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5" r:id="rId2"/>
    <p:sldId id="332" r:id="rId3"/>
    <p:sldId id="333" r:id="rId4"/>
    <p:sldId id="334" r:id="rId5"/>
    <p:sldId id="339" r:id="rId6"/>
    <p:sldId id="340" r:id="rId7"/>
    <p:sldId id="341" r:id="rId8"/>
    <p:sldId id="342" r:id="rId9"/>
    <p:sldId id="335" r:id="rId10"/>
    <p:sldId id="283" r:id="rId11"/>
    <p:sldId id="291" r:id="rId12"/>
    <p:sldId id="286" r:id="rId13"/>
    <p:sldId id="344" r:id="rId14"/>
    <p:sldId id="301" r:id="rId15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135E1-EC2A-4872-8B17-97013F781F95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C69DA27E-4A6C-4D82-9090-14A89FA7C66B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Портрет</a:t>
          </a:r>
          <a:endParaRPr lang="ru-RU" dirty="0">
            <a:solidFill>
              <a:srgbClr val="C00000"/>
            </a:solidFill>
          </a:endParaRPr>
        </a:p>
      </dgm:t>
    </dgm:pt>
    <dgm:pt modelId="{3D707C64-A963-4871-88EC-008DC6B6F282}" type="parTrans" cxnId="{5A92A80D-6091-47ED-B1E8-97E2F9186856}">
      <dgm:prSet/>
      <dgm:spPr/>
      <dgm:t>
        <a:bodyPr/>
        <a:lstStyle/>
        <a:p>
          <a:endParaRPr lang="ru-RU"/>
        </a:p>
      </dgm:t>
    </dgm:pt>
    <dgm:pt modelId="{5A025E6E-76AB-4970-B948-1341CB10F125}" type="sibTrans" cxnId="{5A92A80D-6091-47ED-B1E8-97E2F9186856}">
      <dgm:prSet/>
      <dgm:spPr/>
      <dgm:t>
        <a:bodyPr/>
        <a:lstStyle/>
        <a:p>
          <a:endParaRPr lang="ru-RU"/>
        </a:p>
      </dgm:t>
    </dgm:pt>
    <dgm:pt modelId="{4B15F429-9069-444E-9ED3-E6AB24E43565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Характер</a:t>
          </a:r>
          <a:endParaRPr lang="ru-RU" dirty="0">
            <a:solidFill>
              <a:srgbClr val="C00000"/>
            </a:solidFill>
          </a:endParaRPr>
        </a:p>
      </dgm:t>
    </dgm:pt>
    <dgm:pt modelId="{5E044271-44FF-4994-AEFC-96D05ED4B424}" type="parTrans" cxnId="{08585379-A2D9-46D8-93E5-336F1BD0872A}">
      <dgm:prSet/>
      <dgm:spPr/>
      <dgm:t>
        <a:bodyPr/>
        <a:lstStyle/>
        <a:p>
          <a:endParaRPr lang="ru-RU"/>
        </a:p>
      </dgm:t>
    </dgm:pt>
    <dgm:pt modelId="{CD9C267E-77B3-41E7-B741-7B70AE62A9AD}" type="sibTrans" cxnId="{08585379-A2D9-46D8-93E5-336F1BD0872A}">
      <dgm:prSet/>
      <dgm:spPr/>
      <dgm:t>
        <a:bodyPr/>
        <a:lstStyle/>
        <a:p>
          <a:endParaRPr lang="ru-RU"/>
        </a:p>
      </dgm:t>
    </dgm:pt>
    <dgm:pt modelId="{6EA4B7E5-808A-4DFC-82E9-89EEC6E6625C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Стиль</a:t>
          </a:r>
          <a:endParaRPr lang="ru-RU" dirty="0">
            <a:solidFill>
              <a:srgbClr val="C00000"/>
            </a:solidFill>
          </a:endParaRPr>
        </a:p>
      </dgm:t>
    </dgm:pt>
    <dgm:pt modelId="{80A569FB-ABB3-4930-8C51-1C78C9CC28E8}" type="parTrans" cxnId="{F0BCEE53-410E-4A3C-BE75-DA0F5E6E4AFA}">
      <dgm:prSet/>
      <dgm:spPr/>
      <dgm:t>
        <a:bodyPr/>
        <a:lstStyle/>
        <a:p>
          <a:endParaRPr lang="ru-RU"/>
        </a:p>
      </dgm:t>
    </dgm:pt>
    <dgm:pt modelId="{E2CBEC1C-CB28-4034-B452-A3B5EE444655}" type="sibTrans" cxnId="{F0BCEE53-410E-4A3C-BE75-DA0F5E6E4AFA}">
      <dgm:prSet/>
      <dgm:spPr/>
      <dgm:t>
        <a:bodyPr/>
        <a:lstStyle/>
        <a:p>
          <a:endParaRPr lang="ru-RU"/>
        </a:p>
      </dgm:t>
    </dgm:pt>
    <dgm:pt modelId="{E616AFD3-0251-4451-A565-EB1D4D06306C}" type="pres">
      <dgm:prSet presAssocID="{9DB135E1-EC2A-4872-8B17-97013F781F95}" presName="Name0" presStyleCnt="0">
        <dgm:presLayoutVars>
          <dgm:dir/>
          <dgm:resizeHandles val="exact"/>
        </dgm:presLayoutVars>
      </dgm:prSet>
      <dgm:spPr/>
    </dgm:pt>
    <dgm:pt modelId="{C8237B5C-256A-4F8A-8C3F-60B0208E778D}" type="pres">
      <dgm:prSet presAssocID="{9DB135E1-EC2A-4872-8B17-97013F781F95}" presName="fgShape" presStyleLbl="fgShp" presStyleIdx="0" presStyleCnt="1" custLinFactNeighborX="245" custLinFactNeighborY="2163"/>
      <dgm:spPr/>
    </dgm:pt>
    <dgm:pt modelId="{A802F732-83D0-4E63-AAD6-3349FBB1ACCC}" type="pres">
      <dgm:prSet presAssocID="{9DB135E1-EC2A-4872-8B17-97013F781F95}" presName="linComp" presStyleCnt="0"/>
      <dgm:spPr/>
    </dgm:pt>
    <dgm:pt modelId="{9FC9FAC6-7596-4BD7-8F71-D1C0C7A3F511}" type="pres">
      <dgm:prSet presAssocID="{C69DA27E-4A6C-4D82-9090-14A89FA7C66B}" presName="compNode" presStyleCnt="0"/>
      <dgm:spPr/>
    </dgm:pt>
    <dgm:pt modelId="{921F5676-8F26-4BD0-8302-FE134706509E}" type="pres">
      <dgm:prSet presAssocID="{C69DA27E-4A6C-4D82-9090-14A89FA7C66B}" presName="bkgdShape" presStyleLbl="node1" presStyleIdx="0" presStyleCnt="3"/>
      <dgm:spPr/>
      <dgm:t>
        <a:bodyPr/>
        <a:lstStyle/>
        <a:p>
          <a:endParaRPr lang="ru-RU"/>
        </a:p>
      </dgm:t>
    </dgm:pt>
    <dgm:pt modelId="{34B2814E-B4C8-4E8A-B1D2-88613FDF87B7}" type="pres">
      <dgm:prSet presAssocID="{C69DA27E-4A6C-4D82-9090-14A89FA7C66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F6C3F-1EF9-4FB6-BC79-FABE48BDD32C}" type="pres">
      <dgm:prSet presAssocID="{C69DA27E-4A6C-4D82-9090-14A89FA7C66B}" presName="invisiNode" presStyleLbl="node1" presStyleIdx="0" presStyleCnt="3"/>
      <dgm:spPr/>
    </dgm:pt>
    <dgm:pt modelId="{82DC896D-4695-4499-9EDC-3E8E55106F09}" type="pres">
      <dgm:prSet presAssocID="{C69DA27E-4A6C-4D82-9090-14A89FA7C66B}" presName="imagNode" presStyleLbl="fgImgPlace1" presStyleIdx="0" presStyleCnt="3" custScaleX="129391" custScaleY="137162" custLinFactNeighborX="17875" custLinFactNeighborY="128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9AF762-2B1D-4D9F-BE20-B02F7CB95E08}" type="pres">
      <dgm:prSet presAssocID="{5A025E6E-76AB-4970-B948-1341CB10F1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7ED94B-A28B-4ED8-8B23-C3B1F9C418FD}" type="pres">
      <dgm:prSet presAssocID="{4B15F429-9069-444E-9ED3-E6AB24E43565}" presName="compNode" presStyleCnt="0"/>
      <dgm:spPr/>
    </dgm:pt>
    <dgm:pt modelId="{C7C8FAD0-A67B-483B-B16D-D3FFE13182F0}" type="pres">
      <dgm:prSet presAssocID="{4B15F429-9069-444E-9ED3-E6AB24E43565}" presName="bkgdShape" presStyleLbl="node1" presStyleIdx="1" presStyleCnt="3"/>
      <dgm:spPr/>
      <dgm:t>
        <a:bodyPr/>
        <a:lstStyle/>
        <a:p>
          <a:endParaRPr lang="ru-RU"/>
        </a:p>
      </dgm:t>
    </dgm:pt>
    <dgm:pt modelId="{101C42D9-408D-437B-990A-6B17759A7EDF}" type="pres">
      <dgm:prSet presAssocID="{4B15F429-9069-444E-9ED3-E6AB24E4356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F6A3A-3191-4578-8B30-6F4165896FBD}" type="pres">
      <dgm:prSet presAssocID="{4B15F429-9069-444E-9ED3-E6AB24E43565}" presName="invisiNode" presStyleLbl="node1" presStyleIdx="1" presStyleCnt="3"/>
      <dgm:spPr/>
    </dgm:pt>
    <dgm:pt modelId="{02F10E12-DDD0-4F33-B3D8-C64AECEF43C8}" type="pres">
      <dgm:prSet presAssocID="{4B15F429-9069-444E-9ED3-E6AB24E43565}" presName="imagNode" presStyleLbl="fgImgPlace1" presStyleIdx="1" presStyleCnt="3" custScaleX="131955" custScaleY="138288" custLinFactNeighborX="4254" custLinFactNeighborY="100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D61401-E5DD-41EC-AFE6-EB494B9F0195}" type="pres">
      <dgm:prSet presAssocID="{CD9C267E-77B3-41E7-B741-7B70AE62A9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6CF1BA-9328-4EFC-9F93-10B20FD5FCC5}" type="pres">
      <dgm:prSet presAssocID="{6EA4B7E5-808A-4DFC-82E9-89EEC6E6625C}" presName="compNode" presStyleCnt="0"/>
      <dgm:spPr/>
    </dgm:pt>
    <dgm:pt modelId="{F962BA13-0A58-490D-9E19-5C5C2E436248}" type="pres">
      <dgm:prSet presAssocID="{6EA4B7E5-808A-4DFC-82E9-89EEC6E6625C}" presName="bkgdShape" presStyleLbl="node1" presStyleIdx="2" presStyleCnt="3"/>
      <dgm:spPr/>
      <dgm:t>
        <a:bodyPr/>
        <a:lstStyle/>
        <a:p>
          <a:endParaRPr lang="ru-RU"/>
        </a:p>
      </dgm:t>
    </dgm:pt>
    <dgm:pt modelId="{E0DA02DC-1F48-4D5E-890E-C89943D1CCE8}" type="pres">
      <dgm:prSet presAssocID="{6EA4B7E5-808A-4DFC-82E9-89EEC6E6625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1A20D-46F4-4EC3-93FD-A96522624696}" type="pres">
      <dgm:prSet presAssocID="{6EA4B7E5-808A-4DFC-82E9-89EEC6E6625C}" presName="invisiNode" presStyleLbl="node1" presStyleIdx="2" presStyleCnt="3"/>
      <dgm:spPr/>
    </dgm:pt>
    <dgm:pt modelId="{A728A6CC-73B1-4F32-9E38-DC1A1FBC66AE}" type="pres">
      <dgm:prSet presAssocID="{6EA4B7E5-808A-4DFC-82E9-89EEC6E6625C}" presName="imagNode" presStyleLbl="fgImgPlace1" presStyleIdx="2" presStyleCnt="3" custScaleX="134519" custScaleY="138288" custLinFactNeighborX="-715" custLinFactNeighborY="157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E978E9F-41C4-4DED-9C6D-804FD11A6668}" type="presOf" srcId="{C69DA27E-4A6C-4D82-9090-14A89FA7C66B}" destId="{921F5676-8F26-4BD0-8302-FE134706509E}" srcOrd="0" destOrd="0" presId="urn:microsoft.com/office/officeart/2005/8/layout/hList7#1"/>
    <dgm:cxn modelId="{D015EAE3-EB41-4B79-86F7-28D9C0ECDFCE}" type="presOf" srcId="{6EA4B7E5-808A-4DFC-82E9-89EEC6E6625C}" destId="{F962BA13-0A58-490D-9E19-5C5C2E436248}" srcOrd="0" destOrd="0" presId="urn:microsoft.com/office/officeart/2005/8/layout/hList7#1"/>
    <dgm:cxn modelId="{CE828438-7E32-40F7-B6A7-2651F1AB04C9}" type="presOf" srcId="{C69DA27E-4A6C-4D82-9090-14A89FA7C66B}" destId="{34B2814E-B4C8-4E8A-B1D2-88613FDF87B7}" srcOrd="1" destOrd="0" presId="urn:microsoft.com/office/officeart/2005/8/layout/hList7#1"/>
    <dgm:cxn modelId="{4EF3AA12-5BA2-4096-A016-7DF0FF3D9129}" type="presOf" srcId="{4B15F429-9069-444E-9ED3-E6AB24E43565}" destId="{101C42D9-408D-437B-990A-6B17759A7EDF}" srcOrd="1" destOrd="0" presId="urn:microsoft.com/office/officeart/2005/8/layout/hList7#1"/>
    <dgm:cxn modelId="{F0BCEE53-410E-4A3C-BE75-DA0F5E6E4AFA}" srcId="{9DB135E1-EC2A-4872-8B17-97013F781F95}" destId="{6EA4B7E5-808A-4DFC-82E9-89EEC6E6625C}" srcOrd="2" destOrd="0" parTransId="{80A569FB-ABB3-4930-8C51-1C78C9CC28E8}" sibTransId="{E2CBEC1C-CB28-4034-B452-A3B5EE444655}"/>
    <dgm:cxn modelId="{430BAFC3-D53D-4287-97B4-85E7986EED93}" type="presOf" srcId="{5A025E6E-76AB-4970-B948-1341CB10F125}" destId="{F99AF762-2B1D-4D9F-BE20-B02F7CB95E08}" srcOrd="0" destOrd="0" presId="urn:microsoft.com/office/officeart/2005/8/layout/hList7#1"/>
    <dgm:cxn modelId="{5A92A80D-6091-47ED-B1E8-97E2F9186856}" srcId="{9DB135E1-EC2A-4872-8B17-97013F781F95}" destId="{C69DA27E-4A6C-4D82-9090-14A89FA7C66B}" srcOrd="0" destOrd="0" parTransId="{3D707C64-A963-4871-88EC-008DC6B6F282}" sibTransId="{5A025E6E-76AB-4970-B948-1341CB10F125}"/>
    <dgm:cxn modelId="{B7F029A7-E15C-4173-B1FD-1E0C5490ECE6}" type="presOf" srcId="{CD9C267E-77B3-41E7-B741-7B70AE62A9AD}" destId="{A4D61401-E5DD-41EC-AFE6-EB494B9F0195}" srcOrd="0" destOrd="0" presId="urn:microsoft.com/office/officeart/2005/8/layout/hList7#1"/>
    <dgm:cxn modelId="{033938CE-4574-4553-992B-BACD254AA433}" type="presOf" srcId="{9DB135E1-EC2A-4872-8B17-97013F781F95}" destId="{E616AFD3-0251-4451-A565-EB1D4D06306C}" srcOrd="0" destOrd="0" presId="urn:microsoft.com/office/officeart/2005/8/layout/hList7#1"/>
    <dgm:cxn modelId="{80370E11-682B-40D6-B7D9-73C757786067}" type="presOf" srcId="{4B15F429-9069-444E-9ED3-E6AB24E43565}" destId="{C7C8FAD0-A67B-483B-B16D-D3FFE13182F0}" srcOrd="0" destOrd="0" presId="urn:microsoft.com/office/officeart/2005/8/layout/hList7#1"/>
    <dgm:cxn modelId="{CF68A816-EC9C-4E56-B6C4-3AF410360A3C}" type="presOf" srcId="{6EA4B7E5-808A-4DFC-82E9-89EEC6E6625C}" destId="{E0DA02DC-1F48-4D5E-890E-C89943D1CCE8}" srcOrd="1" destOrd="0" presId="urn:microsoft.com/office/officeart/2005/8/layout/hList7#1"/>
    <dgm:cxn modelId="{08585379-A2D9-46D8-93E5-336F1BD0872A}" srcId="{9DB135E1-EC2A-4872-8B17-97013F781F95}" destId="{4B15F429-9069-444E-9ED3-E6AB24E43565}" srcOrd="1" destOrd="0" parTransId="{5E044271-44FF-4994-AEFC-96D05ED4B424}" sibTransId="{CD9C267E-77B3-41E7-B741-7B70AE62A9AD}"/>
    <dgm:cxn modelId="{F0112200-B6F2-412D-A10E-5FDA167B9F8E}" type="presParOf" srcId="{E616AFD3-0251-4451-A565-EB1D4D06306C}" destId="{C8237B5C-256A-4F8A-8C3F-60B0208E778D}" srcOrd="0" destOrd="0" presId="urn:microsoft.com/office/officeart/2005/8/layout/hList7#1"/>
    <dgm:cxn modelId="{76D2B80D-9BC1-4890-A801-C13041B51D08}" type="presParOf" srcId="{E616AFD3-0251-4451-A565-EB1D4D06306C}" destId="{A802F732-83D0-4E63-AAD6-3349FBB1ACCC}" srcOrd="1" destOrd="0" presId="urn:microsoft.com/office/officeart/2005/8/layout/hList7#1"/>
    <dgm:cxn modelId="{E011E7CB-4AEE-40FE-BCF5-B9F6FF696DD2}" type="presParOf" srcId="{A802F732-83D0-4E63-AAD6-3349FBB1ACCC}" destId="{9FC9FAC6-7596-4BD7-8F71-D1C0C7A3F511}" srcOrd="0" destOrd="0" presId="urn:microsoft.com/office/officeart/2005/8/layout/hList7#1"/>
    <dgm:cxn modelId="{64F1D8EE-B410-4CA2-A7F1-5B5DF84B661A}" type="presParOf" srcId="{9FC9FAC6-7596-4BD7-8F71-D1C0C7A3F511}" destId="{921F5676-8F26-4BD0-8302-FE134706509E}" srcOrd="0" destOrd="0" presId="urn:microsoft.com/office/officeart/2005/8/layout/hList7#1"/>
    <dgm:cxn modelId="{AA6B5C9C-B960-443A-90E7-C087C796946F}" type="presParOf" srcId="{9FC9FAC6-7596-4BD7-8F71-D1C0C7A3F511}" destId="{34B2814E-B4C8-4E8A-B1D2-88613FDF87B7}" srcOrd="1" destOrd="0" presId="urn:microsoft.com/office/officeart/2005/8/layout/hList7#1"/>
    <dgm:cxn modelId="{78154590-2709-45AD-BAC6-C489A2E40E57}" type="presParOf" srcId="{9FC9FAC6-7596-4BD7-8F71-D1C0C7A3F511}" destId="{9F0F6C3F-1EF9-4FB6-BC79-FABE48BDD32C}" srcOrd="2" destOrd="0" presId="urn:microsoft.com/office/officeart/2005/8/layout/hList7#1"/>
    <dgm:cxn modelId="{4E8A5263-89E3-4173-A6EC-25EE98E42325}" type="presParOf" srcId="{9FC9FAC6-7596-4BD7-8F71-D1C0C7A3F511}" destId="{82DC896D-4695-4499-9EDC-3E8E55106F09}" srcOrd="3" destOrd="0" presId="urn:microsoft.com/office/officeart/2005/8/layout/hList7#1"/>
    <dgm:cxn modelId="{05747B27-F5B9-4F34-A8D7-3BAF2746C47B}" type="presParOf" srcId="{A802F732-83D0-4E63-AAD6-3349FBB1ACCC}" destId="{F99AF762-2B1D-4D9F-BE20-B02F7CB95E08}" srcOrd="1" destOrd="0" presId="urn:microsoft.com/office/officeart/2005/8/layout/hList7#1"/>
    <dgm:cxn modelId="{F3AFBD5B-F0BE-4528-A083-9B05715422F5}" type="presParOf" srcId="{A802F732-83D0-4E63-AAD6-3349FBB1ACCC}" destId="{927ED94B-A28B-4ED8-8B23-C3B1F9C418FD}" srcOrd="2" destOrd="0" presId="urn:microsoft.com/office/officeart/2005/8/layout/hList7#1"/>
    <dgm:cxn modelId="{E27A82D9-7A02-40B7-83A2-43544A77EB9A}" type="presParOf" srcId="{927ED94B-A28B-4ED8-8B23-C3B1F9C418FD}" destId="{C7C8FAD0-A67B-483B-B16D-D3FFE13182F0}" srcOrd="0" destOrd="0" presId="urn:microsoft.com/office/officeart/2005/8/layout/hList7#1"/>
    <dgm:cxn modelId="{8A21F01E-132E-4B18-9413-3B663C8EB433}" type="presParOf" srcId="{927ED94B-A28B-4ED8-8B23-C3B1F9C418FD}" destId="{101C42D9-408D-437B-990A-6B17759A7EDF}" srcOrd="1" destOrd="0" presId="urn:microsoft.com/office/officeart/2005/8/layout/hList7#1"/>
    <dgm:cxn modelId="{CC79FE3A-BEF8-440A-870B-7F19717D05E7}" type="presParOf" srcId="{927ED94B-A28B-4ED8-8B23-C3B1F9C418FD}" destId="{A20F6A3A-3191-4578-8B30-6F4165896FBD}" srcOrd="2" destOrd="0" presId="urn:microsoft.com/office/officeart/2005/8/layout/hList7#1"/>
    <dgm:cxn modelId="{1D3FFA6F-20CA-4E09-A16A-5FA3CF1A76F6}" type="presParOf" srcId="{927ED94B-A28B-4ED8-8B23-C3B1F9C418FD}" destId="{02F10E12-DDD0-4F33-B3D8-C64AECEF43C8}" srcOrd="3" destOrd="0" presId="urn:microsoft.com/office/officeart/2005/8/layout/hList7#1"/>
    <dgm:cxn modelId="{83B2ECE4-E41A-4374-9561-2E3A8B34EB2E}" type="presParOf" srcId="{A802F732-83D0-4E63-AAD6-3349FBB1ACCC}" destId="{A4D61401-E5DD-41EC-AFE6-EB494B9F0195}" srcOrd="3" destOrd="0" presId="urn:microsoft.com/office/officeart/2005/8/layout/hList7#1"/>
    <dgm:cxn modelId="{87F2B87F-8418-4547-97F3-0A570ECB7811}" type="presParOf" srcId="{A802F732-83D0-4E63-AAD6-3349FBB1ACCC}" destId="{A96CF1BA-9328-4EFC-9F93-10B20FD5FCC5}" srcOrd="4" destOrd="0" presId="urn:microsoft.com/office/officeart/2005/8/layout/hList7#1"/>
    <dgm:cxn modelId="{042F17F7-B0A6-4E2D-81E1-C0B4E8F5E6DE}" type="presParOf" srcId="{A96CF1BA-9328-4EFC-9F93-10B20FD5FCC5}" destId="{F962BA13-0A58-490D-9E19-5C5C2E436248}" srcOrd="0" destOrd="0" presId="urn:microsoft.com/office/officeart/2005/8/layout/hList7#1"/>
    <dgm:cxn modelId="{087FAA0C-F73D-4D10-A6AC-4BBB1C9A1D6F}" type="presParOf" srcId="{A96CF1BA-9328-4EFC-9F93-10B20FD5FCC5}" destId="{E0DA02DC-1F48-4D5E-890E-C89943D1CCE8}" srcOrd="1" destOrd="0" presId="urn:microsoft.com/office/officeart/2005/8/layout/hList7#1"/>
    <dgm:cxn modelId="{174478CD-7B3E-4808-AC72-C6E1CAECC661}" type="presParOf" srcId="{A96CF1BA-9328-4EFC-9F93-10B20FD5FCC5}" destId="{2DF1A20D-46F4-4EC3-93FD-A96522624696}" srcOrd="2" destOrd="0" presId="urn:microsoft.com/office/officeart/2005/8/layout/hList7#1"/>
    <dgm:cxn modelId="{20644F67-C108-4C1F-B4B0-C97B679F2673}" type="presParOf" srcId="{A96CF1BA-9328-4EFC-9F93-10B20FD5FCC5}" destId="{A728A6CC-73B1-4F32-9E38-DC1A1FBC66A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1F5676-8F26-4BD0-8302-FE134706509E}">
      <dsp:nvSpPr>
        <dsp:cNvPr id="0" name=""/>
        <dsp:cNvSpPr/>
      </dsp:nvSpPr>
      <dsp:spPr>
        <a:xfrm>
          <a:off x="2380" y="4285"/>
          <a:ext cx="3703302" cy="45720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solidFill>
                <a:srgbClr val="C00000"/>
              </a:solidFill>
            </a:rPr>
            <a:t>Портрет</a:t>
          </a:r>
          <a:endParaRPr lang="ru-RU" sz="5900" kern="1200" dirty="0">
            <a:solidFill>
              <a:srgbClr val="C00000"/>
            </a:solidFill>
          </a:endParaRPr>
        </a:p>
      </dsp:txBody>
      <dsp:txXfrm>
        <a:off x="2380" y="1833085"/>
        <a:ext cx="3703302" cy="1828800"/>
      </dsp:txXfrm>
    </dsp:sp>
    <dsp:sp modelId="{82DC896D-4695-4499-9EDC-3E8E55106F09}">
      <dsp:nvSpPr>
        <dsp:cNvPr id="0" name=""/>
        <dsp:cNvSpPr/>
      </dsp:nvSpPr>
      <dsp:spPr>
        <a:xfrm>
          <a:off x="1141200" y="191657"/>
          <a:ext cx="1969946" cy="20882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8FAD0-A67B-483B-B16D-D3FFE13182F0}">
      <dsp:nvSpPr>
        <dsp:cNvPr id="0" name=""/>
        <dsp:cNvSpPr/>
      </dsp:nvSpPr>
      <dsp:spPr>
        <a:xfrm>
          <a:off x="3816782" y="8571"/>
          <a:ext cx="3703302" cy="45720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solidFill>
                <a:srgbClr val="C00000"/>
              </a:solidFill>
            </a:rPr>
            <a:t>Характер</a:t>
          </a:r>
          <a:endParaRPr lang="ru-RU" sz="5900" kern="1200" dirty="0">
            <a:solidFill>
              <a:srgbClr val="C00000"/>
            </a:solidFill>
          </a:endParaRPr>
        </a:p>
      </dsp:txBody>
      <dsp:txXfrm>
        <a:off x="3816782" y="1837371"/>
        <a:ext cx="3703302" cy="1828800"/>
      </dsp:txXfrm>
    </dsp:sp>
    <dsp:sp modelId="{02F10E12-DDD0-4F33-B3D8-C64AECEF43C8}">
      <dsp:nvSpPr>
        <dsp:cNvPr id="0" name=""/>
        <dsp:cNvSpPr/>
      </dsp:nvSpPr>
      <dsp:spPr>
        <a:xfrm>
          <a:off x="4728708" y="144041"/>
          <a:ext cx="2008983" cy="21054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2BA13-0A58-490D-9E19-5C5C2E436248}">
      <dsp:nvSpPr>
        <dsp:cNvPr id="0" name=""/>
        <dsp:cNvSpPr/>
      </dsp:nvSpPr>
      <dsp:spPr>
        <a:xfrm>
          <a:off x="7631183" y="8571"/>
          <a:ext cx="3703302" cy="457200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>
              <a:solidFill>
                <a:srgbClr val="C00000"/>
              </a:solidFill>
            </a:rPr>
            <a:t>Стиль</a:t>
          </a:r>
          <a:endParaRPr lang="ru-RU" sz="5900" kern="1200" dirty="0">
            <a:solidFill>
              <a:srgbClr val="C00000"/>
            </a:solidFill>
          </a:endParaRPr>
        </a:p>
      </dsp:txBody>
      <dsp:txXfrm>
        <a:off x="7631183" y="1837371"/>
        <a:ext cx="3703302" cy="1828800"/>
      </dsp:txXfrm>
    </dsp:sp>
    <dsp:sp modelId="{A728A6CC-73B1-4F32-9E38-DC1A1FBC66AE}">
      <dsp:nvSpPr>
        <dsp:cNvPr id="0" name=""/>
        <dsp:cNvSpPr/>
      </dsp:nvSpPr>
      <dsp:spPr>
        <a:xfrm>
          <a:off x="8447939" y="230914"/>
          <a:ext cx="2048019" cy="21054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37B5C-256A-4F8A-8C3F-60B0208E778D}">
      <dsp:nvSpPr>
        <dsp:cNvPr id="0" name=""/>
        <dsp:cNvSpPr/>
      </dsp:nvSpPr>
      <dsp:spPr>
        <a:xfrm>
          <a:off x="479027" y="3672433"/>
          <a:ext cx="10429917" cy="685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B3979-BBD4-407A-B7E3-71309C2FC589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A3CE8-37C1-4011-97F3-D5DA8669D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24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47FA-8EFD-4C13-B8E8-2C8318B293C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04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9610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77633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1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15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048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49428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706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72799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02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655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12192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571625"/>
            <a:ext cx="10972800" cy="455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9048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4467452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714" y="6356351"/>
            <a:ext cx="2601684" cy="365125"/>
          </a:xfrm>
        </p:spPr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305888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687" y="6356352"/>
            <a:ext cx="2362199" cy="365125"/>
          </a:xfrm>
        </p:spPr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05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5754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7878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0127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28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310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341" y="6011015"/>
            <a:ext cx="2743200" cy="365125"/>
          </a:xfrm>
        </p:spPr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0343" y="6011014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3741" y="6011015"/>
            <a:ext cx="2743200" cy="365125"/>
          </a:xfrm>
        </p:spPr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8344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196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0" y="637613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3164" y="6376138"/>
            <a:ext cx="2209808" cy="365125"/>
          </a:xfrm>
        </p:spPr>
        <p:txBody>
          <a:bodyPr/>
          <a:lstStyle/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09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6F78-091D-4705-B8D3-DBDFD04000E4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0E3C-6B25-47C3-817E-16540A8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8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Формула успеха современного урока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.ytimg.com/vi/ttr_kD8LQY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53" y="1460503"/>
            <a:ext cx="5174708" cy="2910774"/>
          </a:xfrm>
          <a:prstGeom prst="rect">
            <a:avLst/>
          </a:prstGeom>
          <a:noFill/>
        </p:spPr>
      </p:pic>
      <p:pic>
        <p:nvPicPr>
          <p:cNvPr id="1028" name="Picture 4" descr="https://img3.stockfresh.com/files/n/nasirkhan/m/86/1575220_stock-photo-3d-stones-bal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410" y="2910466"/>
            <a:ext cx="5151862" cy="25759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3676" y="5207620"/>
            <a:ext cx="5185318" cy="847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cs typeface="Aharoni" pitchFamily="2" charset="-79"/>
              </a:rPr>
              <a:t>ТОЧКИ  БЛОКИРОВКИ</a:t>
            </a:r>
            <a:endParaRPr lang="ru-RU" sz="3000" b="1" dirty="0">
              <a:solidFill>
                <a:schemeClr val="tx1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ctrTitle"/>
          </p:nvPr>
        </p:nvSpPr>
        <p:spPr>
          <a:xfrm>
            <a:off x="2743200" y="1600200"/>
            <a:ext cx="7200900" cy="2387600"/>
          </a:xfrm>
        </p:spPr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Чего мы хотим для наших учеников</a:t>
            </a:r>
            <a:r>
              <a:rPr lang="en-NZ" altLang="ru-RU" sz="3200" b="1">
                <a:solidFill>
                  <a:srgbClr val="C00000"/>
                </a:solidFill>
              </a:rPr>
              <a:t>?</a:t>
            </a:r>
            <a:r>
              <a:rPr lang="en-US" altLang="ru-RU" sz="3200">
                <a:solidFill>
                  <a:srgbClr val="C00000"/>
                </a:solidFill>
              </a:rPr>
              <a:t/>
            </a:r>
            <a:br>
              <a:rPr lang="en-US" altLang="ru-RU" sz="3200">
                <a:solidFill>
                  <a:srgbClr val="C00000"/>
                </a:solidFill>
              </a:rPr>
            </a:br>
            <a:endParaRPr lang="ru-RU" altLang="ru-RU" sz="3200">
              <a:solidFill>
                <a:srgbClr val="C00000"/>
              </a:solidFill>
            </a:endParaRPr>
          </a:p>
        </p:txBody>
      </p:sp>
      <p:sp>
        <p:nvSpPr>
          <p:cNvPr id="20483" name="Содержимое 5"/>
          <p:cNvSpPr>
            <a:spLocks noGrp="1"/>
          </p:cNvSpPr>
          <p:nvPr>
            <p:ph type="subTitle" idx="1"/>
          </p:nvPr>
        </p:nvSpPr>
        <p:spPr>
          <a:xfrm>
            <a:off x="3205163" y="3814763"/>
            <a:ext cx="7200900" cy="1655762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dirty="0" smtClean="0"/>
              <a:t>Мы все хотим, чтобы наши ученики имели </a:t>
            </a:r>
            <a:r>
              <a:rPr lang="ru-RU" altLang="ru-RU" b="1" dirty="0" smtClean="0"/>
              <a:t>высокие ожидания </a:t>
            </a:r>
            <a:r>
              <a:rPr lang="ru-RU" altLang="ru-RU" dirty="0" smtClean="0"/>
              <a:t>и </a:t>
            </a:r>
            <a:r>
              <a:rPr lang="ru-RU" altLang="ru-RU" b="1" dirty="0" smtClean="0"/>
              <a:t>были уверены в своих способностях учиться</a:t>
            </a:r>
            <a:r>
              <a:rPr lang="ru-RU" altLang="ru-RU" dirty="0" smtClean="0"/>
              <a:t>, ставили перед собой </a:t>
            </a:r>
            <a:r>
              <a:rPr lang="ru-RU" altLang="ru-RU" b="1" dirty="0" smtClean="0"/>
              <a:t>высокие це</a:t>
            </a:r>
            <a:r>
              <a:rPr lang="ru-RU" altLang="ru-RU" dirty="0" smtClean="0"/>
              <a:t>ли и находили свой </a:t>
            </a:r>
            <a:r>
              <a:rPr lang="ru-RU" altLang="ru-RU" b="1" dirty="0" smtClean="0"/>
              <a:t>собственный яркий путь</a:t>
            </a:r>
            <a:r>
              <a:rPr lang="ru-RU" altLang="ru-RU" dirty="0" smtClean="0"/>
              <a:t>, обучаясь для будущего</a:t>
            </a:r>
          </a:p>
          <a:p>
            <a:pPr algn="r" eaLnBrk="1" hangingPunct="1"/>
            <a:r>
              <a:rPr lang="ru-RU" altLang="ru-RU" dirty="0" smtClean="0"/>
              <a:t>  </a:t>
            </a:r>
            <a:r>
              <a:rPr lang="en-US" altLang="ru-RU" dirty="0" smtClean="0"/>
              <a:t>(</a:t>
            </a:r>
            <a:r>
              <a:rPr lang="en-US" altLang="ru-RU" dirty="0" err="1" smtClean="0"/>
              <a:t>Absolum</a:t>
            </a:r>
            <a:r>
              <a:rPr lang="en-US" altLang="ru-RU" dirty="0" smtClean="0"/>
              <a:t>,</a:t>
            </a:r>
            <a:r>
              <a:rPr lang="ru-RU" altLang="ru-RU" dirty="0" smtClean="0"/>
              <a:t> </a:t>
            </a:r>
            <a:r>
              <a:rPr lang="en-US" altLang="ru-RU" dirty="0" smtClean="0"/>
              <a:t>2006)</a:t>
            </a:r>
            <a:br>
              <a:rPr lang="en-US" altLang="ru-RU" dirty="0" smtClean="0"/>
            </a:br>
            <a:endParaRPr lang="ru-RU" altLang="ru-RU" dirty="0" smtClean="0"/>
          </a:p>
        </p:txBody>
      </p:sp>
      <p:pic>
        <p:nvPicPr>
          <p:cNvPr id="66565" name="Picture 5" descr="https://k1news.ru/upload/medialibrary/839/8398c54c3c5867d636bbbb92c1da79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"/>
            <a:ext cx="3810000" cy="253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990335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Что отличает эффективного учителя?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82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/>
              <a:t>Обязательно присутствует: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Ясность и четкость цели;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 умение учиться у детей и вместе с детьми;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вариативность подходов и разнообразие видов предлагаемой учебной деятельности;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Учителю важно: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 сколько времени ученик активно учится на уроке; у него высокие ожидания от детей;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/>
              <a:t> постоянная обратная связь с детьми.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Учитель  занят структурированием своей деятельности и </a:t>
            </a:r>
            <a:r>
              <a:rPr lang="ru-RU" b="1" i="1" dirty="0" smtClean="0">
                <a:solidFill>
                  <a:srgbClr val="0070C0"/>
                </a:solidFill>
              </a:rPr>
              <a:t>постоянно имеет к своей деятельности вопросы.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57321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3230563" y="-7938"/>
            <a:ext cx="7167562" cy="1325563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8372" name="Picture 2" descr="https://fs00.infourok.ru/images/doc/305/304359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57665" y="0"/>
            <a:ext cx="120437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67133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9856058"/>
              </p:ext>
            </p:extLst>
          </p:nvPr>
        </p:nvGraphicFramePr>
        <p:xfrm>
          <a:off x="366362" y="629589"/>
          <a:ext cx="11565441" cy="5527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752"/>
                <a:gridCol w="10665689"/>
              </a:tblGrid>
              <a:tr h="875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Аспекты в педагогического процесса, по которым нужна периодическая консультативная поддержка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Проектирование урока на основе системно-</a:t>
                      </a:r>
                      <a:r>
                        <a:rPr lang="ru-RU" sz="1600" b="1" dirty="0" err="1">
                          <a:effectLst/>
                          <a:latin typeface="+mj-lt"/>
                        </a:rPr>
                        <a:t>деятельностного</a:t>
                      </a:r>
                      <a:r>
                        <a:rPr lang="ru-RU" sz="1600" b="1" dirty="0">
                          <a:effectLst/>
                          <a:latin typeface="+mj-lt"/>
                        </a:rPr>
                        <a:t> подхода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функциональной грамотности обучающихся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Целеполагание</a:t>
                      </a:r>
                      <a:r>
                        <a:rPr lang="ru-RU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уроке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Индивидуализация обучения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Проектирование планируемых результатов обучения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Формирующее оценивание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98755" algn="l"/>
                        </a:tabLst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Развитие познавательной мотивации у учащихся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98755" algn="l"/>
                        </a:tabLst>
                        <a:defRPr/>
                      </a:pPr>
                      <a:r>
                        <a:rPr lang="ru-RU" sz="1600" b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j-lt"/>
                        </a:rPr>
                        <a:t>Формирование УУД обучающихся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98755" algn="l"/>
                        </a:tabLst>
                        <a:defRPr/>
                      </a:pPr>
                      <a:r>
                        <a:rPr lang="ru-RU" sz="1600" b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8755" algn="l"/>
                        </a:tabLs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Групповая технология и групповая форма работы на уроке</a:t>
                      </a:r>
                      <a:endParaRPr lang="ru-RU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2" marR="89532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85395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pedagogika/Samootsenka-shkoly/0007-007-Effektivnaja-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12192000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</a:rPr>
              <a:t>тандарт </a:t>
            </a:r>
            <a:r>
              <a:rPr lang="ru-RU" sz="2800" b="1" dirty="0">
                <a:solidFill>
                  <a:srgbClr val="C00000"/>
                </a:solidFill>
              </a:rPr>
              <a:t>эффективности существует?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276" y="1556950"/>
            <a:ext cx="11557686" cy="5086759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Климат высоких ожиданий. Хорошо учиться — доблесть.</a:t>
            </a:r>
          </a:p>
          <a:p>
            <a:pPr lvl="0"/>
            <a:r>
              <a:rPr lang="ru-RU" sz="2600" dirty="0" smtClean="0"/>
              <a:t>Академические </a:t>
            </a:r>
            <a:r>
              <a:rPr lang="ru-RU" sz="2600" dirty="0"/>
              <a:t>результаты — золотой стандарт школы. </a:t>
            </a:r>
          </a:p>
          <a:p>
            <a:pPr lvl="0"/>
            <a:r>
              <a:rPr lang="ru-RU" sz="2600" dirty="0" smtClean="0"/>
              <a:t>У</a:t>
            </a:r>
            <a:r>
              <a:rPr lang="ru-RU" sz="2600" dirty="0"/>
              <a:t> школы есть четко сформулированная миссия, разделяемая всеми.</a:t>
            </a:r>
          </a:p>
          <a:p>
            <a:pPr lvl="0"/>
            <a:r>
              <a:rPr lang="ru-RU" sz="2600" dirty="0"/>
              <a:t>В школе безопасные и упорядоченные условия пребывания как для учеников, так и для учителей.</a:t>
            </a:r>
          </a:p>
          <a:p>
            <a:pPr lvl="0"/>
            <a:r>
              <a:rPr lang="ru-RU" sz="2600" dirty="0"/>
              <a:t>Налажена обратная связь «ученик-учитель», «учитель-руководитель».</a:t>
            </a:r>
          </a:p>
          <a:p>
            <a:pPr lvl="0"/>
            <a:r>
              <a:rPr lang="ru-RU" sz="2600" dirty="0"/>
              <a:t>Учитель предоставляет ученику возможность учиться на уроке.</a:t>
            </a:r>
          </a:p>
          <a:p>
            <a:pPr lvl="0"/>
            <a:r>
              <a:rPr lang="ru-RU" sz="2600" dirty="0"/>
              <a:t>Регулярно измеряется прогресс.</a:t>
            </a:r>
          </a:p>
          <a:p>
            <a:pPr lvl="0"/>
            <a:r>
              <a:rPr lang="ru-RU" sz="2600" dirty="0"/>
              <a:t>Позитивные отношения с семьями </a:t>
            </a:r>
            <a:r>
              <a:rPr lang="ru-RU" sz="2600" dirty="0" smtClean="0"/>
              <a:t>учеников</a:t>
            </a:r>
          </a:p>
          <a:p>
            <a:r>
              <a:rPr lang="ru-RU" sz="2600" b="1" dirty="0"/>
              <a:t>Н</a:t>
            </a:r>
            <a:r>
              <a:rPr lang="ru-RU" sz="2600" b="1" dirty="0" smtClean="0"/>
              <a:t>ельзя снижать планку интереса к учебе и лишать надежд на достижения.</a:t>
            </a:r>
            <a:r>
              <a:rPr lang="ru-RU" sz="26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56785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549" y="289081"/>
            <a:ext cx="9557657" cy="839504"/>
          </a:xfrm>
        </p:spPr>
        <p:txBody>
          <a:bodyPr anchor="b"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Эффективные </a:t>
            </a:r>
            <a:r>
              <a:rPr lang="ru-RU" sz="3200" b="1" dirty="0" err="1" smtClean="0">
                <a:solidFill>
                  <a:srgbClr val="C00000"/>
                </a:solidFill>
              </a:rPr>
              <a:t>школы.Стратегии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З</a:t>
            </a:r>
            <a:r>
              <a:rPr lang="ru-RU" sz="2400" dirty="0" smtClean="0"/>
              <a:t>аявляют </a:t>
            </a:r>
            <a:r>
              <a:rPr lang="ru-RU" sz="2400" dirty="0"/>
              <a:t>высокие ожидания в отношении учеников и высокие требования к результатам;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осуществляют тщательный мониторинг реализации образовательной программы и систематическую работу с данными;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поддерживают учебную мотивацию школьников;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поддерживают активный профессиональный обмен и развитие учителей;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активно сотрудничают с окружением и родителями;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создают насыщенную безопасную среду и позитивную культуру;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реализуют кооперацию в управлении при сильном лидерстве директора.</a:t>
            </a:r>
          </a:p>
        </p:txBody>
      </p:sp>
    </p:spTree>
    <p:extLst>
      <p:ext uri="{BB962C8B-B14F-4D97-AF65-F5344CB8AC3E}">
        <p14:creationId xmlns="" xmlns:p14="http://schemas.microsoft.com/office/powerpoint/2010/main" val="4521104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ru-RU" sz="3300" b="1" dirty="0">
                <a:solidFill>
                  <a:srgbClr val="C00000"/>
                </a:solidFill>
              </a:rPr>
              <a:t>Эффективные </a:t>
            </a:r>
            <a:r>
              <a:rPr lang="ru-RU" sz="3300" b="1" dirty="0" err="1" smtClean="0">
                <a:solidFill>
                  <a:srgbClr val="C00000"/>
                </a:solidFill>
              </a:rPr>
              <a:t>школы.Результаты</a:t>
            </a:r>
            <a:endParaRPr lang="ru-RU" sz="3300" b="1" dirty="0">
              <a:solidFill>
                <a:srgbClr val="C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Лидеры по качеству образования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Высокий </a:t>
            </a:r>
            <a:r>
              <a:rPr lang="ru-RU" dirty="0"/>
              <a:t>процент участников и призёров олимпиад и конкурсов высокого уровня</a:t>
            </a:r>
          </a:p>
          <a:p>
            <a:pPr>
              <a:lnSpc>
                <a:spcPct val="90000"/>
              </a:lnSpc>
            </a:pPr>
            <a:r>
              <a:rPr lang="ru-RU" dirty="0"/>
              <a:t>Высокая социальная активность  и позитивный имидж школы</a:t>
            </a:r>
          </a:p>
          <a:p>
            <a:pPr>
              <a:lnSpc>
                <a:spcPct val="90000"/>
              </a:lnSpc>
            </a:pPr>
            <a:r>
              <a:rPr lang="ru-RU" b="1" dirty="0"/>
              <a:t>Образцы лучших практик – основа для программ улучшения результатов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3187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Эффективная школа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24417" y="1628775"/>
          <a:ext cx="11336867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690595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Портрет эффективной школы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 smtClean="0"/>
              <a:t>Учение  находится в центре школьной деятельности</a:t>
            </a:r>
          </a:p>
          <a:p>
            <a:pPr lvl="0" algn="just"/>
            <a:r>
              <a:rPr lang="ru-RU" dirty="0" smtClean="0"/>
              <a:t>Весь школьный коллектив   функционирует как единое целое</a:t>
            </a:r>
          </a:p>
          <a:p>
            <a:pPr lvl="0" algn="just"/>
            <a:r>
              <a:rPr lang="ru-RU" dirty="0" smtClean="0"/>
              <a:t>Школьная культура (ценности, убеждения и поведение всех, вовлечённых в жизнь школы)  является позитивной:</a:t>
            </a:r>
          </a:p>
          <a:p>
            <a:pPr algn="just">
              <a:buNone/>
            </a:pPr>
            <a:r>
              <a:rPr lang="ru-RU" dirty="0" smtClean="0"/>
              <a:t>-учение ценится ради учения, и достижения ожидаются и поощряются</a:t>
            </a:r>
          </a:p>
          <a:p>
            <a:pPr algn="just">
              <a:buNone/>
            </a:pPr>
            <a:r>
              <a:rPr lang="ru-RU" dirty="0" smtClean="0"/>
              <a:t>- к людям относятся с доверием и уважением.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43647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404664"/>
            <a:ext cx="11379200" cy="5828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Характер школы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ru-RU" dirty="0" smtClean="0"/>
              <a:t>Приоритет образовательных задач школы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Позитивный, поддерживающего климата внутри школы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Упор на качестве преподавания и образовательных результатах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Высокие ожидания от учеников и четкие учебные задачи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Система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</a:t>
            </a:r>
            <a:r>
              <a:rPr lang="ru-RU" smtClean="0"/>
              <a:t>мониторинга образовательных достижений</a:t>
            </a:r>
            <a:endParaRPr lang="ru-RU" dirty="0" smtClean="0"/>
          </a:p>
          <a:p>
            <a:pPr lvl="0">
              <a:lnSpc>
                <a:spcPct val="110000"/>
              </a:lnSpc>
            </a:pPr>
            <a:r>
              <a:rPr lang="ru-RU" dirty="0" smtClean="0"/>
              <a:t>Постоянное профессиональное развитие учителей 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Включенность родителей и сотрудничество с ними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Поддержка и сотрудничество с органами управления, другими образовательными институтами и сообществами</a:t>
            </a:r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81070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«Живое» управление – не механическое, подвижное, гибкое</a:t>
            </a:r>
          </a:p>
          <a:p>
            <a:r>
              <a:rPr lang="ru-RU" dirty="0" smtClean="0"/>
              <a:t> Общая система ценностей – консенсус по поводу высоких ожиданий, заявленных целей, четких правил, поддержки каждого ученика</a:t>
            </a:r>
          </a:p>
          <a:p>
            <a:r>
              <a:rPr lang="ru-RU" dirty="0" smtClean="0"/>
              <a:t>Активное взаимодействие и сотрудничество – сочетание поддержки и требовательности как на горизонтальном, так и на вертикальном уровне. </a:t>
            </a:r>
          </a:p>
          <a:p>
            <a:r>
              <a:rPr lang="ru-RU" dirty="0" smtClean="0"/>
              <a:t>Совместное планирование и анализ действий – с участием педагогов и партнеров школы.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5681" y="408500"/>
            <a:ext cx="5864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000" b="1" smtClean="0">
                <a:solidFill>
                  <a:srgbClr val="C00000"/>
                </a:solidFill>
              </a:rPr>
              <a:t>Стиль жизни школы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2524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rgbClr val="C00000"/>
                </a:solidFill>
              </a:rPr>
              <a:t>Признаки неэффективной школы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dirty="0"/>
              <a:t>Низкие ожидания по отношению к </a:t>
            </a:r>
            <a:r>
              <a:rPr lang="ru-RU" sz="2600" dirty="0" smtClean="0"/>
              <a:t>ученикам.</a:t>
            </a: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/>
              <a:t>Отсутствие дополнительной работы с сильными </a:t>
            </a:r>
            <a:r>
              <a:rPr lang="ru-RU" sz="2600" dirty="0" smtClean="0"/>
              <a:t>учениками.</a:t>
            </a: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/>
              <a:t>Низкие ожидания по отношению к </a:t>
            </a:r>
            <a:r>
              <a:rPr lang="ru-RU" sz="2600" dirty="0" smtClean="0"/>
              <a:t>учителям.</a:t>
            </a: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/>
              <a:t>Отсутствие обмена опытом между </a:t>
            </a:r>
            <a:r>
              <a:rPr lang="ru-RU" sz="2600" dirty="0" smtClean="0"/>
              <a:t>учителями.</a:t>
            </a: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/>
              <a:t>Недостаточные внешняя активность школы и сотрудничество с родителями </a:t>
            </a:r>
            <a:r>
              <a:rPr lang="ru-RU" sz="2600" dirty="0" smtClean="0"/>
              <a:t>.</a:t>
            </a:r>
            <a:endParaRPr lang="ru-RU" sz="2600" dirty="0"/>
          </a:p>
          <a:p>
            <a:pPr>
              <a:lnSpc>
                <a:spcPct val="80000"/>
              </a:lnSpc>
            </a:pPr>
            <a:r>
              <a:rPr lang="ru-RU" sz="2600" dirty="0" err="1"/>
              <a:t>Несформированность</a:t>
            </a:r>
            <a:r>
              <a:rPr lang="ru-RU" sz="2600" dirty="0"/>
              <a:t> запроса на уровень и качество образования.</a:t>
            </a:r>
          </a:p>
          <a:p>
            <a:pPr>
              <a:lnSpc>
                <a:spcPct val="80000"/>
              </a:lnSpc>
            </a:pPr>
            <a:endParaRPr lang="ru-RU" sz="26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900" b="1" dirty="0"/>
              <a:t>Школы берут на себя функции  присмотра и ухода за учениками, решая охранительные и воспитательные задачи, смещая на них акцент со своих прямых, собственно образовательных,  задач.</a:t>
            </a:r>
            <a:r>
              <a:rPr lang="ru-RU" sz="1900" dirty="0"/>
              <a:t> </a:t>
            </a:r>
            <a:endParaRPr lang="ru-RU" sz="1900" b="1" dirty="0"/>
          </a:p>
          <a:p>
            <a:pPr algn="ctr">
              <a:lnSpc>
                <a:spcPct val="80000"/>
              </a:lnSpc>
            </a:pPr>
            <a:endParaRPr lang="ru-RU" sz="1900" b="1" dirty="0"/>
          </a:p>
          <a:p>
            <a:pPr>
              <a:lnSpc>
                <a:spcPct val="80000"/>
              </a:lnSpc>
            </a:pPr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30075029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51bb873d2c8bf4823ba4087d35332f5f2f25e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16D0FAC3440E4DA6AC02A2850A90CD" ma:contentTypeVersion="2" ma:contentTypeDescription="Создание документа." ma:contentTypeScope="" ma:versionID="e17f54b1538290912a555d48c31fa7ac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0697ea0c80f08d5381c0d9d14a0bb0c9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S5QAU4VNKZPS-340-272</_dlc_DocId>
    <_dlc_DocIdUrl xmlns="6434c500-c195-4837-b047-5e71706d4cb2">
      <Url>http://www.eduportal44.ru/Buy/IMC/_layouts/15/DocIdRedir.aspx?ID=S5QAU4VNKZPS-340-272</Url>
      <Description>S5QAU4VNKZPS-340-272</Description>
    </_dlc_DocIdUrl>
  </documentManagement>
</p:properties>
</file>

<file path=customXml/itemProps1.xml><?xml version="1.0" encoding="utf-8"?>
<ds:datastoreItem xmlns:ds="http://schemas.openxmlformats.org/officeDocument/2006/customXml" ds:itemID="{FE78AB55-2194-4EB1-A086-4064898E4803}"/>
</file>

<file path=customXml/itemProps2.xml><?xml version="1.0" encoding="utf-8"?>
<ds:datastoreItem xmlns:ds="http://schemas.openxmlformats.org/officeDocument/2006/customXml" ds:itemID="{59DA73FD-F693-4632-8E9B-980F5A3FCFD5}"/>
</file>

<file path=customXml/itemProps3.xml><?xml version="1.0" encoding="utf-8"?>
<ds:datastoreItem xmlns:ds="http://schemas.openxmlformats.org/officeDocument/2006/customXml" ds:itemID="{AC647AEC-F11E-42CC-94F3-3C931F55D336}"/>
</file>

<file path=customXml/itemProps4.xml><?xml version="1.0" encoding="utf-8"?>
<ds:datastoreItem xmlns:ds="http://schemas.openxmlformats.org/officeDocument/2006/customXml" ds:itemID="{45C3C4D7-8C38-4DFC-842F-A95C2BF7A1C3}"/>
</file>

<file path=docProps/app.xml><?xml version="1.0" encoding="utf-8"?>
<Properties xmlns="http://schemas.openxmlformats.org/officeDocument/2006/extended-properties" xmlns:vt="http://schemas.openxmlformats.org/officeDocument/2006/docPropsVTypes">
  <Template>Библиотека_УУД</Template>
  <TotalTime>420</TotalTime>
  <Words>476</Words>
  <Application>Microsoft Office PowerPoint</Application>
  <PresentationFormat>Произвольный</PresentationFormat>
  <Paragraphs>92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КОИРО2</vt:lpstr>
      <vt:lpstr>Формула успеха современного урока</vt:lpstr>
      <vt:lpstr>Стандарт эффективности существует?</vt:lpstr>
      <vt:lpstr>Эффективные школы.Стратегии</vt:lpstr>
      <vt:lpstr>Эффективные школы.Результаты</vt:lpstr>
      <vt:lpstr>Эффективная школа</vt:lpstr>
      <vt:lpstr>Портрет эффективной школы </vt:lpstr>
      <vt:lpstr> Характер школы  </vt:lpstr>
      <vt:lpstr>Слайд 8</vt:lpstr>
      <vt:lpstr>      Признаки неэффективной школы </vt:lpstr>
      <vt:lpstr>Чего мы хотим для наших учеников? </vt:lpstr>
      <vt:lpstr>Что отличает эффективного учителя?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ПРОЕКТИРОВАНИЯ управления методической работой</dc:title>
  <dc:creator>Администратор</dc:creator>
  <cp:lastModifiedBy>User</cp:lastModifiedBy>
  <cp:revision>49</cp:revision>
  <dcterms:created xsi:type="dcterms:W3CDTF">2018-04-12T11:18:48Z</dcterms:created>
  <dcterms:modified xsi:type="dcterms:W3CDTF">2018-11-05T15:53:31Z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022c5067-87ee-41a5-9f0e-bfeb027a939e</vt:lpwstr>
  </property>
  <property fmtid="{D5CDD505-2E9C-101B-9397-08002B2CF9AE}" pid="3" name="ContentTypeId">
    <vt:lpwstr>0x0101000316D0FAC3440E4DA6AC02A2850A90CD</vt:lpwstr>
  </property>
</Properties>
</file>