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diagrams/data1.xml" ContentType="application/vnd.openxmlformats-officedocument.drawingml.diagramData+xml"/>
  <Override PartName="/ppt/slides/slide14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3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1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1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diagrams/layout1.xml" ContentType="application/vnd.openxmlformats-officedocument.drawingml.diagramLayout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diagrams/drawing1.xml" ContentType="application/vnd.ms-office.drawingml.diagramDrawing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345" r:id="rId2"/>
    <p:sldId id="332" r:id="rId3"/>
    <p:sldId id="333" r:id="rId4"/>
    <p:sldId id="334" r:id="rId5"/>
    <p:sldId id="339" r:id="rId6"/>
    <p:sldId id="340" r:id="rId7"/>
    <p:sldId id="341" r:id="rId8"/>
    <p:sldId id="342" r:id="rId9"/>
    <p:sldId id="335" r:id="rId10"/>
    <p:sldId id="283" r:id="rId11"/>
    <p:sldId id="291" r:id="rId12"/>
    <p:sldId id="286" r:id="rId13"/>
    <p:sldId id="344" r:id="rId14"/>
    <p:sldId id="301" r:id="rId15"/>
  </p:sldIdLst>
  <p:sldSz cx="12192000" cy="6858000"/>
  <p:notesSz cx="6858000" cy="9144000"/>
  <p:custDataLst>
    <p:tags r:id="rId17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8" d="100"/>
          <a:sy n="88" d="100"/>
        </p:scale>
        <p:origin x="-12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5" Type="http://schemas.openxmlformats.org/officeDocument/2006/relationships/customXml" Target="../customXml/item4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B135E1-EC2A-4872-8B17-97013F781F95}" type="doc">
      <dgm:prSet loTypeId="urn:microsoft.com/office/officeart/2005/8/layout/hList7#1" loCatId="process" qsTypeId="urn:microsoft.com/office/officeart/2005/8/quickstyle/simple1" qsCatId="simple" csTypeId="urn:microsoft.com/office/officeart/2005/8/colors/accent1_2" csCatId="accent1" phldr="1"/>
      <dgm:spPr/>
    </dgm:pt>
    <dgm:pt modelId="{C69DA27E-4A6C-4D82-9090-14A89FA7C66B}">
      <dgm:prSet phldrT="[Текст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ru-RU" dirty="0" smtClean="0">
              <a:solidFill>
                <a:srgbClr val="C00000"/>
              </a:solidFill>
            </a:rPr>
            <a:t>Портрет</a:t>
          </a:r>
          <a:endParaRPr lang="ru-RU" dirty="0">
            <a:solidFill>
              <a:srgbClr val="C00000"/>
            </a:solidFill>
          </a:endParaRPr>
        </a:p>
      </dgm:t>
    </dgm:pt>
    <dgm:pt modelId="{3D707C64-A963-4871-88EC-008DC6B6F282}" type="parTrans" cxnId="{5A92A80D-6091-47ED-B1E8-97E2F9186856}">
      <dgm:prSet/>
      <dgm:spPr/>
      <dgm:t>
        <a:bodyPr/>
        <a:lstStyle/>
        <a:p>
          <a:endParaRPr lang="ru-RU"/>
        </a:p>
      </dgm:t>
    </dgm:pt>
    <dgm:pt modelId="{5A025E6E-76AB-4970-B948-1341CB10F125}" type="sibTrans" cxnId="{5A92A80D-6091-47ED-B1E8-97E2F9186856}">
      <dgm:prSet/>
      <dgm:spPr/>
      <dgm:t>
        <a:bodyPr/>
        <a:lstStyle/>
        <a:p>
          <a:endParaRPr lang="ru-RU"/>
        </a:p>
      </dgm:t>
    </dgm:pt>
    <dgm:pt modelId="{4B15F429-9069-444E-9ED3-E6AB24E43565}">
      <dgm:prSet phldrT="[Текст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ru-RU" dirty="0" smtClean="0">
              <a:solidFill>
                <a:srgbClr val="C00000"/>
              </a:solidFill>
            </a:rPr>
            <a:t>Характер</a:t>
          </a:r>
          <a:endParaRPr lang="ru-RU" dirty="0">
            <a:solidFill>
              <a:srgbClr val="C00000"/>
            </a:solidFill>
          </a:endParaRPr>
        </a:p>
      </dgm:t>
    </dgm:pt>
    <dgm:pt modelId="{5E044271-44FF-4994-AEFC-96D05ED4B424}" type="parTrans" cxnId="{08585379-A2D9-46D8-93E5-336F1BD0872A}">
      <dgm:prSet/>
      <dgm:spPr/>
      <dgm:t>
        <a:bodyPr/>
        <a:lstStyle/>
        <a:p>
          <a:endParaRPr lang="ru-RU"/>
        </a:p>
      </dgm:t>
    </dgm:pt>
    <dgm:pt modelId="{CD9C267E-77B3-41E7-B741-7B70AE62A9AD}" type="sibTrans" cxnId="{08585379-A2D9-46D8-93E5-336F1BD0872A}">
      <dgm:prSet/>
      <dgm:spPr/>
      <dgm:t>
        <a:bodyPr/>
        <a:lstStyle/>
        <a:p>
          <a:endParaRPr lang="ru-RU"/>
        </a:p>
      </dgm:t>
    </dgm:pt>
    <dgm:pt modelId="{6EA4B7E5-808A-4DFC-82E9-89EEC6E6625C}">
      <dgm:prSet phldrT="[Текст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ru-RU" dirty="0" smtClean="0">
              <a:solidFill>
                <a:srgbClr val="C00000"/>
              </a:solidFill>
            </a:rPr>
            <a:t>Стиль</a:t>
          </a:r>
          <a:endParaRPr lang="ru-RU" dirty="0">
            <a:solidFill>
              <a:srgbClr val="C00000"/>
            </a:solidFill>
          </a:endParaRPr>
        </a:p>
      </dgm:t>
    </dgm:pt>
    <dgm:pt modelId="{80A569FB-ABB3-4930-8C51-1C78C9CC28E8}" type="parTrans" cxnId="{F0BCEE53-410E-4A3C-BE75-DA0F5E6E4AFA}">
      <dgm:prSet/>
      <dgm:spPr/>
      <dgm:t>
        <a:bodyPr/>
        <a:lstStyle/>
        <a:p>
          <a:endParaRPr lang="ru-RU"/>
        </a:p>
      </dgm:t>
    </dgm:pt>
    <dgm:pt modelId="{E2CBEC1C-CB28-4034-B452-A3B5EE444655}" type="sibTrans" cxnId="{F0BCEE53-410E-4A3C-BE75-DA0F5E6E4AFA}">
      <dgm:prSet/>
      <dgm:spPr/>
      <dgm:t>
        <a:bodyPr/>
        <a:lstStyle/>
        <a:p>
          <a:endParaRPr lang="ru-RU"/>
        </a:p>
      </dgm:t>
    </dgm:pt>
    <dgm:pt modelId="{E616AFD3-0251-4451-A565-EB1D4D06306C}" type="pres">
      <dgm:prSet presAssocID="{9DB135E1-EC2A-4872-8B17-97013F781F95}" presName="Name0" presStyleCnt="0">
        <dgm:presLayoutVars>
          <dgm:dir/>
          <dgm:resizeHandles val="exact"/>
        </dgm:presLayoutVars>
      </dgm:prSet>
      <dgm:spPr/>
    </dgm:pt>
    <dgm:pt modelId="{C8237B5C-256A-4F8A-8C3F-60B0208E778D}" type="pres">
      <dgm:prSet presAssocID="{9DB135E1-EC2A-4872-8B17-97013F781F95}" presName="fgShape" presStyleLbl="fgShp" presStyleIdx="0" presStyleCnt="1" custLinFactNeighborX="245" custLinFactNeighborY="2163"/>
      <dgm:spPr/>
    </dgm:pt>
    <dgm:pt modelId="{A802F732-83D0-4E63-AAD6-3349FBB1ACCC}" type="pres">
      <dgm:prSet presAssocID="{9DB135E1-EC2A-4872-8B17-97013F781F95}" presName="linComp" presStyleCnt="0"/>
      <dgm:spPr/>
    </dgm:pt>
    <dgm:pt modelId="{9FC9FAC6-7596-4BD7-8F71-D1C0C7A3F511}" type="pres">
      <dgm:prSet presAssocID="{C69DA27E-4A6C-4D82-9090-14A89FA7C66B}" presName="compNode" presStyleCnt="0"/>
      <dgm:spPr/>
    </dgm:pt>
    <dgm:pt modelId="{921F5676-8F26-4BD0-8302-FE134706509E}" type="pres">
      <dgm:prSet presAssocID="{C69DA27E-4A6C-4D82-9090-14A89FA7C66B}" presName="bkgdShape" presStyleLbl="node1" presStyleIdx="0" presStyleCnt="3"/>
      <dgm:spPr/>
      <dgm:t>
        <a:bodyPr/>
        <a:lstStyle/>
        <a:p>
          <a:endParaRPr lang="ru-RU"/>
        </a:p>
      </dgm:t>
    </dgm:pt>
    <dgm:pt modelId="{34B2814E-B4C8-4E8A-B1D2-88613FDF87B7}" type="pres">
      <dgm:prSet presAssocID="{C69DA27E-4A6C-4D82-9090-14A89FA7C66B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0F6C3F-1EF9-4FB6-BC79-FABE48BDD32C}" type="pres">
      <dgm:prSet presAssocID="{C69DA27E-4A6C-4D82-9090-14A89FA7C66B}" presName="invisiNode" presStyleLbl="node1" presStyleIdx="0" presStyleCnt="3"/>
      <dgm:spPr/>
    </dgm:pt>
    <dgm:pt modelId="{82DC896D-4695-4499-9EDC-3E8E55106F09}" type="pres">
      <dgm:prSet presAssocID="{C69DA27E-4A6C-4D82-9090-14A89FA7C66B}" presName="imagNode" presStyleLbl="fgImgPlace1" presStyleIdx="0" presStyleCnt="3" custScaleX="129391" custScaleY="137162" custLinFactNeighborX="17875" custLinFactNeighborY="1287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99AF762-2B1D-4D9F-BE20-B02F7CB95E08}" type="pres">
      <dgm:prSet presAssocID="{5A025E6E-76AB-4970-B948-1341CB10F125}" presName="sibTrans" presStyleLbl="sibTrans2D1" presStyleIdx="0" presStyleCnt="0"/>
      <dgm:spPr/>
      <dgm:t>
        <a:bodyPr/>
        <a:lstStyle/>
        <a:p>
          <a:endParaRPr lang="ru-RU"/>
        </a:p>
      </dgm:t>
    </dgm:pt>
    <dgm:pt modelId="{927ED94B-A28B-4ED8-8B23-C3B1F9C418FD}" type="pres">
      <dgm:prSet presAssocID="{4B15F429-9069-444E-9ED3-E6AB24E43565}" presName="compNode" presStyleCnt="0"/>
      <dgm:spPr/>
    </dgm:pt>
    <dgm:pt modelId="{C7C8FAD0-A67B-483B-B16D-D3FFE13182F0}" type="pres">
      <dgm:prSet presAssocID="{4B15F429-9069-444E-9ED3-E6AB24E43565}" presName="bkgdShape" presStyleLbl="node1" presStyleIdx="1" presStyleCnt="3"/>
      <dgm:spPr/>
      <dgm:t>
        <a:bodyPr/>
        <a:lstStyle/>
        <a:p>
          <a:endParaRPr lang="ru-RU"/>
        </a:p>
      </dgm:t>
    </dgm:pt>
    <dgm:pt modelId="{101C42D9-408D-437B-990A-6B17759A7EDF}" type="pres">
      <dgm:prSet presAssocID="{4B15F429-9069-444E-9ED3-E6AB24E43565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0F6A3A-3191-4578-8B30-6F4165896FBD}" type="pres">
      <dgm:prSet presAssocID="{4B15F429-9069-444E-9ED3-E6AB24E43565}" presName="invisiNode" presStyleLbl="node1" presStyleIdx="1" presStyleCnt="3"/>
      <dgm:spPr/>
    </dgm:pt>
    <dgm:pt modelId="{02F10E12-DDD0-4F33-B3D8-C64AECEF43C8}" type="pres">
      <dgm:prSet presAssocID="{4B15F429-9069-444E-9ED3-E6AB24E43565}" presName="imagNode" presStyleLbl="fgImgPlace1" presStyleIdx="1" presStyleCnt="3" custScaleX="131955" custScaleY="138288" custLinFactNeighborX="4254" custLinFactNeighborY="1002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A4D61401-E5DD-41EC-AFE6-EB494B9F0195}" type="pres">
      <dgm:prSet presAssocID="{CD9C267E-77B3-41E7-B741-7B70AE62A9AD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96CF1BA-9328-4EFC-9F93-10B20FD5FCC5}" type="pres">
      <dgm:prSet presAssocID="{6EA4B7E5-808A-4DFC-82E9-89EEC6E6625C}" presName="compNode" presStyleCnt="0"/>
      <dgm:spPr/>
    </dgm:pt>
    <dgm:pt modelId="{F962BA13-0A58-490D-9E19-5C5C2E436248}" type="pres">
      <dgm:prSet presAssocID="{6EA4B7E5-808A-4DFC-82E9-89EEC6E6625C}" presName="bkgdShape" presStyleLbl="node1" presStyleIdx="2" presStyleCnt="3"/>
      <dgm:spPr/>
      <dgm:t>
        <a:bodyPr/>
        <a:lstStyle/>
        <a:p>
          <a:endParaRPr lang="ru-RU"/>
        </a:p>
      </dgm:t>
    </dgm:pt>
    <dgm:pt modelId="{E0DA02DC-1F48-4D5E-890E-C89943D1CCE8}" type="pres">
      <dgm:prSet presAssocID="{6EA4B7E5-808A-4DFC-82E9-89EEC6E6625C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F1A20D-46F4-4EC3-93FD-A96522624696}" type="pres">
      <dgm:prSet presAssocID="{6EA4B7E5-808A-4DFC-82E9-89EEC6E6625C}" presName="invisiNode" presStyleLbl="node1" presStyleIdx="2" presStyleCnt="3"/>
      <dgm:spPr/>
    </dgm:pt>
    <dgm:pt modelId="{A728A6CC-73B1-4F32-9E38-DC1A1FBC66AE}" type="pres">
      <dgm:prSet presAssocID="{6EA4B7E5-808A-4DFC-82E9-89EEC6E6625C}" presName="imagNode" presStyleLbl="fgImgPlace1" presStyleIdx="2" presStyleCnt="3" custScaleX="134519" custScaleY="138288" custLinFactNeighborX="-715" custLinFactNeighborY="15730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3E978E9F-41C4-4DED-9C6D-804FD11A6668}" type="presOf" srcId="{C69DA27E-4A6C-4D82-9090-14A89FA7C66B}" destId="{921F5676-8F26-4BD0-8302-FE134706509E}" srcOrd="0" destOrd="0" presId="urn:microsoft.com/office/officeart/2005/8/layout/hList7#1"/>
    <dgm:cxn modelId="{D015EAE3-EB41-4B79-86F7-28D9C0ECDFCE}" type="presOf" srcId="{6EA4B7E5-808A-4DFC-82E9-89EEC6E6625C}" destId="{F962BA13-0A58-490D-9E19-5C5C2E436248}" srcOrd="0" destOrd="0" presId="urn:microsoft.com/office/officeart/2005/8/layout/hList7#1"/>
    <dgm:cxn modelId="{CE828438-7E32-40F7-B6A7-2651F1AB04C9}" type="presOf" srcId="{C69DA27E-4A6C-4D82-9090-14A89FA7C66B}" destId="{34B2814E-B4C8-4E8A-B1D2-88613FDF87B7}" srcOrd="1" destOrd="0" presId="urn:microsoft.com/office/officeart/2005/8/layout/hList7#1"/>
    <dgm:cxn modelId="{4EF3AA12-5BA2-4096-A016-7DF0FF3D9129}" type="presOf" srcId="{4B15F429-9069-444E-9ED3-E6AB24E43565}" destId="{101C42D9-408D-437B-990A-6B17759A7EDF}" srcOrd="1" destOrd="0" presId="urn:microsoft.com/office/officeart/2005/8/layout/hList7#1"/>
    <dgm:cxn modelId="{F0BCEE53-410E-4A3C-BE75-DA0F5E6E4AFA}" srcId="{9DB135E1-EC2A-4872-8B17-97013F781F95}" destId="{6EA4B7E5-808A-4DFC-82E9-89EEC6E6625C}" srcOrd="2" destOrd="0" parTransId="{80A569FB-ABB3-4930-8C51-1C78C9CC28E8}" sibTransId="{E2CBEC1C-CB28-4034-B452-A3B5EE444655}"/>
    <dgm:cxn modelId="{430BAFC3-D53D-4287-97B4-85E7986EED93}" type="presOf" srcId="{5A025E6E-76AB-4970-B948-1341CB10F125}" destId="{F99AF762-2B1D-4D9F-BE20-B02F7CB95E08}" srcOrd="0" destOrd="0" presId="urn:microsoft.com/office/officeart/2005/8/layout/hList7#1"/>
    <dgm:cxn modelId="{5A92A80D-6091-47ED-B1E8-97E2F9186856}" srcId="{9DB135E1-EC2A-4872-8B17-97013F781F95}" destId="{C69DA27E-4A6C-4D82-9090-14A89FA7C66B}" srcOrd="0" destOrd="0" parTransId="{3D707C64-A963-4871-88EC-008DC6B6F282}" sibTransId="{5A025E6E-76AB-4970-B948-1341CB10F125}"/>
    <dgm:cxn modelId="{B7F029A7-E15C-4173-B1FD-1E0C5490ECE6}" type="presOf" srcId="{CD9C267E-77B3-41E7-B741-7B70AE62A9AD}" destId="{A4D61401-E5DD-41EC-AFE6-EB494B9F0195}" srcOrd="0" destOrd="0" presId="urn:microsoft.com/office/officeart/2005/8/layout/hList7#1"/>
    <dgm:cxn modelId="{033938CE-4574-4553-992B-BACD254AA433}" type="presOf" srcId="{9DB135E1-EC2A-4872-8B17-97013F781F95}" destId="{E616AFD3-0251-4451-A565-EB1D4D06306C}" srcOrd="0" destOrd="0" presId="urn:microsoft.com/office/officeart/2005/8/layout/hList7#1"/>
    <dgm:cxn modelId="{80370E11-682B-40D6-B7D9-73C757786067}" type="presOf" srcId="{4B15F429-9069-444E-9ED3-E6AB24E43565}" destId="{C7C8FAD0-A67B-483B-B16D-D3FFE13182F0}" srcOrd="0" destOrd="0" presId="urn:microsoft.com/office/officeart/2005/8/layout/hList7#1"/>
    <dgm:cxn modelId="{CF68A816-EC9C-4E56-B6C4-3AF410360A3C}" type="presOf" srcId="{6EA4B7E5-808A-4DFC-82E9-89EEC6E6625C}" destId="{E0DA02DC-1F48-4D5E-890E-C89943D1CCE8}" srcOrd="1" destOrd="0" presId="urn:microsoft.com/office/officeart/2005/8/layout/hList7#1"/>
    <dgm:cxn modelId="{08585379-A2D9-46D8-93E5-336F1BD0872A}" srcId="{9DB135E1-EC2A-4872-8B17-97013F781F95}" destId="{4B15F429-9069-444E-9ED3-E6AB24E43565}" srcOrd="1" destOrd="0" parTransId="{5E044271-44FF-4994-AEFC-96D05ED4B424}" sibTransId="{CD9C267E-77B3-41E7-B741-7B70AE62A9AD}"/>
    <dgm:cxn modelId="{F0112200-B6F2-412D-A10E-5FDA167B9F8E}" type="presParOf" srcId="{E616AFD3-0251-4451-A565-EB1D4D06306C}" destId="{C8237B5C-256A-4F8A-8C3F-60B0208E778D}" srcOrd="0" destOrd="0" presId="urn:microsoft.com/office/officeart/2005/8/layout/hList7#1"/>
    <dgm:cxn modelId="{76D2B80D-9BC1-4890-A801-C13041B51D08}" type="presParOf" srcId="{E616AFD3-0251-4451-A565-EB1D4D06306C}" destId="{A802F732-83D0-4E63-AAD6-3349FBB1ACCC}" srcOrd="1" destOrd="0" presId="urn:microsoft.com/office/officeart/2005/8/layout/hList7#1"/>
    <dgm:cxn modelId="{E011E7CB-4AEE-40FE-BCF5-B9F6FF696DD2}" type="presParOf" srcId="{A802F732-83D0-4E63-AAD6-3349FBB1ACCC}" destId="{9FC9FAC6-7596-4BD7-8F71-D1C0C7A3F511}" srcOrd="0" destOrd="0" presId="urn:microsoft.com/office/officeart/2005/8/layout/hList7#1"/>
    <dgm:cxn modelId="{64F1D8EE-B410-4CA2-A7F1-5B5DF84B661A}" type="presParOf" srcId="{9FC9FAC6-7596-4BD7-8F71-D1C0C7A3F511}" destId="{921F5676-8F26-4BD0-8302-FE134706509E}" srcOrd="0" destOrd="0" presId="urn:microsoft.com/office/officeart/2005/8/layout/hList7#1"/>
    <dgm:cxn modelId="{AA6B5C9C-B960-443A-90E7-C087C796946F}" type="presParOf" srcId="{9FC9FAC6-7596-4BD7-8F71-D1C0C7A3F511}" destId="{34B2814E-B4C8-4E8A-B1D2-88613FDF87B7}" srcOrd="1" destOrd="0" presId="urn:microsoft.com/office/officeart/2005/8/layout/hList7#1"/>
    <dgm:cxn modelId="{78154590-2709-45AD-BAC6-C489A2E40E57}" type="presParOf" srcId="{9FC9FAC6-7596-4BD7-8F71-D1C0C7A3F511}" destId="{9F0F6C3F-1EF9-4FB6-BC79-FABE48BDD32C}" srcOrd="2" destOrd="0" presId="urn:microsoft.com/office/officeart/2005/8/layout/hList7#1"/>
    <dgm:cxn modelId="{4E8A5263-89E3-4173-A6EC-25EE98E42325}" type="presParOf" srcId="{9FC9FAC6-7596-4BD7-8F71-D1C0C7A3F511}" destId="{82DC896D-4695-4499-9EDC-3E8E55106F09}" srcOrd="3" destOrd="0" presId="urn:microsoft.com/office/officeart/2005/8/layout/hList7#1"/>
    <dgm:cxn modelId="{05747B27-F5B9-4F34-A8D7-3BAF2746C47B}" type="presParOf" srcId="{A802F732-83D0-4E63-AAD6-3349FBB1ACCC}" destId="{F99AF762-2B1D-4D9F-BE20-B02F7CB95E08}" srcOrd="1" destOrd="0" presId="urn:microsoft.com/office/officeart/2005/8/layout/hList7#1"/>
    <dgm:cxn modelId="{F3AFBD5B-F0BE-4528-A083-9B05715422F5}" type="presParOf" srcId="{A802F732-83D0-4E63-AAD6-3349FBB1ACCC}" destId="{927ED94B-A28B-4ED8-8B23-C3B1F9C418FD}" srcOrd="2" destOrd="0" presId="urn:microsoft.com/office/officeart/2005/8/layout/hList7#1"/>
    <dgm:cxn modelId="{E27A82D9-7A02-40B7-83A2-43544A77EB9A}" type="presParOf" srcId="{927ED94B-A28B-4ED8-8B23-C3B1F9C418FD}" destId="{C7C8FAD0-A67B-483B-B16D-D3FFE13182F0}" srcOrd="0" destOrd="0" presId="urn:microsoft.com/office/officeart/2005/8/layout/hList7#1"/>
    <dgm:cxn modelId="{8A21F01E-132E-4B18-9413-3B663C8EB433}" type="presParOf" srcId="{927ED94B-A28B-4ED8-8B23-C3B1F9C418FD}" destId="{101C42D9-408D-437B-990A-6B17759A7EDF}" srcOrd="1" destOrd="0" presId="urn:microsoft.com/office/officeart/2005/8/layout/hList7#1"/>
    <dgm:cxn modelId="{CC79FE3A-BEF8-440A-870B-7F19717D05E7}" type="presParOf" srcId="{927ED94B-A28B-4ED8-8B23-C3B1F9C418FD}" destId="{A20F6A3A-3191-4578-8B30-6F4165896FBD}" srcOrd="2" destOrd="0" presId="urn:microsoft.com/office/officeart/2005/8/layout/hList7#1"/>
    <dgm:cxn modelId="{1D3FFA6F-20CA-4E09-A16A-5FA3CF1A76F6}" type="presParOf" srcId="{927ED94B-A28B-4ED8-8B23-C3B1F9C418FD}" destId="{02F10E12-DDD0-4F33-B3D8-C64AECEF43C8}" srcOrd="3" destOrd="0" presId="urn:microsoft.com/office/officeart/2005/8/layout/hList7#1"/>
    <dgm:cxn modelId="{83B2ECE4-E41A-4374-9561-2E3A8B34EB2E}" type="presParOf" srcId="{A802F732-83D0-4E63-AAD6-3349FBB1ACCC}" destId="{A4D61401-E5DD-41EC-AFE6-EB494B9F0195}" srcOrd="3" destOrd="0" presId="urn:microsoft.com/office/officeart/2005/8/layout/hList7#1"/>
    <dgm:cxn modelId="{87F2B87F-8418-4547-97F3-0A570ECB7811}" type="presParOf" srcId="{A802F732-83D0-4E63-AAD6-3349FBB1ACCC}" destId="{A96CF1BA-9328-4EFC-9F93-10B20FD5FCC5}" srcOrd="4" destOrd="0" presId="urn:microsoft.com/office/officeart/2005/8/layout/hList7#1"/>
    <dgm:cxn modelId="{042F17F7-B0A6-4E2D-81E1-C0B4E8F5E6DE}" type="presParOf" srcId="{A96CF1BA-9328-4EFC-9F93-10B20FD5FCC5}" destId="{F962BA13-0A58-490D-9E19-5C5C2E436248}" srcOrd="0" destOrd="0" presId="urn:microsoft.com/office/officeart/2005/8/layout/hList7#1"/>
    <dgm:cxn modelId="{087FAA0C-F73D-4D10-A6AC-4BBB1C9A1D6F}" type="presParOf" srcId="{A96CF1BA-9328-4EFC-9F93-10B20FD5FCC5}" destId="{E0DA02DC-1F48-4D5E-890E-C89943D1CCE8}" srcOrd="1" destOrd="0" presId="urn:microsoft.com/office/officeart/2005/8/layout/hList7#1"/>
    <dgm:cxn modelId="{174478CD-7B3E-4808-AC72-C6E1CAECC661}" type="presParOf" srcId="{A96CF1BA-9328-4EFC-9F93-10B20FD5FCC5}" destId="{2DF1A20D-46F4-4EC3-93FD-A96522624696}" srcOrd="2" destOrd="0" presId="urn:microsoft.com/office/officeart/2005/8/layout/hList7#1"/>
    <dgm:cxn modelId="{20644F67-C108-4C1F-B4B0-C97B679F2673}" type="presParOf" srcId="{A96CF1BA-9328-4EFC-9F93-10B20FD5FCC5}" destId="{A728A6CC-73B1-4F32-9E38-DC1A1FBC66AE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21F5676-8F26-4BD0-8302-FE134706509E}">
      <dsp:nvSpPr>
        <dsp:cNvPr id="0" name=""/>
        <dsp:cNvSpPr/>
      </dsp:nvSpPr>
      <dsp:spPr>
        <a:xfrm>
          <a:off x="2380" y="4285"/>
          <a:ext cx="3703302" cy="4572000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608" tIns="419608" rIns="419608" bIns="419608" numCol="1" spcCol="1270" anchor="ctr" anchorCtr="0">
          <a:noAutofit/>
        </a:bodyPr>
        <a:lstStyle/>
        <a:p>
          <a:pPr lvl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900" kern="1200" dirty="0" smtClean="0">
              <a:solidFill>
                <a:srgbClr val="C00000"/>
              </a:solidFill>
            </a:rPr>
            <a:t>Портрет</a:t>
          </a:r>
          <a:endParaRPr lang="ru-RU" sz="5900" kern="1200" dirty="0">
            <a:solidFill>
              <a:srgbClr val="C00000"/>
            </a:solidFill>
          </a:endParaRPr>
        </a:p>
      </dsp:txBody>
      <dsp:txXfrm>
        <a:off x="2380" y="1833085"/>
        <a:ext cx="3703302" cy="1828800"/>
      </dsp:txXfrm>
    </dsp:sp>
    <dsp:sp modelId="{82DC896D-4695-4499-9EDC-3E8E55106F09}">
      <dsp:nvSpPr>
        <dsp:cNvPr id="0" name=""/>
        <dsp:cNvSpPr/>
      </dsp:nvSpPr>
      <dsp:spPr>
        <a:xfrm>
          <a:off x="1141200" y="191657"/>
          <a:ext cx="1969946" cy="208825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C8FAD0-A67B-483B-B16D-D3FFE13182F0}">
      <dsp:nvSpPr>
        <dsp:cNvPr id="0" name=""/>
        <dsp:cNvSpPr/>
      </dsp:nvSpPr>
      <dsp:spPr>
        <a:xfrm>
          <a:off x="3816782" y="8571"/>
          <a:ext cx="3703302" cy="4572000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608" tIns="419608" rIns="419608" bIns="419608" numCol="1" spcCol="1270" anchor="ctr" anchorCtr="0">
          <a:noAutofit/>
        </a:bodyPr>
        <a:lstStyle/>
        <a:p>
          <a:pPr lvl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900" kern="1200" dirty="0" smtClean="0">
              <a:solidFill>
                <a:srgbClr val="C00000"/>
              </a:solidFill>
            </a:rPr>
            <a:t>Характер</a:t>
          </a:r>
          <a:endParaRPr lang="ru-RU" sz="5900" kern="1200" dirty="0">
            <a:solidFill>
              <a:srgbClr val="C00000"/>
            </a:solidFill>
          </a:endParaRPr>
        </a:p>
      </dsp:txBody>
      <dsp:txXfrm>
        <a:off x="3816782" y="1837371"/>
        <a:ext cx="3703302" cy="1828800"/>
      </dsp:txXfrm>
    </dsp:sp>
    <dsp:sp modelId="{02F10E12-DDD0-4F33-B3D8-C64AECEF43C8}">
      <dsp:nvSpPr>
        <dsp:cNvPr id="0" name=""/>
        <dsp:cNvSpPr/>
      </dsp:nvSpPr>
      <dsp:spPr>
        <a:xfrm>
          <a:off x="4728708" y="144041"/>
          <a:ext cx="2008983" cy="2105401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62BA13-0A58-490D-9E19-5C5C2E436248}">
      <dsp:nvSpPr>
        <dsp:cNvPr id="0" name=""/>
        <dsp:cNvSpPr/>
      </dsp:nvSpPr>
      <dsp:spPr>
        <a:xfrm>
          <a:off x="7631183" y="8571"/>
          <a:ext cx="3703302" cy="4572000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608" tIns="419608" rIns="419608" bIns="419608" numCol="1" spcCol="1270" anchor="ctr" anchorCtr="0">
          <a:noAutofit/>
        </a:bodyPr>
        <a:lstStyle/>
        <a:p>
          <a:pPr lvl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900" kern="1200" dirty="0" smtClean="0">
              <a:solidFill>
                <a:srgbClr val="C00000"/>
              </a:solidFill>
            </a:rPr>
            <a:t>Стиль</a:t>
          </a:r>
          <a:endParaRPr lang="ru-RU" sz="5900" kern="1200" dirty="0">
            <a:solidFill>
              <a:srgbClr val="C00000"/>
            </a:solidFill>
          </a:endParaRPr>
        </a:p>
      </dsp:txBody>
      <dsp:txXfrm>
        <a:off x="7631183" y="1837371"/>
        <a:ext cx="3703302" cy="1828800"/>
      </dsp:txXfrm>
    </dsp:sp>
    <dsp:sp modelId="{A728A6CC-73B1-4F32-9E38-DC1A1FBC66AE}">
      <dsp:nvSpPr>
        <dsp:cNvPr id="0" name=""/>
        <dsp:cNvSpPr/>
      </dsp:nvSpPr>
      <dsp:spPr>
        <a:xfrm>
          <a:off x="8447939" y="230914"/>
          <a:ext cx="2048019" cy="2105401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237B5C-256A-4F8A-8C3F-60B0208E778D}">
      <dsp:nvSpPr>
        <dsp:cNvPr id="0" name=""/>
        <dsp:cNvSpPr/>
      </dsp:nvSpPr>
      <dsp:spPr>
        <a:xfrm>
          <a:off x="479027" y="3672433"/>
          <a:ext cx="10429917" cy="685800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6B3979-BBD4-407A-B7E3-71309C2FC589}" type="datetimeFigureOut">
              <a:rPr lang="ru-RU" smtClean="0"/>
              <a:pPr/>
              <a:t>05.11.2018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AA3CE8-37C1-4011-97F3-D5DA8669DC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3242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F047FA-8EFD-4C13-B8E8-2C8318B293C5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03049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42457" y="1122363"/>
            <a:ext cx="9601201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42456" y="3814309"/>
            <a:ext cx="9601201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E6F78-091D-4705-B8D3-DBDFD04000E4}" type="datetimeFigureOut">
              <a:rPr lang="ru-RU" smtClean="0"/>
              <a:pPr/>
              <a:t>05.11.2018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50E3C-6B25-47C3-817E-16540A86D6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01961022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2086" y="1"/>
            <a:ext cx="9862457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E6F78-091D-4705-B8D3-DBDFD04000E4}" type="datetimeFigureOut">
              <a:rPr lang="ru-RU" smtClean="0"/>
              <a:pPr/>
              <a:t>05.11.2018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50E3C-6B25-47C3-817E-16540A86D6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27763362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Два объект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2086" y="1"/>
            <a:ext cx="9862457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E6F78-091D-4705-B8D3-DBDFD04000E4}" type="datetimeFigureOut">
              <a:rPr lang="ru-RU" smtClean="0"/>
              <a:pPr/>
              <a:t>05.11.2018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50E3C-6B25-47C3-817E-16540A86D6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7213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Два объект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1"/>
            <a:ext cx="11016343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E6F78-091D-4705-B8D3-DBDFD04000E4}" type="datetimeFigureOut">
              <a:rPr lang="ru-RU" smtClean="0"/>
              <a:pPr/>
              <a:t>05.11.2018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50E3C-6B25-47C3-817E-16540A86D6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77154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_Два объект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1"/>
            <a:ext cx="11016343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E6F78-091D-4705-B8D3-DBDFD04000E4}" type="datetimeFigureOut">
              <a:rPr lang="ru-RU" smtClean="0"/>
              <a:pPr/>
              <a:t>05.11.2018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50E3C-6B25-47C3-817E-16540A86D6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604874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2343" y="1"/>
            <a:ext cx="9960429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E6F78-091D-4705-B8D3-DBDFD04000E4}" type="datetimeFigureOut">
              <a:rPr lang="ru-RU" smtClean="0"/>
              <a:pPr/>
              <a:t>05.11.2018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50E3C-6B25-47C3-817E-16540A86D6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53494285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Только заголовок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14" y="1"/>
            <a:ext cx="9862457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E6F78-091D-4705-B8D3-DBDFD04000E4}" type="datetimeFigureOut">
              <a:rPr lang="ru-RU" smtClean="0"/>
              <a:pPr/>
              <a:t>05.11.2018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50E3C-6B25-47C3-817E-16540A86D6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470619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E6F78-091D-4705-B8D3-DBDFD04000E4}" type="datetimeFigureOut">
              <a:rPr lang="ru-RU" smtClean="0"/>
              <a:pPr/>
              <a:t>05.11.2018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50E3C-6B25-47C3-817E-16540A86D6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67279909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0" y="914400"/>
            <a:ext cx="31496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08000" y="1981201"/>
            <a:ext cx="31496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4165600" y="685800"/>
            <a:ext cx="7518400" cy="5410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1828800" y="312739"/>
            <a:ext cx="609600" cy="441325"/>
          </a:xfrm>
        </p:spPr>
        <p:txBody>
          <a:bodyPr/>
          <a:lstStyle>
            <a:lvl1pPr>
              <a:defRPr/>
            </a:lvl1pPr>
          </a:lstStyle>
          <a:p>
            <a:fld id="{E1450E3C-6B25-47C3-817E-16540A86D61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Дата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381E6F78-091D-4705-B8D3-DBDFD04000E4}" type="datetimeFigureOut">
              <a:rPr lang="ru-RU" smtClean="0"/>
              <a:pPr/>
              <a:t>05.11.2018</a:t>
            </a:fld>
            <a:endParaRPr lang="ru-RU"/>
          </a:p>
        </p:txBody>
      </p:sp>
      <p:sp>
        <p:nvSpPr>
          <p:cNvPr id="18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402168" y="6410326"/>
            <a:ext cx="4510617" cy="366713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490275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450E3C-6B25-47C3-817E-16540A86D61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1E6F78-091D-4705-B8D3-DBDFD04000E4}" type="datetimeFigureOut">
              <a:rPr lang="ru-RU" smtClean="0"/>
              <a:pPr/>
              <a:t>05.11.2018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536553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313"/>
            <a:ext cx="121920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571625"/>
            <a:ext cx="10972800" cy="45545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81E6F78-091D-4705-B8D3-DBDFD04000E4}" type="datetimeFigureOut">
              <a:rPr lang="ru-RU" smtClean="0"/>
              <a:pPr/>
              <a:t>05.11.2018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fld id="{E1450E3C-6B25-47C3-817E-16540A86D6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02904881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42457" y="1122363"/>
            <a:ext cx="9601201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42457" y="4467452"/>
            <a:ext cx="9601201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360714" y="6356351"/>
            <a:ext cx="2601684" cy="365125"/>
          </a:xfrm>
        </p:spPr>
        <p:txBody>
          <a:bodyPr/>
          <a:lstStyle/>
          <a:p>
            <a:fld id="{381E6F78-091D-4705-B8D3-DBDFD04000E4}" type="datetimeFigureOut">
              <a:rPr lang="ru-RU" smtClean="0"/>
              <a:pPr/>
              <a:t>05.11.2018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305888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73687" y="6356352"/>
            <a:ext cx="2362199" cy="365125"/>
          </a:xfrm>
        </p:spPr>
        <p:txBody>
          <a:bodyPr/>
          <a:lstStyle/>
          <a:p>
            <a:fld id="{E1450E3C-6B25-47C3-817E-16540A86D6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760529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11/5/2018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857542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116" y="-7482"/>
            <a:ext cx="9557657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E6F78-091D-4705-B8D3-DBDFD04000E4}" type="datetimeFigureOut">
              <a:rPr lang="ru-RU" smtClean="0"/>
              <a:pPr/>
              <a:t>05.11.2018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50E3C-6B25-47C3-817E-16540A86D6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61787881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116" y="-7482"/>
            <a:ext cx="9557657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E6F78-091D-4705-B8D3-DBDFD04000E4}" type="datetimeFigureOut">
              <a:rPr lang="ru-RU" smtClean="0"/>
              <a:pPr/>
              <a:t>05.11.2018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50E3C-6B25-47C3-817E-16540A86D6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59012796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6286" y="-7482"/>
            <a:ext cx="10526487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94572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E6F78-091D-4705-B8D3-DBDFD04000E4}" type="datetimeFigureOut">
              <a:rPr lang="ru-RU" smtClean="0"/>
              <a:pPr/>
              <a:t>05.11.2018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50E3C-6B25-47C3-817E-16540A86D6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312870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-7482"/>
            <a:ext cx="1099457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94572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E6F78-091D-4705-B8D3-DBDFD04000E4}" type="datetimeFigureOut">
              <a:rPr lang="ru-RU" smtClean="0"/>
              <a:pPr/>
              <a:t>05.11.2018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50E3C-6B25-47C3-817E-16540A86D6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631078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1342" y="1236212"/>
            <a:ext cx="10384972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91341" y="447255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491341" y="6011015"/>
            <a:ext cx="2743200" cy="365125"/>
          </a:xfrm>
        </p:spPr>
        <p:txBody>
          <a:bodyPr/>
          <a:lstStyle/>
          <a:p>
            <a:fld id="{381E6F78-091D-4705-B8D3-DBDFD04000E4}" type="datetimeFigureOut">
              <a:rPr lang="ru-RU" smtClean="0"/>
              <a:pPr/>
              <a:t>05.11.2018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20343" y="6011014"/>
            <a:ext cx="4114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63741" y="6011015"/>
            <a:ext cx="2743200" cy="365125"/>
          </a:xfrm>
        </p:spPr>
        <p:txBody>
          <a:bodyPr/>
          <a:lstStyle/>
          <a:p>
            <a:fld id="{E1450E3C-6B25-47C3-817E-16540A86D6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93834457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1342" y="1236212"/>
            <a:ext cx="10384972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91341" y="470115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36170" y="6376139"/>
            <a:ext cx="2275116" cy="365125"/>
          </a:xfrm>
        </p:spPr>
        <p:txBody>
          <a:bodyPr/>
          <a:lstStyle/>
          <a:p>
            <a:fld id="{381E6F78-091D-4705-B8D3-DBDFD04000E4}" type="datetimeFigureOut">
              <a:rPr lang="ru-RU" smtClean="0"/>
              <a:pPr/>
              <a:t>05.11.2018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43940" y="6376139"/>
            <a:ext cx="4114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13164" y="6376138"/>
            <a:ext cx="2209808" cy="365125"/>
          </a:xfrm>
        </p:spPr>
        <p:txBody>
          <a:bodyPr/>
          <a:lstStyle/>
          <a:p>
            <a:fld id="{E1450E3C-6B25-47C3-817E-16540A86D6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81961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1342" y="1236212"/>
            <a:ext cx="10384972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91341" y="470115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36170" y="6376139"/>
            <a:ext cx="2275116" cy="365125"/>
          </a:xfrm>
        </p:spPr>
        <p:txBody>
          <a:bodyPr/>
          <a:lstStyle/>
          <a:p>
            <a:fld id="{381E6F78-091D-4705-B8D3-DBDFD04000E4}" type="datetimeFigureOut">
              <a:rPr lang="ru-RU" smtClean="0"/>
              <a:pPr/>
              <a:t>05.11.2018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43940" y="6376139"/>
            <a:ext cx="4114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13164" y="6376138"/>
            <a:ext cx="2209808" cy="365125"/>
          </a:xfrm>
        </p:spPr>
        <p:txBody>
          <a:bodyPr/>
          <a:lstStyle/>
          <a:p>
            <a:fld id="{E1450E3C-6B25-47C3-817E-16540A86D6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12093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1E6F78-091D-4705-B8D3-DBDFD04000E4}" type="datetimeFigureOut">
              <a:rPr lang="ru-RU" smtClean="0"/>
              <a:pPr/>
              <a:t>05.11.2018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450E3C-6B25-47C3-817E-16540A86D6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42865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ransition>
    <p:randomBar dir="vert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Формула успеха современного урока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https://i.ytimg.com/vi/ttr_kD8LQY8/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5653" y="1460503"/>
            <a:ext cx="5174708" cy="2910774"/>
          </a:xfrm>
          <a:prstGeom prst="rect">
            <a:avLst/>
          </a:prstGeom>
          <a:noFill/>
        </p:spPr>
      </p:pic>
      <p:pic>
        <p:nvPicPr>
          <p:cNvPr id="1028" name="Picture 4" descr="https://img3.stockfresh.com/files/n/nasirkhan/m/86/1575220_stock-photo-3d-stones-balanc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9410" y="2910466"/>
            <a:ext cx="5151862" cy="2575931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713676" y="5207620"/>
            <a:ext cx="5185318" cy="8474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tx1"/>
                </a:solidFill>
                <a:cs typeface="Aharoni" pitchFamily="2" charset="-79"/>
              </a:rPr>
              <a:t>ТОЧКИ  БЛОКИРОВКИ</a:t>
            </a:r>
            <a:endParaRPr lang="ru-RU" sz="3000" b="1" dirty="0">
              <a:solidFill>
                <a:schemeClr val="tx1"/>
              </a:solidFill>
              <a:cs typeface="Aharoni" pitchFamily="2" charset="-79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4"/>
          <p:cNvSpPr>
            <a:spLocks noGrp="1"/>
          </p:cNvSpPr>
          <p:nvPr>
            <p:ph type="ctrTitle"/>
          </p:nvPr>
        </p:nvSpPr>
        <p:spPr>
          <a:xfrm>
            <a:off x="2743200" y="1600200"/>
            <a:ext cx="7200900" cy="2387600"/>
          </a:xfrm>
        </p:spPr>
        <p:txBody>
          <a:bodyPr/>
          <a:lstStyle/>
          <a:p>
            <a:pPr eaLnBrk="1" hangingPunct="1"/>
            <a:r>
              <a:rPr lang="ru-RU" altLang="ru-RU" sz="3200" b="1">
                <a:solidFill>
                  <a:srgbClr val="C00000"/>
                </a:solidFill>
              </a:rPr>
              <a:t>Чего мы хотим для наших учеников</a:t>
            </a:r>
            <a:r>
              <a:rPr lang="en-NZ" altLang="ru-RU" sz="3200" b="1">
                <a:solidFill>
                  <a:srgbClr val="C00000"/>
                </a:solidFill>
              </a:rPr>
              <a:t>?</a:t>
            </a:r>
            <a:r>
              <a:rPr lang="en-US" altLang="ru-RU" sz="3200">
                <a:solidFill>
                  <a:srgbClr val="C00000"/>
                </a:solidFill>
              </a:rPr>
              <a:t/>
            </a:r>
            <a:br>
              <a:rPr lang="en-US" altLang="ru-RU" sz="3200">
                <a:solidFill>
                  <a:srgbClr val="C00000"/>
                </a:solidFill>
              </a:rPr>
            </a:br>
            <a:endParaRPr lang="ru-RU" altLang="ru-RU" sz="3200">
              <a:solidFill>
                <a:srgbClr val="C00000"/>
              </a:solidFill>
            </a:endParaRPr>
          </a:p>
        </p:txBody>
      </p:sp>
      <p:sp>
        <p:nvSpPr>
          <p:cNvPr id="20483" name="Содержимое 5"/>
          <p:cNvSpPr>
            <a:spLocks noGrp="1"/>
          </p:cNvSpPr>
          <p:nvPr>
            <p:ph type="subTitle" idx="1"/>
          </p:nvPr>
        </p:nvSpPr>
        <p:spPr>
          <a:xfrm>
            <a:off x="3205163" y="3814763"/>
            <a:ext cx="7200900" cy="1655762"/>
          </a:xfrm>
        </p:spPr>
        <p:txBody>
          <a:bodyPr>
            <a:noAutofit/>
          </a:bodyPr>
          <a:lstStyle/>
          <a:p>
            <a:pPr algn="just" eaLnBrk="1" hangingPunct="1"/>
            <a:r>
              <a:rPr lang="ru-RU" altLang="ru-RU" dirty="0" smtClean="0"/>
              <a:t>Мы все хотим, чтобы наши ученики имели </a:t>
            </a:r>
            <a:r>
              <a:rPr lang="ru-RU" altLang="ru-RU" b="1" dirty="0" smtClean="0"/>
              <a:t>высокие ожидания </a:t>
            </a:r>
            <a:r>
              <a:rPr lang="ru-RU" altLang="ru-RU" dirty="0" smtClean="0"/>
              <a:t>и </a:t>
            </a:r>
            <a:r>
              <a:rPr lang="ru-RU" altLang="ru-RU" b="1" dirty="0" smtClean="0"/>
              <a:t>были уверены в своих способностях учиться</a:t>
            </a:r>
            <a:r>
              <a:rPr lang="ru-RU" altLang="ru-RU" dirty="0" smtClean="0"/>
              <a:t>, ставили перед собой </a:t>
            </a:r>
            <a:r>
              <a:rPr lang="ru-RU" altLang="ru-RU" b="1" dirty="0" smtClean="0"/>
              <a:t>высокие це</a:t>
            </a:r>
            <a:r>
              <a:rPr lang="ru-RU" altLang="ru-RU" dirty="0" smtClean="0"/>
              <a:t>ли и находили свой </a:t>
            </a:r>
            <a:r>
              <a:rPr lang="ru-RU" altLang="ru-RU" b="1" dirty="0" smtClean="0"/>
              <a:t>собственный яркий путь</a:t>
            </a:r>
            <a:r>
              <a:rPr lang="ru-RU" altLang="ru-RU" dirty="0" smtClean="0"/>
              <a:t>, обучаясь для будущего</a:t>
            </a:r>
          </a:p>
          <a:p>
            <a:pPr algn="r" eaLnBrk="1" hangingPunct="1"/>
            <a:r>
              <a:rPr lang="ru-RU" altLang="ru-RU" dirty="0" smtClean="0"/>
              <a:t>  </a:t>
            </a:r>
            <a:r>
              <a:rPr lang="en-US" altLang="ru-RU" dirty="0" smtClean="0"/>
              <a:t>(</a:t>
            </a:r>
            <a:r>
              <a:rPr lang="en-US" altLang="ru-RU" dirty="0" err="1" smtClean="0"/>
              <a:t>Absolum</a:t>
            </a:r>
            <a:r>
              <a:rPr lang="en-US" altLang="ru-RU" dirty="0" smtClean="0"/>
              <a:t>,</a:t>
            </a:r>
            <a:r>
              <a:rPr lang="ru-RU" altLang="ru-RU" dirty="0" smtClean="0"/>
              <a:t> </a:t>
            </a:r>
            <a:r>
              <a:rPr lang="en-US" altLang="ru-RU" dirty="0" smtClean="0"/>
              <a:t>2006)</a:t>
            </a:r>
            <a:br>
              <a:rPr lang="en-US" altLang="ru-RU" dirty="0" smtClean="0"/>
            </a:br>
            <a:endParaRPr lang="ru-RU" altLang="ru-RU" dirty="0" smtClean="0"/>
          </a:p>
        </p:txBody>
      </p:sp>
      <p:pic>
        <p:nvPicPr>
          <p:cNvPr id="66565" name="Picture 5" descr="https://k1news.ru/upload/medialibrary/839/8398c54c3c5867d636bbbb92c1da797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1"/>
            <a:ext cx="3810000" cy="25375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799033573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Что отличает эффективного учителя?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8821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b="1" dirty="0" smtClean="0"/>
              <a:t>Обязательно присутствует: 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ru-RU" dirty="0" smtClean="0"/>
              <a:t>Ясность и четкость цели;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ru-RU" dirty="0" smtClean="0"/>
              <a:t> умение учиться у детей и вместе с детьми;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ru-RU" dirty="0" smtClean="0"/>
              <a:t>вариативность подходов и разнообразие видов предлагаемой учебной деятельности;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/>
              <a:t>Учителю важно: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ru-RU" dirty="0" smtClean="0"/>
              <a:t> сколько времени ученик активно учится на уроке; у него высокие ожидания от детей;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ru-RU" dirty="0" smtClean="0"/>
              <a:t> постоянная обратная связь с детьми.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/>
              <a:t>    Учитель  занят структурированием своей деятельности и </a:t>
            </a:r>
            <a:r>
              <a:rPr lang="ru-RU" b="1" i="1" dirty="0" smtClean="0">
                <a:solidFill>
                  <a:srgbClr val="0070C0"/>
                </a:solidFill>
              </a:rPr>
              <a:t>постоянно имеет к своей деятельности вопросы.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275732131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Заголовок 1"/>
          <p:cNvSpPr>
            <a:spLocks noGrp="1"/>
          </p:cNvSpPr>
          <p:nvPr>
            <p:ph type="title"/>
          </p:nvPr>
        </p:nvSpPr>
        <p:spPr>
          <a:xfrm>
            <a:off x="3230563" y="-7938"/>
            <a:ext cx="7167562" cy="1325563"/>
          </a:xfrm>
        </p:spPr>
        <p:txBody>
          <a:bodyPr/>
          <a:lstStyle/>
          <a:p>
            <a:endParaRPr lang="ru-RU" altLang="ru-RU" smtClean="0"/>
          </a:p>
        </p:txBody>
      </p:sp>
      <p:sp>
        <p:nvSpPr>
          <p:cNvPr id="5837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58372" name="Picture 2" descr="https://fs00.infourok.ru/images/doc/305/304359/img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556"/>
          <a:stretch>
            <a:fillRect/>
          </a:stretch>
        </p:blipFill>
        <p:spPr bwMode="auto">
          <a:xfrm>
            <a:off x="57665" y="0"/>
            <a:ext cx="1204371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896713373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529856058"/>
              </p:ext>
            </p:extLst>
          </p:nvPr>
        </p:nvGraphicFramePr>
        <p:xfrm>
          <a:off x="366362" y="629589"/>
          <a:ext cx="11565441" cy="55271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99752"/>
                <a:gridCol w="10665689"/>
              </a:tblGrid>
              <a:tr h="8758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532" marR="89532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/>
                        </a:rPr>
                        <a:t>Аспекты в педагогического процесса, по которым нужна периодическая консультативная поддержка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ru-RU" sz="1200" dirty="0" smtClean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532" marR="89532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497210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198755" algn="l"/>
                        </a:tabLs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532" marR="89532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98755" algn="l"/>
                        </a:tabLst>
                      </a:pPr>
                      <a:r>
                        <a:rPr lang="ru-RU" sz="1600" b="1" dirty="0">
                          <a:effectLst/>
                          <a:latin typeface="+mj-lt"/>
                        </a:rPr>
                        <a:t>Проектирование урока на основе системно-</a:t>
                      </a:r>
                      <a:r>
                        <a:rPr lang="ru-RU" sz="1600" b="1" dirty="0" err="1">
                          <a:effectLst/>
                          <a:latin typeface="+mj-lt"/>
                        </a:rPr>
                        <a:t>деятельностного</a:t>
                      </a:r>
                      <a:r>
                        <a:rPr lang="ru-RU" sz="1600" b="1" dirty="0">
                          <a:effectLst/>
                          <a:latin typeface="+mj-lt"/>
                        </a:rPr>
                        <a:t> подхода</a:t>
                      </a:r>
                      <a:endParaRPr lang="ru-RU" sz="16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532" marR="89532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7210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198755" algn="l"/>
                        </a:tabLs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532" marR="89532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98755" algn="l"/>
                        </a:tabLst>
                      </a:pPr>
                      <a:r>
                        <a:rPr lang="ru-RU" sz="1600" b="1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Формирование функциональной грамотности обучающихся</a:t>
                      </a:r>
                      <a:endParaRPr lang="ru-RU" sz="16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532" marR="89532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7210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198755" algn="l"/>
                        </a:tabLs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532" marR="89532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98755" algn="l"/>
                        </a:tabLst>
                      </a:pPr>
                      <a:r>
                        <a:rPr lang="ru-RU" sz="1600" b="1" dirty="0" err="1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Целеполагание</a:t>
                      </a:r>
                      <a:r>
                        <a:rPr lang="ru-RU" sz="1600" b="1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на уроке</a:t>
                      </a:r>
                      <a:endParaRPr lang="ru-RU" sz="16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532" marR="89532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7210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198755" algn="l"/>
                        </a:tabLs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532" marR="89532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98755" algn="l"/>
                        </a:tabLst>
                      </a:pPr>
                      <a:r>
                        <a:rPr lang="ru-RU" sz="1600" b="1" dirty="0">
                          <a:effectLst/>
                          <a:latin typeface="+mj-lt"/>
                        </a:rPr>
                        <a:t>Индивидуализация обучения</a:t>
                      </a:r>
                      <a:endParaRPr lang="ru-RU" sz="16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532" marR="89532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7210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198755" algn="l"/>
                        </a:tabLs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532" marR="89532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98755" algn="l"/>
                        </a:tabLst>
                      </a:pPr>
                      <a:r>
                        <a:rPr lang="ru-RU" sz="1600" b="1" dirty="0">
                          <a:effectLst/>
                          <a:latin typeface="+mj-lt"/>
                        </a:rPr>
                        <a:t>Проектирование планируемых результатов обучения</a:t>
                      </a:r>
                      <a:endParaRPr lang="ru-RU" sz="16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532" marR="89532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7210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198755" algn="l"/>
                        </a:tabLs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532" marR="89532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98755" algn="l"/>
                        </a:tabLst>
                      </a:pPr>
                      <a:r>
                        <a:rPr lang="ru-RU" sz="1600" b="1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Формирующее оценивание</a:t>
                      </a:r>
                      <a:endParaRPr lang="ru-RU" sz="16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532" marR="89532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7210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198755" algn="l"/>
                        </a:tabLst>
                        <a:defRPr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198755" algn="l"/>
                        </a:tabLst>
                      </a:pP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532" marR="89532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98755" algn="l"/>
                        </a:tabLst>
                      </a:pPr>
                      <a:r>
                        <a:rPr lang="ru-RU" sz="1600" b="1" dirty="0">
                          <a:effectLst/>
                          <a:latin typeface="+mj-lt"/>
                        </a:rPr>
                        <a:t>Развитие познавательной мотивации у учащихся</a:t>
                      </a:r>
                      <a:endParaRPr lang="ru-RU" sz="16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532" marR="89532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7210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198755" algn="l"/>
                        </a:tabLst>
                        <a:defRPr/>
                      </a:pPr>
                      <a:r>
                        <a:rPr lang="ru-RU" sz="1600" b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198755" algn="l"/>
                        </a:tabLst>
                      </a:pP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532" marR="89532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98755" algn="l"/>
                        </a:tabLst>
                      </a:pPr>
                      <a:r>
                        <a:rPr lang="ru-RU" sz="1600" b="1" dirty="0" smtClean="0">
                          <a:effectLst/>
                          <a:latin typeface="+mj-lt"/>
                        </a:rPr>
                        <a:t>Формирование УУД обучающихся</a:t>
                      </a:r>
                      <a:endParaRPr lang="ru-RU" sz="16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532" marR="89532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7210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198755" algn="l"/>
                        </a:tabLst>
                        <a:defRPr/>
                      </a:pPr>
                      <a:r>
                        <a:rPr lang="ru-RU" sz="1600" b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198755" algn="l"/>
                        </a:tabLst>
                      </a:pP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532" marR="89532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98755" algn="l"/>
                        </a:tabLst>
                      </a:pPr>
                      <a:r>
                        <a:rPr lang="ru-RU" sz="1600" b="1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Групповая технология и групповая форма работы на уроке</a:t>
                      </a:r>
                      <a:endParaRPr lang="ru-RU" sz="16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532" marR="89532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288539560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900igr.net/datas/pedagogika/Samootsenka-shkoly/0007-007-Effektivnaja-shkol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8680"/>
            <a:ext cx="12192000" cy="5472608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000108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С</a:t>
            </a:r>
            <a:r>
              <a:rPr lang="ru-RU" sz="2800" b="1" dirty="0" smtClean="0">
                <a:solidFill>
                  <a:srgbClr val="C00000"/>
                </a:solidFill>
              </a:rPr>
              <a:t>тандарт </a:t>
            </a:r>
            <a:r>
              <a:rPr lang="ru-RU" sz="2800" b="1" dirty="0">
                <a:solidFill>
                  <a:srgbClr val="C00000"/>
                </a:solidFill>
              </a:rPr>
              <a:t>эффективности существует?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1276" y="1556950"/>
            <a:ext cx="11557686" cy="5086759"/>
          </a:xfrm>
        </p:spPr>
        <p:txBody>
          <a:bodyPr>
            <a:normAutofit/>
          </a:bodyPr>
          <a:lstStyle/>
          <a:p>
            <a:r>
              <a:rPr lang="ru-RU" sz="2600" dirty="0" smtClean="0"/>
              <a:t>Климат высоких ожиданий. Хорошо учиться — доблесть.</a:t>
            </a:r>
          </a:p>
          <a:p>
            <a:pPr lvl="0"/>
            <a:r>
              <a:rPr lang="ru-RU" sz="2600" dirty="0" smtClean="0"/>
              <a:t>Академические </a:t>
            </a:r>
            <a:r>
              <a:rPr lang="ru-RU" sz="2600" dirty="0"/>
              <a:t>результаты — золотой стандарт школы. </a:t>
            </a:r>
          </a:p>
          <a:p>
            <a:pPr lvl="0"/>
            <a:r>
              <a:rPr lang="ru-RU" sz="2600" dirty="0" smtClean="0"/>
              <a:t>У</a:t>
            </a:r>
            <a:r>
              <a:rPr lang="ru-RU" sz="2600" dirty="0"/>
              <a:t> школы есть четко сформулированная миссия, разделяемая всеми.</a:t>
            </a:r>
          </a:p>
          <a:p>
            <a:pPr lvl="0"/>
            <a:r>
              <a:rPr lang="ru-RU" sz="2600" dirty="0"/>
              <a:t>В школе безопасные и упорядоченные условия пребывания как для учеников, так и для учителей.</a:t>
            </a:r>
          </a:p>
          <a:p>
            <a:pPr lvl="0"/>
            <a:r>
              <a:rPr lang="ru-RU" sz="2600" dirty="0"/>
              <a:t>Налажена обратная связь «ученик-учитель», «учитель-руководитель».</a:t>
            </a:r>
          </a:p>
          <a:p>
            <a:pPr lvl="0"/>
            <a:r>
              <a:rPr lang="ru-RU" sz="2600" dirty="0"/>
              <a:t>Учитель предоставляет ученику возможность учиться на уроке.</a:t>
            </a:r>
          </a:p>
          <a:p>
            <a:pPr lvl="0"/>
            <a:r>
              <a:rPr lang="ru-RU" sz="2600" dirty="0"/>
              <a:t>Регулярно измеряется прогресс.</a:t>
            </a:r>
          </a:p>
          <a:p>
            <a:pPr lvl="0"/>
            <a:r>
              <a:rPr lang="ru-RU" sz="2600" dirty="0"/>
              <a:t>Позитивные отношения с семьями </a:t>
            </a:r>
            <a:r>
              <a:rPr lang="ru-RU" sz="2600" dirty="0" smtClean="0"/>
              <a:t>учеников</a:t>
            </a:r>
          </a:p>
          <a:p>
            <a:r>
              <a:rPr lang="ru-RU" sz="2600" b="1" dirty="0"/>
              <a:t>Н</a:t>
            </a:r>
            <a:r>
              <a:rPr lang="ru-RU" sz="2600" b="1" dirty="0" smtClean="0"/>
              <a:t>ельзя снижать планку интереса к учебе и лишать надежд на достижения.</a:t>
            </a:r>
            <a:r>
              <a:rPr lang="ru-RU" sz="2600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405678508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151549" y="289081"/>
            <a:ext cx="9557657" cy="839504"/>
          </a:xfrm>
        </p:spPr>
        <p:txBody>
          <a:bodyPr anchor="b">
            <a:normAutofit/>
          </a:bodyPr>
          <a:lstStyle/>
          <a:p>
            <a:r>
              <a:rPr lang="ru-RU" sz="3200" b="1" dirty="0">
                <a:solidFill>
                  <a:srgbClr val="C00000"/>
                </a:solidFill>
              </a:rPr>
              <a:t>Эффективные </a:t>
            </a:r>
            <a:r>
              <a:rPr lang="ru-RU" sz="3200" b="1" dirty="0" err="1" smtClean="0">
                <a:solidFill>
                  <a:srgbClr val="C00000"/>
                </a:solidFill>
              </a:rPr>
              <a:t>школы.Стратегии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2400" dirty="0"/>
              <a:t>З</a:t>
            </a:r>
            <a:r>
              <a:rPr lang="ru-RU" sz="2400" dirty="0" smtClean="0"/>
              <a:t>аявляют </a:t>
            </a:r>
            <a:r>
              <a:rPr lang="ru-RU" sz="2400" dirty="0"/>
              <a:t>высокие ожидания в отношении учеников и высокие требования к результатам;</a:t>
            </a:r>
          </a:p>
          <a:p>
            <a:pPr>
              <a:lnSpc>
                <a:spcPct val="90000"/>
              </a:lnSpc>
            </a:pPr>
            <a:r>
              <a:rPr lang="ru-RU" sz="2400" dirty="0"/>
              <a:t>осуществляют тщательный мониторинг реализации образовательной программы и систематическую работу с данными;</a:t>
            </a:r>
          </a:p>
          <a:p>
            <a:pPr>
              <a:lnSpc>
                <a:spcPct val="90000"/>
              </a:lnSpc>
            </a:pPr>
            <a:r>
              <a:rPr lang="ru-RU" sz="2400" dirty="0"/>
              <a:t>поддерживают учебную мотивацию школьников;</a:t>
            </a:r>
          </a:p>
          <a:p>
            <a:pPr>
              <a:lnSpc>
                <a:spcPct val="90000"/>
              </a:lnSpc>
            </a:pPr>
            <a:r>
              <a:rPr lang="ru-RU" sz="2400" dirty="0"/>
              <a:t>поддерживают активный профессиональный обмен и развитие учителей;</a:t>
            </a:r>
          </a:p>
          <a:p>
            <a:pPr>
              <a:lnSpc>
                <a:spcPct val="90000"/>
              </a:lnSpc>
            </a:pPr>
            <a:r>
              <a:rPr lang="ru-RU" sz="2400" dirty="0"/>
              <a:t>активно сотрудничают с окружением и родителями;</a:t>
            </a:r>
          </a:p>
          <a:p>
            <a:pPr>
              <a:lnSpc>
                <a:spcPct val="90000"/>
              </a:lnSpc>
            </a:pPr>
            <a:r>
              <a:rPr lang="ru-RU" sz="2400" dirty="0"/>
              <a:t>создают насыщенную безопасную среду и позитивную культуру;</a:t>
            </a:r>
          </a:p>
          <a:p>
            <a:pPr>
              <a:lnSpc>
                <a:spcPct val="90000"/>
              </a:lnSpc>
            </a:pPr>
            <a:r>
              <a:rPr lang="ru-RU" sz="2400" dirty="0"/>
              <a:t>реализуют кооперацию в управлении при сильном лидерстве директора.</a:t>
            </a:r>
          </a:p>
        </p:txBody>
      </p:sp>
    </p:spTree>
    <p:extLst>
      <p:ext uri="{BB962C8B-B14F-4D97-AF65-F5344CB8AC3E}">
        <p14:creationId xmlns="" xmlns:p14="http://schemas.microsoft.com/office/powerpoint/2010/main" val="452110414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b"/>
          <a:lstStyle/>
          <a:p>
            <a:r>
              <a:rPr lang="ru-RU" sz="3300" b="1" dirty="0">
                <a:solidFill>
                  <a:srgbClr val="C00000"/>
                </a:solidFill>
              </a:rPr>
              <a:t>Эффективные </a:t>
            </a:r>
            <a:r>
              <a:rPr lang="ru-RU" sz="3300" b="1" dirty="0" err="1" smtClean="0">
                <a:solidFill>
                  <a:srgbClr val="C00000"/>
                </a:solidFill>
              </a:rPr>
              <a:t>школы.Результаты</a:t>
            </a:r>
            <a:endParaRPr lang="ru-RU" sz="3300" b="1" dirty="0">
              <a:solidFill>
                <a:srgbClr val="C00000"/>
              </a:solidFill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dirty="0" smtClean="0"/>
              <a:t>Лидеры по качеству образования</a:t>
            </a:r>
          </a:p>
          <a:p>
            <a:pPr>
              <a:lnSpc>
                <a:spcPct val="90000"/>
              </a:lnSpc>
            </a:pPr>
            <a:r>
              <a:rPr lang="ru-RU" dirty="0" smtClean="0"/>
              <a:t>Высокий </a:t>
            </a:r>
            <a:r>
              <a:rPr lang="ru-RU" dirty="0"/>
              <a:t>процент участников и призёров олимпиад и конкурсов высокого уровня</a:t>
            </a:r>
          </a:p>
          <a:p>
            <a:pPr>
              <a:lnSpc>
                <a:spcPct val="90000"/>
              </a:lnSpc>
            </a:pPr>
            <a:r>
              <a:rPr lang="ru-RU" dirty="0"/>
              <a:t>Высокая социальная активность  и позитивный имидж школы</a:t>
            </a:r>
          </a:p>
          <a:p>
            <a:pPr>
              <a:lnSpc>
                <a:spcPct val="90000"/>
              </a:lnSpc>
            </a:pPr>
            <a:r>
              <a:rPr lang="ru-RU" b="1" dirty="0"/>
              <a:t>Образцы лучших практик – основа для программ улучшения результатов </a:t>
            </a:r>
            <a:endParaRPr lang="ru-RU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87318741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Эффективная школа</a:t>
            </a:r>
            <a:endParaRPr lang="ru-RU" b="1" dirty="0">
              <a:solidFill>
                <a:srgbClr val="C00000"/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quarter" idx="1"/>
          </p:nvPr>
        </p:nvGraphicFramePr>
        <p:xfrm>
          <a:off x="624417" y="1628775"/>
          <a:ext cx="11336867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2869059526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Портрет эффективной школы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 algn="just"/>
            <a:r>
              <a:rPr lang="ru-RU" dirty="0" smtClean="0"/>
              <a:t>Учение  находится в центре школьной деятельности</a:t>
            </a:r>
          </a:p>
          <a:p>
            <a:pPr lvl="0" algn="just"/>
            <a:r>
              <a:rPr lang="ru-RU" dirty="0" smtClean="0"/>
              <a:t>Весь школьный коллектив   функционирует как единое целое</a:t>
            </a:r>
          </a:p>
          <a:p>
            <a:pPr lvl="0" algn="just"/>
            <a:r>
              <a:rPr lang="ru-RU" dirty="0" smtClean="0"/>
              <a:t>Школьная культура (ценности, убеждения и поведение всех, вовлечённых в жизнь школы)  является позитивной:</a:t>
            </a:r>
          </a:p>
          <a:p>
            <a:pPr algn="just">
              <a:buNone/>
            </a:pPr>
            <a:r>
              <a:rPr lang="ru-RU" dirty="0" smtClean="0"/>
              <a:t>-учение ценится ради учения, и достижения ожидаются и поощряются</a:t>
            </a:r>
          </a:p>
          <a:p>
            <a:pPr algn="just">
              <a:buNone/>
            </a:pPr>
            <a:r>
              <a:rPr lang="ru-RU" dirty="0" smtClean="0"/>
              <a:t>- к людям относятся с доверием и уважением.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94364726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2336" y="404664"/>
            <a:ext cx="11379200" cy="58288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Характер школы 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lvl="0">
              <a:lnSpc>
                <a:spcPct val="110000"/>
              </a:lnSpc>
            </a:pPr>
            <a:r>
              <a:rPr lang="ru-RU" dirty="0" smtClean="0"/>
              <a:t>Приоритет образовательных задач школы</a:t>
            </a:r>
          </a:p>
          <a:p>
            <a:pPr lvl="0">
              <a:lnSpc>
                <a:spcPct val="110000"/>
              </a:lnSpc>
            </a:pPr>
            <a:r>
              <a:rPr lang="ru-RU" dirty="0" smtClean="0"/>
              <a:t>Позитивный, поддерживающего климата внутри школы</a:t>
            </a:r>
          </a:p>
          <a:p>
            <a:pPr lvl="0">
              <a:lnSpc>
                <a:spcPct val="110000"/>
              </a:lnSpc>
            </a:pPr>
            <a:r>
              <a:rPr lang="ru-RU" dirty="0" smtClean="0"/>
              <a:t>Упор на качестве преподавания и образовательных результатах</a:t>
            </a:r>
          </a:p>
          <a:p>
            <a:pPr lvl="0">
              <a:lnSpc>
                <a:spcPct val="110000"/>
              </a:lnSpc>
            </a:pPr>
            <a:r>
              <a:rPr lang="ru-RU" dirty="0" smtClean="0"/>
              <a:t>Высокие ожидания от учеников и четкие учебные задачи</a:t>
            </a:r>
          </a:p>
          <a:p>
            <a:pPr lvl="0">
              <a:lnSpc>
                <a:spcPct val="110000"/>
              </a:lnSpc>
            </a:pPr>
            <a:r>
              <a:rPr lang="ru-RU" dirty="0" smtClean="0"/>
              <a:t>Система </a:t>
            </a:r>
            <a:r>
              <a:rPr lang="ru-RU" dirty="0" err="1" smtClean="0"/>
              <a:t>внутришкольного</a:t>
            </a:r>
            <a:r>
              <a:rPr lang="ru-RU" dirty="0" smtClean="0"/>
              <a:t> </a:t>
            </a:r>
            <a:r>
              <a:rPr lang="ru-RU" smtClean="0"/>
              <a:t>мониторинга образовательных достижений</a:t>
            </a:r>
            <a:endParaRPr lang="ru-RU" dirty="0" smtClean="0"/>
          </a:p>
          <a:p>
            <a:pPr lvl="0">
              <a:lnSpc>
                <a:spcPct val="110000"/>
              </a:lnSpc>
            </a:pPr>
            <a:r>
              <a:rPr lang="ru-RU" dirty="0" smtClean="0"/>
              <a:t>Постоянное профессиональное развитие учителей </a:t>
            </a:r>
          </a:p>
          <a:p>
            <a:pPr lvl="0">
              <a:lnSpc>
                <a:spcPct val="110000"/>
              </a:lnSpc>
            </a:pPr>
            <a:r>
              <a:rPr lang="ru-RU" dirty="0" smtClean="0"/>
              <a:t>Включенность родителей и сотрудничество с ними</a:t>
            </a:r>
          </a:p>
          <a:p>
            <a:pPr lvl="0">
              <a:lnSpc>
                <a:spcPct val="110000"/>
              </a:lnSpc>
            </a:pPr>
            <a:r>
              <a:rPr lang="ru-RU" dirty="0" smtClean="0"/>
              <a:t>Поддержка и сотрудничество с органами управления, другими образовательными институтами и сообществами</a:t>
            </a:r>
          </a:p>
          <a:p>
            <a:pPr>
              <a:lnSpc>
                <a:spcPct val="110000"/>
              </a:lnSpc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768107069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«Живое» управление – не механическое, подвижное, гибкое</a:t>
            </a:r>
          </a:p>
          <a:p>
            <a:r>
              <a:rPr lang="ru-RU" dirty="0" smtClean="0"/>
              <a:t> Общая система ценностей – консенсус по поводу высоких ожиданий, заявленных целей, четких правил, поддержки каждого ученика</a:t>
            </a:r>
          </a:p>
          <a:p>
            <a:r>
              <a:rPr lang="ru-RU" dirty="0" smtClean="0"/>
              <a:t>Активное взаимодействие и сотрудничество – сочетание поддержки и требовательности как на горизонтальном, так и на вертикальном уровне. </a:t>
            </a:r>
          </a:p>
          <a:p>
            <a:r>
              <a:rPr lang="ru-RU" dirty="0" smtClean="0"/>
              <a:t>Совместное планирование и анализ действий – с участием педагогов и партнеров школы.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15681" y="408500"/>
            <a:ext cx="58648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sz="4000" b="1" smtClean="0">
                <a:solidFill>
                  <a:srgbClr val="C00000"/>
                </a:solidFill>
              </a:rPr>
              <a:t>Стиль жизни школы </a:t>
            </a:r>
            <a:endParaRPr lang="ru-RU" sz="4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60252434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b">
            <a:normAutofit fontScale="90000"/>
          </a:bodyPr>
          <a:lstStyle/>
          <a:p>
            <a:r>
              <a:rPr lang="ru-RU" sz="3200" b="1" dirty="0"/>
              <a:t/>
            </a:r>
            <a:br>
              <a:rPr lang="ru-RU" sz="3200" b="1" dirty="0"/>
            </a:b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3200" b="1" dirty="0">
                <a:solidFill>
                  <a:srgbClr val="C00000"/>
                </a:solidFill>
              </a:rPr>
              <a:t>Признаки неэффективной школы</a:t>
            </a:r>
            <a:r>
              <a:rPr lang="ru-RU" sz="2800" b="1" dirty="0">
                <a:solidFill>
                  <a:srgbClr val="C00000"/>
                </a:solidFill>
              </a:rPr>
              <a:t/>
            </a:r>
            <a:br>
              <a:rPr lang="ru-RU" sz="2800" b="1" dirty="0">
                <a:solidFill>
                  <a:srgbClr val="C00000"/>
                </a:solidFill>
              </a:rPr>
            </a:b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2600" dirty="0"/>
              <a:t>Низкие ожидания по отношению к </a:t>
            </a:r>
            <a:r>
              <a:rPr lang="ru-RU" sz="2600" dirty="0" smtClean="0"/>
              <a:t>ученикам.</a:t>
            </a:r>
            <a:endParaRPr lang="ru-RU" sz="2600" dirty="0"/>
          </a:p>
          <a:p>
            <a:pPr>
              <a:lnSpc>
                <a:spcPct val="80000"/>
              </a:lnSpc>
            </a:pPr>
            <a:r>
              <a:rPr lang="ru-RU" sz="2600" dirty="0"/>
              <a:t>Отсутствие дополнительной работы с сильными </a:t>
            </a:r>
            <a:r>
              <a:rPr lang="ru-RU" sz="2600" dirty="0" smtClean="0"/>
              <a:t>учениками.</a:t>
            </a:r>
            <a:endParaRPr lang="ru-RU" sz="2600" dirty="0"/>
          </a:p>
          <a:p>
            <a:pPr>
              <a:lnSpc>
                <a:spcPct val="80000"/>
              </a:lnSpc>
            </a:pPr>
            <a:r>
              <a:rPr lang="ru-RU" sz="2600" dirty="0"/>
              <a:t>Низкие ожидания по отношению к </a:t>
            </a:r>
            <a:r>
              <a:rPr lang="ru-RU" sz="2600" dirty="0" smtClean="0"/>
              <a:t>учителям.</a:t>
            </a:r>
            <a:endParaRPr lang="ru-RU" sz="2600" dirty="0"/>
          </a:p>
          <a:p>
            <a:pPr>
              <a:lnSpc>
                <a:spcPct val="80000"/>
              </a:lnSpc>
            </a:pPr>
            <a:r>
              <a:rPr lang="ru-RU" sz="2600" dirty="0"/>
              <a:t>Отсутствие обмена опытом между </a:t>
            </a:r>
            <a:r>
              <a:rPr lang="ru-RU" sz="2600" dirty="0" smtClean="0"/>
              <a:t>учителями.</a:t>
            </a:r>
            <a:endParaRPr lang="ru-RU" sz="2600" dirty="0"/>
          </a:p>
          <a:p>
            <a:pPr>
              <a:lnSpc>
                <a:spcPct val="80000"/>
              </a:lnSpc>
            </a:pPr>
            <a:r>
              <a:rPr lang="ru-RU" sz="2600" dirty="0"/>
              <a:t>Недостаточные внешняя активность школы и сотрудничество с родителями </a:t>
            </a:r>
            <a:r>
              <a:rPr lang="ru-RU" sz="2600" dirty="0" smtClean="0"/>
              <a:t>.</a:t>
            </a:r>
            <a:endParaRPr lang="ru-RU" sz="2600" dirty="0"/>
          </a:p>
          <a:p>
            <a:pPr>
              <a:lnSpc>
                <a:spcPct val="80000"/>
              </a:lnSpc>
            </a:pPr>
            <a:r>
              <a:rPr lang="ru-RU" sz="2600" dirty="0" err="1"/>
              <a:t>Несформированность</a:t>
            </a:r>
            <a:r>
              <a:rPr lang="ru-RU" sz="2600" dirty="0"/>
              <a:t> запроса на уровень и качество образования.</a:t>
            </a:r>
          </a:p>
          <a:p>
            <a:pPr>
              <a:lnSpc>
                <a:spcPct val="80000"/>
              </a:lnSpc>
            </a:pPr>
            <a:endParaRPr lang="ru-RU" sz="2600" dirty="0"/>
          </a:p>
          <a:p>
            <a:pPr marL="0" indent="0" algn="just">
              <a:lnSpc>
                <a:spcPct val="80000"/>
              </a:lnSpc>
              <a:buNone/>
            </a:pPr>
            <a:r>
              <a:rPr lang="ru-RU" sz="1900" b="1" dirty="0"/>
              <a:t>Школы берут на себя функции  присмотра и ухода за учениками, решая охранительные и воспитательные задачи, смещая на них акцент со своих прямых, собственно образовательных,  задач.</a:t>
            </a:r>
            <a:r>
              <a:rPr lang="ru-RU" sz="1900" dirty="0"/>
              <a:t> </a:t>
            </a:r>
            <a:endParaRPr lang="ru-RU" sz="1900" b="1" dirty="0"/>
          </a:p>
          <a:p>
            <a:pPr algn="ctr">
              <a:lnSpc>
                <a:spcPct val="80000"/>
              </a:lnSpc>
            </a:pPr>
            <a:endParaRPr lang="ru-RU" sz="1900" b="1" dirty="0"/>
          </a:p>
          <a:p>
            <a:pPr>
              <a:lnSpc>
                <a:spcPct val="80000"/>
              </a:lnSpc>
            </a:pPr>
            <a:endParaRPr lang="ru-RU" sz="1900" dirty="0"/>
          </a:p>
        </p:txBody>
      </p:sp>
    </p:spTree>
    <p:extLst>
      <p:ext uri="{BB962C8B-B14F-4D97-AF65-F5344CB8AC3E}">
        <p14:creationId xmlns="" xmlns:p14="http://schemas.microsoft.com/office/powerpoint/2010/main" val="3007502978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3151bb873d2c8bf4823ba4087d35332f5f2f25e"/>
</p:tagLst>
</file>

<file path=ppt/theme/theme1.xml><?xml version="1.0" encoding="utf-8"?>
<a:theme xmlns:a="http://schemas.openxmlformats.org/drawingml/2006/main" name="КОИРО2">
  <a:themeElements>
    <a:clrScheme name="КОИРО">
      <a:dk1>
        <a:srgbClr val="181818"/>
      </a:dk1>
      <a:lt1>
        <a:srgbClr val="FFFFFF"/>
      </a:lt1>
      <a:dk2>
        <a:srgbClr val="3E6128"/>
      </a:dk2>
      <a:lt2>
        <a:srgbClr val="F2F2F2"/>
      </a:lt2>
      <a:accent1>
        <a:srgbClr val="338558"/>
      </a:accent1>
      <a:accent2>
        <a:srgbClr val="C00000"/>
      </a:accent2>
      <a:accent3>
        <a:srgbClr val="A5A5A5"/>
      </a:accent3>
      <a:accent4>
        <a:srgbClr val="2E481E"/>
      </a:accent4>
      <a:accent5>
        <a:srgbClr val="800000"/>
      </a:accent5>
      <a:accent6>
        <a:srgbClr val="323F4F"/>
      </a:accent6>
      <a:hlink>
        <a:srgbClr val="29401A"/>
      </a:hlink>
      <a:folHlink>
        <a:srgbClr val="C00000"/>
      </a:folHlink>
    </a:clrScheme>
    <a:fontScheme name="КОИРО">
      <a:majorFont>
        <a:latin typeface="Century Gothic"/>
        <a:ea typeface=""/>
        <a:cs typeface=""/>
      </a:majorFont>
      <a:minorFont>
        <a:latin typeface="Garamond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КОИРО2" id="{4BB1C634-15C3-4DD6-B97C-DFF39F42870C}" vid="{7019F9F6-4BBD-49F0-8A48-626BD501D53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0316D0FAC3440E4DA6AC02A2850A90CD" ma:contentTypeVersion="2" ma:contentTypeDescription="Создание документа." ma:contentTypeScope="" ma:versionID="e17f54b1538290912a555d48c31fa7ac">
  <xsd:schema xmlns:xsd="http://www.w3.org/2001/XMLSchema" xmlns:xs="http://www.w3.org/2001/XMLSchema" xmlns:p="http://schemas.microsoft.com/office/2006/metadata/properties" xmlns:ns2="6434c500-c195-4837-b047-5e71706d4cb2" targetNamespace="http://schemas.microsoft.com/office/2006/metadata/properties" ma:root="true" ma:fieldsID="0697ea0c80f08d5381c0d9d14a0bb0c9" ns2:_="">
    <xsd:import namespace="6434c500-c195-4837-b047-5e71706d4cb2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34c500-c195-4837-b047-5e71706d4cb2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  <xsd:element name="SharedWithUsers" ma:index="11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6434c500-c195-4837-b047-5e71706d4cb2">S5QAU4VNKZPS-340-274</_dlc_DocId>
    <_dlc_DocIdUrl xmlns="6434c500-c195-4837-b047-5e71706d4cb2">
      <Url>http://www.eduportal44.ru/Buy/IMC/_layouts/15/DocIdRedir.aspx?ID=S5QAU4VNKZPS-340-274</Url>
      <Description>S5QAU4VNKZPS-340-274</Description>
    </_dlc_DocIdUrl>
  </documentManagement>
</p:properties>
</file>

<file path=customXml/itemProps1.xml><?xml version="1.0" encoding="utf-8"?>
<ds:datastoreItem xmlns:ds="http://schemas.openxmlformats.org/officeDocument/2006/customXml" ds:itemID="{19FD15E7-305C-4F90-A42C-CA8804C0707C}"/>
</file>

<file path=customXml/itemProps2.xml><?xml version="1.0" encoding="utf-8"?>
<ds:datastoreItem xmlns:ds="http://schemas.openxmlformats.org/officeDocument/2006/customXml" ds:itemID="{9145B15F-E9F9-4323-917D-53999BD2884C}"/>
</file>

<file path=customXml/itemProps3.xml><?xml version="1.0" encoding="utf-8"?>
<ds:datastoreItem xmlns:ds="http://schemas.openxmlformats.org/officeDocument/2006/customXml" ds:itemID="{53C2D0A0-CB6B-4C7A-B67B-5B674A728B01}"/>
</file>

<file path=customXml/itemProps4.xml><?xml version="1.0" encoding="utf-8"?>
<ds:datastoreItem xmlns:ds="http://schemas.openxmlformats.org/officeDocument/2006/customXml" ds:itemID="{0F56AB70-9B6C-4A75-84ED-39756EA6CE37}"/>
</file>

<file path=docProps/app.xml><?xml version="1.0" encoding="utf-8"?>
<Properties xmlns="http://schemas.openxmlformats.org/officeDocument/2006/extended-properties" xmlns:vt="http://schemas.openxmlformats.org/officeDocument/2006/docPropsVTypes">
  <Template>Библиотека_УУД</Template>
  <TotalTime>420</TotalTime>
  <Words>476</Words>
  <Application>Microsoft Office PowerPoint</Application>
  <PresentationFormat>Произвольный</PresentationFormat>
  <Paragraphs>92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КОИРО2</vt:lpstr>
      <vt:lpstr>Формула успеха современного урока</vt:lpstr>
      <vt:lpstr>Стандарт эффективности существует?</vt:lpstr>
      <vt:lpstr>Эффективные школы.Стратегии</vt:lpstr>
      <vt:lpstr>Эффективные школы.Результаты</vt:lpstr>
      <vt:lpstr>Эффективная школа</vt:lpstr>
      <vt:lpstr>Портрет эффективной школы </vt:lpstr>
      <vt:lpstr> Характер школы  </vt:lpstr>
      <vt:lpstr>Слайд 8</vt:lpstr>
      <vt:lpstr>      Признаки неэффективной школы </vt:lpstr>
      <vt:lpstr>Чего мы хотим для наших учеников? </vt:lpstr>
      <vt:lpstr>Что отличает эффективного учителя?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Технология ПРОЕКТИРОВАНИЯ управления методической работой</dc:title>
  <dc:creator>Администратор</dc:creator>
  <cp:lastModifiedBy>User</cp:lastModifiedBy>
  <cp:revision>49</cp:revision>
  <dcterms:created xsi:type="dcterms:W3CDTF">2018-04-12T11:18:48Z</dcterms:created>
  <dcterms:modified xsi:type="dcterms:W3CDTF">2018-11-05T15:53:31Z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0x0101000316D0FAC3440E4DA6AC02A2850A90CD</vt:lpwstr>
  </property>
  <property fmtid="{D5CDD505-2E9C-101B-9397-08002B2CF9AE}" pid="3" name="_dlc_DocIdItemGuid">
    <vt:lpwstr>9c6af286-a982-4506-9881-cd639b38c569</vt:lpwstr>
  </property>
</Properties>
</file>