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68" r:id="rId5"/>
    <p:sldId id="269" r:id="rId6"/>
    <p:sldId id="258" r:id="rId7"/>
    <p:sldId id="259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3DE5AE-D20A-4910-8EE9-2751095AA4C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73826C-7B59-4B5C-BD29-935FFCA414B8}">
      <dgm:prSet phldrT="[Текст]"/>
      <dgm:spPr/>
      <dgm:t>
        <a:bodyPr/>
        <a:lstStyle/>
        <a:p>
          <a:r>
            <a:rPr lang="ru-RU" dirty="0" smtClean="0"/>
            <a:t>Со </a:t>
          </a:r>
          <a:r>
            <a:rPr lang="ru-RU" dirty="0" err="1" smtClean="0"/>
            <a:t>сценариаем</a:t>
          </a:r>
          <a:endParaRPr lang="ru-RU" dirty="0"/>
        </a:p>
      </dgm:t>
    </dgm:pt>
    <dgm:pt modelId="{60D3834A-BCAE-4FAB-9BD9-24AEB9609C9E}" type="parTrans" cxnId="{F7D8EA4C-C273-4425-9FA9-38E06C6D2155}">
      <dgm:prSet/>
      <dgm:spPr/>
      <dgm:t>
        <a:bodyPr/>
        <a:lstStyle/>
        <a:p>
          <a:endParaRPr lang="ru-RU"/>
        </a:p>
      </dgm:t>
    </dgm:pt>
    <dgm:pt modelId="{1D23745A-C77E-4012-B745-5198CF2644FB}" type="sibTrans" cxnId="{F7D8EA4C-C273-4425-9FA9-38E06C6D2155}">
      <dgm:prSet/>
      <dgm:spPr/>
      <dgm:t>
        <a:bodyPr/>
        <a:lstStyle/>
        <a:p>
          <a:endParaRPr lang="ru-RU"/>
        </a:p>
      </dgm:t>
    </dgm:pt>
    <dgm:pt modelId="{118DF3B0-17F1-4043-B1D8-F474D5668CB9}">
      <dgm:prSet phldrT="[Текст]" custT="1"/>
      <dgm:spPr/>
      <dgm:t>
        <a:bodyPr/>
        <a:lstStyle/>
        <a:p>
          <a:r>
            <a:rPr lang="ru-RU" sz="1600" dirty="0" smtClean="0"/>
            <a:t>Материал учебного </a:t>
          </a:r>
          <a:r>
            <a:rPr lang="ru-RU" sz="1600" dirty="0" err="1" smtClean="0"/>
            <a:t>контента</a:t>
          </a:r>
          <a:r>
            <a:rPr lang="ru-RU" sz="1600" dirty="0" smtClean="0"/>
            <a:t> </a:t>
          </a:r>
          <a:r>
            <a:rPr lang="ru-RU" sz="1600" b="1" dirty="0" smtClean="0"/>
            <a:t>«со сценарием»</a:t>
          </a:r>
          <a:r>
            <a:rPr lang="ru-RU" sz="1600" dirty="0" smtClean="0"/>
            <a:t> заранее спланирован и организован, предполагает изучение в заданной последовательности. </a:t>
          </a:r>
          <a:endParaRPr lang="ru-RU" sz="1600" dirty="0"/>
        </a:p>
      </dgm:t>
    </dgm:pt>
    <dgm:pt modelId="{C7908C33-A832-42DE-9B97-2EE01CB81C89}" type="parTrans" cxnId="{47F873FB-069E-4F6D-A348-91E247A96737}">
      <dgm:prSet/>
      <dgm:spPr/>
      <dgm:t>
        <a:bodyPr/>
        <a:lstStyle/>
        <a:p>
          <a:endParaRPr lang="ru-RU"/>
        </a:p>
      </dgm:t>
    </dgm:pt>
    <dgm:pt modelId="{A6795C75-0042-4DCC-83DB-19AAD08D332C}" type="sibTrans" cxnId="{47F873FB-069E-4F6D-A348-91E247A96737}">
      <dgm:prSet/>
      <dgm:spPr/>
      <dgm:t>
        <a:bodyPr/>
        <a:lstStyle/>
        <a:p>
          <a:endParaRPr lang="ru-RU"/>
        </a:p>
      </dgm:t>
    </dgm:pt>
    <dgm:pt modelId="{1E3EC134-6C08-4F13-9B84-4AF5A5FC1779}">
      <dgm:prSet phldrT="[Текст]"/>
      <dgm:spPr/>
      <dgm:t>
        <a:bodyPr/>
        <a:lstStyle/>
        <a:p>
          <a:r>
            <a:rPr lang="ru-RU" dirty="0" smtClean="0"/>
            <a:t>Интерактивный</a:t>
          </a:r>
          <a:endParaRPr lang="ru-RU" dirty="0"/>
        </a:p>
      </dgm:t>
    </dgm:pt>
    <dgm:pt modelId="{4B23A31A-9392-4DEC-92FF-C4CEA4D18E71}" type="parTrans" cxnId="{EC3B14B1-AC2F-48EB-B863-C51FBB788840}">
      <dgm:prSet/>
      <dgm:spPr/>
      <dgm:t>
        <a:bodyPr/>
        <a:lstStyle/>
        <a:p>
          <a:endParaRPr lang="ru-RU"/>
        </a:p>
      </dgm:t>
    </dgm:pt>
    <dgm:pt modelId="{944764F7-71FE-4DD4-BD7C-F031B49E8CA4}" type="sibTrans" cxnId="{EC3B14B1-AC2F-48EB-B863-C51FBB788840}">
      <dgm:prSet/>
      <dgm:spPr/>
      <dgm:t>
        <a:bodyPr/>
        <a:lstStyle/>
        <a:p>
          <a:endParaRPr lang="ru-RU"/>
        </a:p>
      </dgm:t>
    </dgm:pt>
    <dgm:pt modelId="{AA87BB2B-228F-4177-A6F1-38F82DA492F7}">
      <dgm:prSet phldrT="[Текст]" custT="1"/>
      <dgm:spPr/>
      <dgm:t>
        <a:bodyPr/>
        <a:lstStyle/>
        <a:p>
          <a:r>
            <a:rPr lang="ru-RU" sz="1600" dirty="0" smtClean="0"/>
            <a:t>В </a:t>
          </a:r>
          <a:r>
            <a:rPr lang="ru-RU" sz="1600" b="1" dirty="0" smtClean="0"/>
            <a:t>«интерактивном»</a:t>
          </a:r>
          <a:r>
            <a:rPr lang="ru-RU" sz="1600" dirty="0" smtClean="0"/>
            <a:t> учебном </a:t>
          </a:r>
          <a:r>
            <a:rPr lang="ru-RU" sz="1600" dirty="0" err="1" smtClean="0"/>
            <a:t>контенте</a:t>
          </a:r>
          <a:r>
            <a:rPr lang="ru-RU" sz="1600" dirty="0" smtClean="0"/>
            <a:t>, дополнительно к описанным выше достоинствам, реализована возможность выбора, как способа изучения учебного материала, так и степени сложности и (или) подробности изложения материала. </a:t>
          </a:r>
          <a:endParaRPr lang="ru-RU" sz="1600" dirty="0"/>
        </a:p>
      </dgm:t>
    </dgm:pt>
    <dgm:pt modelId="{209AC84C-F354-4C37-A091-92CED8F5C31A}" type="parTrans" cxnId="{6A6EAD00-2D84-4CB5-ABBD-07AD054BB967}">
      <dgm:prSet/>
      <dgm:spPr/>
      <dgm:t>
        <a:bodyPr/>
        <a:lstStyle/>
        <a:p>
          <a:endParaRPr lang="ru-RU"/>
        </a:p>
      </dgm:t>
    </dgm:pt>
    <dgm:pt modelId="{13A3CDED-9F3C-4051-A745-02E28B7CC42F}" type="sibTrans" cxnId="{6A6EAD00-2D84-4CB5-ABBD-07AD054BB967}">
      <dgm:prSet/>
      <dgm:spPr/>
      <dgm:t>
        <a:bodyPr/>
        <a:lstStyle/>
        <a:p>
          <a:endParaRPr lang="ru-RU"/>
        </a:p>
      </dgm:t>
    </dgm:pt>
    <dgm:pt modelId="{F237F624-DC78-4806-88FB-388E89D3CE4A}">
      <dgm:prSet phldrT="[Текст]" custT="1"/>
      <dgm:spPr/>
      <dgm:t>
        <a:bodyPr/>
        <a:lstStyle/>
        <a:p>
          <a:r>
            <a:rPr lang="ru-RU" sz="1600" dirty="0" smtClean="0"/>
            <a:t>Такой тип учебного </a:t>
          </a:r>
          <a:r>
            <a:rPr lang="ru-RU" sz="1600" dirty="0" err="1" smtClean="0"/>
            <a:t>контента</a:t>
          </a:r>
          <a:r>
            <a:rPr lang="ru-RU" sz="1600" dirty="0" smtClean="0"/>
            <a:t> – хороший способ организовать процесс представления информации на уроке.</a:t>
          </a:r>
          <a:endParaRPr lang="ru-RU" sz="1600" dirty="0"/>
        </a:p>
      </dgm:t>
    </dgm:pt>
    <dgm:pt modelId="{58DE19FE-7FC9-433F-9214-2782C5F49F9F}" type="parTrans" cxnId="{17A6F5A4-E48B-4A3F-84B4-39A9803C955B}">
      <dgm:prSet/>
      <dgm:spPr/>
      <dgm:t>
        <a:bodyPr/>
        <a:lstStyle/>
        <a:p>
          <a:endParaRPr lang="ru-RU"/>
        </a:p>
      </dgm:t>
    </dgm:pt>
    <dgm:pt modelId="{C0BD34F1-ED1A-463B-90AC-048FB3F78D90}" type="sibTrans" cxnId="{17A6F5A4-E48B-4A3F-84B4-39A9803C955B}">
      <dgm:prSet/>
      <dgm:spPr/>
      <dgm:t>
        <a:bodyPr/>
        <a:lstStyle/>
        <a:p>
          <a:endParaRPr lang="ru-RU"/>
        </a:p>
      </dgm:t>
    </dgm:pt>
    <dgm:pt modelId="{501948EA-012A-4554-BAD0-FA7E11B08DF7}">
      <dgm:prSet phldrT="[Текст]" custT="1"/>
      <dgm:spPr/>
      <dgm:t>
        <a:bodyPr/>
        <a:lstStyle/>
        <a:p>
          <a:r>
            <a:rPr lang="ru-RU" sz="1600" dirty="0" smtClean="0"/>
            <a:t>Важно отметить, что адаптация может происходить как автоматически (на основе данных об уровне подготовленности учащегося), так и в ручном режиме (самим учащимся или преподавателем). </a:t>
          </a:r>
          <a:endParaRPr lang="ru-RU" sz="1600" dirty="0"/>
        </a:p>
      </dgm:t>
    </dgm:pt>
    <dgm:pt modelId="{4D7B7E82-D831-47EE-B6FF-C780D48A2F82}" type="parTrans" cxnId="{8DF1B3E0-0096-44D4-B841-3A089E2F72FC}">
      <dgm:prSet/>
      <dgm:spPr/>
      <dgm:t>
        <a:bodyPr/>
        <a:lstStyle/>
        <a:p>
          <a:endParaRPr lang="ru-RU"/>
        </a:p>
      </dgm:t>
    </dgm:pt>
    <dgm:pt modelId="{9061C61B-4A07-4110-97C6-0FA809C50A6D}" type="sibTrans" cxnId="{8DF1B3E0-0096-44D4-B841-3A089E2F72FC}">
      <dgm:prSet/>
      <dgm:spPr/>
      <dgm:t>
        <a:bodyPr/>
        <a:lstStyle/>
        <a:p>
          <a:endParaRPr lang="ru-RU"/>
        </a:p>
      </dgm:t>
    </dgm:pt>
    <dgm:pt modelId="{FCA1AD3C-B2BF-4B6A-8DF5-F33DD4C09EC6}" type="pres">
      <dgm:prSet presAssocID="{E43DE5AE-D20A-4910-8EE9-2751095AA4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6BF757-631F-43D0-9725-67A785249FF2}" type="pres">
      <dgm:prSet presAssocID="{4B73826C-7B59-4B5C-BD29-935FFCA414B8}" presName="linNode" presStyleCnt="0"/>
      <dgm:spPr/>
    </dgm:pt>
    <dgm:pt modelId="{9BCF7A53-8184-4FAD-93C6-E2A2333076E2}" type="pres">
      <dgm:prSet presAssocID="{4B73826C-7B59-4B5C-BD29-935FFCA414B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48A12-9805-46BE-B138-622EAD1430FA}" type="pres">
      <dgm:prSet presAssocID="{4B73826C-7B59-4B5C-BD29-935FFCA414B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7A2DC-60D1-4C94-9195-5E2560D1A86B}" type="pres">
      <dgm:prSet presAssocID="{1D23745A-C77E-4012-B745-5198CF2644FB}" presName="sp" presStyleCnt="0"/>
      <dgm:spPr/>
    </dgm:pt>
    <dgm:pt modelId="{945464F9-5200-4B69-A989-51EDD8926878}" type="pres">
      <dgm:prSet presAssocID="{1E3EC134-6C08-4F13-9B84-4AF5A5FC1779}" presName="linNode" presStyleCnt="0"/>
      <dgm:spPr/>
    </dgm:pt>
    <dgm:pt modelId="{E6A6A8A9-44E8-4076-90EE-BD7D4720E5EA}" type="pres">
      <dgm:prSet presAssocID="{1E3EC134-6C08-4F13-9B84-4AF5A5FC177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7AB76-7364-44CA-B6AE-912F45BC4F2D}" type="pres">
      <dgm:prSet presAssocID="{1E3EC134-6C08-4F13-9B84-4AF5A5FC1779}" presName="descendantText" presStyleLbl="alignAccFollowNode1" presStyleIdx="1" presStyleCnt="2" custScaleY="132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8EA4C-C273-4425-9FA9-38E06C6D2155}" srcId="{E43DE5AE-D20A-4910-8EE9-2751095AA4C8}" destId="{4B73826C-7B59-4B5C-BD29-935FFCA414B8}" srcOrd="0" destOrd="0" parTransId="{60D3834A-BCAE-4FAB-9BD9-24AEB9609C9E}" sibTransId="{1D23745A-C77E-4012-B745-5198CF2644FB}"/>
    <dgm:cxn modelId="{8DF1B3E0-0096-44D4-B841-3A089E2F72FC}" srcId="{1E3EC134-6C08-4F13-9B84-4AF5A5FC1779}" destId="{501948EA-012A-4554-BAD0-FA7E11B08DF7}" srcOrd="1" destOrd="0" parTransId="{4D7B7E82-D831-47EE-B6FF-C780D48A2F82}" sibTransId="{9061C61B-4A07-4110-97C6-0FA809C50A6D}"/>
    <dgm:cxn modelId="{DBF25E1E-61D5-462C-8138-BD21C22E86E9}" type="presOf" srcId="{501948EA-012A-4554-BAD0-FA7E11B08DF7}" destId="{CD27AB76-7364-44CA-B6AE-912F45BC4F2D}" srcOrd="0" destOrd="1" presId="urn:microsoft.com/office/officeart/2005/8/layout/vList5"/>
    <dgm:cxn modelId="{A4FFF566-1AC8-44AA-9DF6-710F6C3EFB45}" type="presOf" srcId="{AA87BB2B-228F-4177-A6F1-38F82DA492F7}" destId="{CD27AB76-7364-44CA-B6AE-912F45BC4F2D}" srcOrd="0" destOrd="0" presId="urn:microsoft.com/office/officeart/2005/8/layout/vList5"/>
    <dgm:cxn modelId="{1B40CB1E-C3EB-45A0-AF84-500CCDC745AE}" type="presOf" srcId="{4B73826C-7B59-4B5C-BD29-935FFCA414B8}" destId="{9BCF7A53-8184-4FAD-93C6-E2A2333076E2}" srcOrd="0" destOrd="0" presId="urn:microsoft.com/office/officeart/2005/8/layout/vList5"/>
    <dgm:cxn modelId="{48A90D45-5AEC-4AAB-9887-E5AE0592A469}" type="presOf" srcId="{118DF3B0-17F1-4043-B1D8-F474D5668CB9}" destId="{CF848A12-9805-46BE-B138-622EAD1430FA}" srcOrd="0" destOrd="0" presId="urn:microsoft.com/office/officeart/2005/8/layout/vList5"/>
    <dgm:cxn modelId="{47F873FB-069E-4F6D-A348-91E247A96737}" srcId="{4B73826C-7B59-4B5C-BD29-935FFCA414B8}" destId="{118DF3B0-17F1-4043-B1D8-F474D5668CB9}" srcOrd="0" destOrd="0" parTransId="{C7908C33-A832-42DE-9B97-2EE01CB81C89}" sibTransId="{A6795C75-0042-4DCC-83DB-19AAD08D332C}"/>
    <dgm:cxn modelId="{6A6EAD00-2D84-4CB5-ABBD-07AD054BB967}" srcId="{1E3EC134-6C08-4F13-9B84-4AF5A5FC1779}" destId="{AA87BB2B-228F-4177-A6F1-38F82DA492F7}" srcOrd="0" destOrd="0" parTransId="{209AC84C-F354-4C37-A091-92CED8F5C31A}" sibTransId="{13A3CDED-9F3C-4051-A745-02E28B7CC42F}"/>
    <dgm:cxn modelId="{17A6F5A4-E48B-4A3F-84B4-39A9803C955B}" srcId="{4B73826C-7B59-4B5C-BD29-935FFCA414B8}" destId="{F237F624-DC78-4806-88FB-388E89D3CE4A}" srcOrd="1" destOrd="0" parTransId="{58DE19FE-7FC9-433F-9214-2782C5F49F9F}" sibTransId="{C0BD34F1-ED1A-463B-90AC-048FB3F78D90}"/>
    <dgm:cxn modelId="{7F1B6061-0F5E-4CFD-A796-747BAD58E62D}" type="presOf" srcId="{F237F624-DC78-4806-88FB-388E89D3CE4A}" destId="{CF848A12-9805-46BE-B138-622EAD1430FA}" srcOrd="0" destOrd="1" presId="urn:microsoft.com/office/officeart/2005/8/layout/vList5"/>
    <dgm:cxn modelId="{335792D2-B7B6-4AAE-98EB-A7C49EDC9ACC}" type="presOf" srcId="{E43DE5AE-D20A-4910-8EE9-2751095AA4C8}" destId="{FCA1AD3C-B2BF-4B6A-8DF5-F33DD4C09EC6}" srcOrd="0" destOrd="0" presId="urn:microsoft.com/office/officeart/2005/8/layout/vList5"/>
    <dgm:cxn modelId="{EC3B14B1-AC2F-48EB-B863-C51FBB788840}" srcId="{E43DE5AE-D20A-4910-8EE9-2751095AA4C8}" destId="{1E3EC134-6C08-4F13-9B84-4AF5A5FC1779}" srcOrd="1" destOrd="0" parTransId="{4B23A31A-9392-4DEC-92FF-C4CEA4D18E71}" sibTransId="{944764F7-71FE-4DD4-BD7C-F031B49E8CA4}"/>
    <dgm:cxn modelId="{ED38ABCB-5DE5-41C0-8B72-19645C95272E}" type="presOf" srcId="{1E3EC134-6C08-4F13-9B84-4AF5A5FC1779}" destId="{E6A6A8A9-44E8-4076-90EE-BD7D4720E5EA}" srcOrd="0" destOrd="0" presId="urn:microsoft.com/office/officeart/2005/8/layout/vList5"/>
    <dgm:cxn modelId="{C6657C54-9C2C-4A21-B407-08C6DF0DF2C9}" type="presParOf" srcId="{FCA1AD3C-B2BF-4B6A-8DF5-F33DD4C09EC6}" destId="{5F6BF757-631F-43D0-9725-67A785249FF2}" srcOrd="0" destOrd="0" presId="urn:microsoft.com/office/officeart/2005/8/layout/vList5"/>
    <dgm:cxn modelId="{7958BC00-2B4B-44D2-BE47-21CAB95E9A1F}" type="presParOf" srcId="{5F6BF757-631F-43D0-9725-67A785249FF2}" destId="{9BCF7A53-8184-4FAD-93C6-E2A2333076E2}" srcOrd="0" destOrd="0" presId="urn:microsoft.com/office/officeart/2005/8/layout/vList5"/>
    <dgm:cxn modelId="{E8CE374D-CEC5-459D-8666-9FCAD9833954}" type="presParOf" srcId="{5F6BF757-631F-43D0-9725-67A785249FF2}" destId="{CF848A12-9805-46BE-B138-622EAD1430FA}" srcOrd="1" destOrd="0" presId="urn:microsoft.com/office/officeart/2005/8/layout/vList5"/>
    <dgm:cxn modelId="{10904450-FE64-4283-84AC-7B2D54E407ED}" type="presParOf" srcId="{FCA1AD3C-B2BF-4B6A-8DF5-F33DD4C09EC6}" destId="{F2C7A2DC-60D1-4C94-9195-5E2560D1A86B}" srcOrd="1" destOrd="0" presId="urn:microsoft.com/office/officeart/2005/8/layout/vList5"/>
    <dgm:cxn modelId="{B10A8647-3B08-41B2-A9B3-4490BC788AA3}" type="presParOf" srcId="{FCA1AD3C-B2BF-4B6A-8DF5-F33DD4C09EC6}" destId="{945464F9-5200-4B69-A989-51EDD8926878}" srcOrd="2" destOrd="0" presId="urn:microsoft.com/office/officeart/2005/8/layout/vList5"/>
    <dgm:cxn modelId="{75E29908-F46A-4F84-B332-77977C18DB85}" type="presParOf" srcId="{945464F9-5200-4B69-A989-51EDD8926878}" destId="{E6A6A8A9-44E8-4076-90EE-BD7D4720E5EA}" srcOrd="0" destOrd="0" presId="urn:microsoft.com/office/officeart/2005/8/layout/vList5"/>
    <dgm:cxn modelId="{6BC4CC75-58C3-4DDB-AC80-CAD2301603F1}" type="presParOf" srcId="{945464F9-5200-4B69-A989-51EDD8926878}" destId="{CD27AB76-7364-44CA-B6AE-912F45BC4F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48A12-9805-46BE-B138-622EAD1430FA}">
      <dsp:nvSpPr>
        <dsp:cNvPr id="0" name=""/>
        <dsp:cNvSpPr/>
      </dsp:nvSpPr>
      <dsp:spPr>
        <a:xfrm rot="5400000">
          <a:off x="4658845" y="-1460852"/>
          <a:ext cx="187456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Материал учебного </a:t>
          </a:r>
          <a:r>
            <a:rPr lang="ru-RU" sz="1600" kern="1200" dirty="0" err="1" smtClean="0"/>
            <a:t>контента</a:t>
          </a:r>
          <a:r>
            <a:rPr lang="ru-RU" sz="1600" kern="1200" dirty="0" smtClean="0"/>
            <a:t> </a:t>
          </a:r>
          <a:r>
            <a:rPr lang="ru-RU" sz="1600" b="1" kern="1200" dirty="0" smtClean="0"/>
            <a:t>«со сценарием»</a:t>
          </a:r>
          <a:r>
            <a:rPr lang="ru-RU" sz="1600" kern="1200" dirty="0" smtClean="0"/>
            <a:t> заранее спланирован и организован, предполагает изучение в заданной последовательности.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Такой тип учебного </a:t>
          </a:r>
          <a:r>
            <a:rPr lang="ru-RU" sz="1600" kern="1200" dirty="0" err="1" smtClean="0"/>
            <a:t>контента</a:t>
          </a:r>
          <a:r>
            <a:rPr lang="ru-RU" sz="1600" kern="1200" dirty="0" smtClean="0"/>
            <a:t> – хороший способ организовать процесс представления информации на уроке.</a:t>
          </a:r>
          <a:endParaRPr lang="ru-RU" sz="1600" kern="1200" dirty="0"/>
        </a:p>
      </dsp:txBody>
      <dsp:txXfrm rot="-5400000">
        <a:off x="2962656" y="326846"/>
        <a:ext cx="5175435" cy="1691546"/>
      </dsp:txXfrm>
    </dsp:sp>
    <dsp:sp modelId="{9BCF7A53-8184-4FAD-93C6-E2A2333076E2}">
      <dsp:nvSpPr>
        <dsp:cNvPr id="0" name=""/>
        <dsp:cNvSpPr/>
      </dsp:nvSpPr>
      <dsp:spPr>
        <a:xfrm>
          <a:off x="0" y="1016"/>
          <a:ext cx="2962656" cy="2343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 </a:t>
          </a:r>
          <a:r>
            <a:rPr lang="ru-RU" sz="2800" kern="1200" dirty="0" err="1" smtClean="0"/>
            <a:t>сценариаем</a:t>
          </a:r>
          <a:endParaRPr lang="ru-RU" sz="2800" kern="1200" dirty="0"/>
        </a:p>
      </dsp:txBody>
      <dsp:txXfrm>
        <a:off x="114386" y="115402"/>
        <a:ext cx="2733884" cy="2114433"/>
      </dsp:txXfrm>
    </dsp:sp>
    <dsp:sp modelId="{CD27AB76-7364-44CA-B6AE-912F45BC4F2D}">
      <dsp:nvSpPr>
        <dsp:cNvPr id="0" name=""/>
        <dsp:cNvSpPr/>
      </dsp:nvSpPr>
      <dsp:spPr>
        <a:xfrm rot="5400000">
          <a:off x="4353300" y="1067845"/>
          <a:ext cx="2474725" cy="5261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 </a:t>
          </a:r>
          <a:r>
            <a:rPr lang="ru-RU" sz="1600" b="1" kern="1200" dirty="0" smtClean="0"/>
            <a:t>«интерактивном»</a:t>
          </a:r>
          <a:r>
            <a:rPr lang="ru-RU" sz="1600" kern="1200" dirty="0" smtClean="0"/>
            <a:t> учебном </a:t>
          </a:r>
          <a:r>
            <a:rPr lang="ru-RU" sz="1600" kern="1200" dirty="0" err="1" smtClean="0"/>
            <a:t>контенте</a:t>
          </a:r>
          <a:r>
            <a:rPr lang="ru-RU" sz="1600" kern="1200" dirty="0" smtClean="0"/>
            <a:t>, дополнительно к описанным выше достоинствам, реализована возможность выбора, как способа изучения учебного материала, так и степени сложности и (или) подробности изложения материала.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Важно отметить, что адаптация может происходить как автоматически (на основе данных об уровне подготовленности учащегося), так и в ручном режиме (самим учащимся или преподавателем). </a:t>
          </a:r>
          <a:endParaRPr lang="ru-RU" sz="1600" kern="1200" dirty="0"/>
        </a:p>
      </dsp:txBody>
      <dsp:txXfrm rot="-5400000">
        <a:off x="2959763" y="2582188"/>
        <a:ext cx="5140994" cy="2233113"/>
      </dsp:txXfrm>
    </dsp:sp>
    <dsp:sp modelId="{E6A6A8A9-44E8-4076-90EE-BD7D4720E5EA}">
      <dsp:nvSpPr>
        <dsp:cNvPr id="0" name=""/>
        <dsp:cNvSpPr/>
      </dsp:nvSpPr>
      <dsp:spPr>
        <a:xfrm>
          <a:off x="0" y="2527142"/>
          <a:ext cx="2959762" cy="2343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Интерактивный</a:t>
          </a:r>
          <a:endParaRPr lang="ru-RU" sz="2800" kern="1200" dirty="0"/>
        </a:p>
      </dsp:txBody>
      <dsp:txXfrm>
        <a:off x="114386" y="2641528"/>
        <a:ext cx="2730990" cy="2114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9576D6-C3E6-480A-8DA6-AEAC4F7F6FD6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187436-B7C3-4A22-9834-661BD6EC9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artus.ru/kak-ocenit-velichinu-celevoj-auditorii-v-internet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Образовательный </a:t>
            </a:r>
            <a:r>
              <a:rPr lang="ru-RU" b="1" dirty="0" smtClean="0"/>
              <a:t>контент и особенности его подготовки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Николаева Татьяна Викторовна, к.п.н., доцент, декан факультета повышения квалификации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285728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ОГБОУ ДПО «Костромской областной институт развития образования»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43956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 по представлению информации на страницах учебного </a:t>
            </a:r>
            <a:r>
              <a:rPr lang="ru-RU" b="1" dirty="0" err="1" smtClean="0"/>
              <a:t>контента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219200"/>
          <a:ext cx="8773349" cy="49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6344457"/>
              </a:tblGrid>
              <a:tr h="55509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Параметр</a:t>
                      </a:r>
                      <a:endParaRPr lang="ru-RU" sz="16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Рекомендации</a:t>
                      </a:r>
                      <a:endParaRPr lang="ru-RU" sz="16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10196"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  <a:p>
                      <a:pPr algn="ctr"/>
                      <a:r>
                        <a:rPr lang="ru-RU" sz="1600"/>
                        <a:t>Содержание информации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sz="1600"/>
                        <a:t>используйте короткие слова и предложения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/>
                        <a:t>минимизируйте количество предлогов, наречий, прилагательных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/>
                        <a:t>заголовки должны быть короткими и простыми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/>
                        <a:t>заголовки должны привлекать внимание учащихся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30588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  <a:p>
                      <a:pPr algn="ctr"/>
                      <a:r>
                        <a:rPr lang="ru-RU" sz="1600" dirty="0"/>
                        <a:t>Шрифты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для заголовков – не менее 22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для основной информации не менее 18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шрифты без засечек легче читать с большого расстояния (</a:t>
                      </a:r>
                      <a:r>
                        <a:rPr lang="ru-RU" sz="1600" dirty="0" err="1"/>
                        <a:t>Arial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Tahoma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Verdana</a:t>
                      </a:r>
                      <a:r>
                        <a:rPr lang="ru-RU" sz="1600" dirty="0"/>
                        <a:t> и т.п.)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не рекомендуется смешивать разные типы шрифтов в одном учебном </a:t>
                      </a:r>
                      <a:r>
                        <a:rPr lang="ru-RU" sz="1600" dirty="0" err="1"/>
                        <a:t>контенте</a:t>
                      </a:r>
                      <a:r>
                        <a:rPr lang="ru-RU" sz="1600" dirty="0"/>
                        <a:t>, тем более на одной странице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для выделения информации следует использовать жирный шрифт, курсив, другой цвет букв или подчеркивание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не рекомендуется злоупотреблять прописными буквами (они читаются хуже строчных)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не следует использовать узкое и (или) курсивное начертание шрифта для основного текста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43956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 по представлению информации на страницах учебного </a:t>
            </a:r>
            <a:r>
              <a:rPr lang="ru-RU" b="1" dirty="0" err="1" smtClean="0"/>
              <a:t>контента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219200"/>
          <a:ext cx="8773349" cy="49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6701647"/>
              </a:tblGrid>
              <a:tr h="52588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Параметр</a:t>
                      </a:r>
                      <a:endParaRPr lang="ru-RU" sz="16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  <a:p>
                      <a:pPr algn="ctr"/>
                      <a:r>
                        <a:rPr lang="ru-RU" sz="1600" b="1" dirty="0"/>
                        <a:t>Рекомендации</a:t>
                      </a:r>
                      <a:endParaRPr lang="ru-RU" sz="16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51765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  <a:p>
                      <a:pPr algn="ctr"/>
                      <a:r>
                        <a:rPr lang="ru-RU" sz="1600" dirty="0"/>
                        <a:t>Расположение информации на странице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предпочтительно горизонтальное расположение информации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наиболее важная информация должна располагаться в центре экрана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если на слайде располагается графический объект (рисунок, фотография и т.п.), надпись должна располагаться под ним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18235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  <a:p>
                      <a:pPr algn="ctr"/>
                      <a:r>
                        <a:rPr lang="ru-RU" sz="1600" dirty="0"/>
                        <a:t>Объем информации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не стоит заполнять страницу большим объемом информации: единовременно можно запомнить не более двух-трех (в старших классах – не более четырех) фактов, выводов, определений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старайтесь передать одну мысль в одной строке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в каждой строке должно быть максимум 6 слов (40 символов)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на одной странице должно быть не более 4-7 строк текста, без учета заголовков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в списках должно быть не более 5-6 элементов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наибольшая эффективность достигается тогда, когда ключевые пункты отображаются по одному на каждой странице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количество страниц с текстовой и/или знаковой информацией не должно быть больше 15-20% общего количества страниц учебного </a:t>
                      </a:r>
                      <a:r>
                        <a:rPr lang="ru-RU" sz="1600" dirty="0" err="1"/>
                        <a:t>контента</a:t>
                      </a:r>
                      <a:r>
                        <a:rPr lang="ru-RU" sz="1600" dirty="0"/>
                        <a:t> (без учета динамических видеоматериалов)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43956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 по представлению информации на страницах учебного </a:t>
            </a:r>
            <a:r>
              <a:rPr lang="ru-RU" b="1" dirty="0" err="1" smtClean="0"/>
              <a:t>контента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219200"/>
          <a:ext cx="8773349" cy="4567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6701647"/>
              </a:tblGrid>
              <a:tr h="60896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Параметр</a:t>
                      </a:r>
                      <a:endParaRPr lang="ru-RU" sz="16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  <a:p>
                      <a:pPr algn="ctr"/>
                      <a:r>
                        <a:rPr lang="ru-RU" sz="1600" b="1"/>
                        <a:t>Рекомендации</a:t>
                      </a:r>
                      <a:endParaRPr lang="ru-RU" sz="160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690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Способы выделения информации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sz="1600"/>
                        <a:t>используйте средства выделения для акцентирования внимания учащихся на ключевых моментах (понятиях, объектах):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/>
                        <a:t>рамки, границы, заливка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/>
                        <a:t>штриховка, стрелки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/>
                        <a:t>рисунки, диаграммы, схемы для иллюстрации наиболее важных фактов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sz="1600"/>
                        <a:t>не злоупотребляйте средствами выделения информации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31385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  <a:p>
                      <a:pPr algn="ctr"/>
                      <a:r>
                        <a:rPr lang="ru-RU" sz="1600" dirty="0"/>
                        <a:t>Виды страниц учебного </a:t>
                      </a:r>
                      <a:r>
                        <a:rPr lang="ru-RU" sz="1600" dirty="0" err="1"/>
                        <a:t>контента</a:t>
                      </a:r>
                      <a:endParaRPr lang="ru-RU" sz="16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sz="1600" dirty="0"/>
                        <a:t>Для обеспечения разнообразия следует использовать разные виды страниц учебного </a:t>
                      </a:r>
                      <a:r>
                        <a:rPr lang="ru-RU" sz="1600" dirty="0" err="1"/>
                        <a:t>контента</a:t>
                      </a:r>
                      <a:r>
                        <a:rPr lang="ru-RU" sz="1600" dirty="0"/>
                        <a:t>: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 dirty="0"/>
                        <a:t>с текстом;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 dirty="0"/>
                        <a:t>с таблицами;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 dirty="0"/>
                        <a:t>с диаграммами;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 dirty="0"/>
                        <a:t>с графиками;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ru-RU" sz="1600" dirty="0"/>
                        <a:t>с рисунками и фотографиями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66698"/>
            <a:ext cx="8643998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 по оформлению графического материала страниц учебного </a:t>
            </a:r>
            <a:r>
              <a:rPr lang="ru-RU" b="1" dirty="0" err="1" smtClean="0"/>
              <a:t>контента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853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Сделайте изображения соответствующими той информации, которую вы хотите передать;</a:t>
            </a:r>
          </a:p>
          <a:p>
            <a:r>
              <a:rPr lang="ru-RU" dirty="0" smtClean="0"/>
              <a:t>сделайте графическую информацию простой (избегайте «экранных головоломок»);</a:t>
            </a:r>
          </a:p>
          <a:p>
            <a:r>
              <a:rPr lang="ru-RU" dirty="0" smtClean="0"/>
              <a:t>не делайте изображений, отвлекающих от содержания урока;</a:t>
            </a:r>
          </a:p>
          <a:p>
            <a:r>
              <a:rPr lang="ru-RU" dirty="0" smtClean="0"/>
              <a:t>используйте наиболее реалистичные и достоверные изображения (модели) реальных объектов, явлений, а также наиболее точные карты;</a:t>
            </a:r>
          </a:p>
          <a:p>
            <a:r>
              <a:rPr lang="ru-RU" dirty="0" smtClean="0"/>
              <a:t>используйте рисунки для упрощения восприятия информации («…лучше один раз увидеть…»).</a:t>
            </a:r>
          </a:p>
          <a:p>
            <a:r>
              <a:rPr lang="ru-RU" dirty="0" smtClean="0"/>
              <a:t>Общие рекомендации по оформлению диаграмм и графиков на страницах учебного </a:t>
            </a:r>
            <a:r>
              <a:rPr lang="ru-RU" dirty="0" err="1" smtClean="0"/>
              <a:t>контента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диаграммы и графики должны быть простыми и понятными, избегайте пересекающихся линий (пучков), стрелок и т.п.;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66698"/>
            <a:ext cx="8643998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 по оформлению графического материала страниц учебного </a:t>
            </a:r>
            <a:r>
              <a:rPr lang="ru-RU" b="1" dirty="0" err="1" smtClean="0"/>
              <a:t>контента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Ограничьте объем отображаемой информации, сложные диаграммы показывайте фрагментами на отдельных страницах;</a:t>
            </a:r>
          </a:p>
          <a:p>
            <a:r>
              <a:rPr lang="ru-RU" dirty="0" smtClean="0"/>
              <a:t>используйте встроенные надписи, поясняющие стадии или уровни диаграмм;</a:t>
            </a:r>
          </a:p>
          <a:p>
            <a:r>
              <a:rPr lang="ru-RU" dirty="0" smtClean="0"/>
              <a:t>избегайте использования сокращений, если они ясно не определены;</a:t>
            </a:r>
          </a:p>
          <a:p>
            <a:r>
              <a:rPr lang="ru-RU" dirty="0" smtClean="0"/>
              <a:t>выделяйте различные части диаграмм разными контурами, символами или цветом;</a:t>
            </a:r>
          </a:p>
          <a:p>
            <a:r>
              <a:rPr lang="ru-RU" dirty="0" smtClean="0"/>
              <a:t>различайте линии графика и линии страницы (линии страницы должны быть светлее и тоньше, чем те, которые несут количественную информацию на графике);</a:t>
            </a:r>
          </a:p>
          <a:p>
            <a:r>
              <a:rPr lang="ru-RU" dirty="0" smtClean="0"/>
              <a:t>сведите к минимуму применение на странице с графиком (диаграммой) вспомогательных (оформительских) меток и символов;</a:t>
            </a:r>
          </a:p>
          <a:p>
            <a:r>
              <a:rPr lang="ru-RU" dirty="0" smtClean="0"/>
              <a:t>поддерживайте единый стиль для диаграмм и графиков всего учебного </a:t>
            </a:r>
            <a:r>
              <a:rPr lang="ru-RU" dirty="0" err="1" smtClean="0"/>
              <a:t>контента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подбирайте сложность диаграмм в соответствии с уровнем подготовки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рекомендации для подготовки табличных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Сделайте таблицы простыми (большое количество информации мешает их пониманию);</a:t>
            </a:r>
          </a:p>
          <a:p>
            <a:r>
              <a:rPr lang="ru-RU" dirty="0" smtClean="0"/>
              <a:t>каждую колонку таблицы снабдите заголовком, позволяющим понять ее содержание;</a:t>
            </a:r>
          </a:p>
          <a:p>
            <a:r>
              <a:rPr lang="ru-RU" dirty="0" smtClean="0"/>
              <a:t>выравнивание текста в колонке лучше сделать «по левому краю»;</a:t>
            </a:r>
          </a:p>
          <a:p>
            <a:r>
              <a:rPr lang="ru-RU" dirty="0" smtClean="0"/>
              <a:t>выравнивание числовых данных в колонке лучше сделать «по центру» или «по правому краю»;</a:t>
            </a:r>
          </a:p>
          <a:p>
            <a:r>
              <a:rPr lang="ru-RU" dirty="0" smtClean="0"/>
              <a:t>будьте осторожны с использованием линий, избегайте выделения линиями всех колонок и строк таблицы (разделяйте линиями только нужные для привлечения внимания);</a:t>
            </a:r>
          </a:p>
          <a:p>
            <a:r>
              <a:rPr lang="ru-RU" dirty="0" smtClean="0"/>
              <a:t>выделите итоговые элементы (строки/колонки);</a:t>
            </a:r>
          </a:p>
          <a:p>
            <a:r>
              <a:rPr lang="ru-RU" dirty="0" smtClean="0"/>
              <a:t>избегайте использования таблиц с продолжением на следующих страницах;</a:t>
            </a:r>
          </a:p>
          <a:p>
            <a:r>
              <a:rPr lang="ru-RU" dirty="0" smtClean="0"/>
              <a:t>используйте для выделения цвет шрифта или фон ячейки;</a:t>
            </a:r>
          </a:p>
          <a:p>
            <a:r>
              <a:rPr lang="ru-RU" dirty="0" smtClean="0"/>
              <a:t>используйте рисунки и пиктограммы в качестве значений для повышения наглядности.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100" b="1" i="1" dirty="0"/>
              <a:t>Что такое контент?</a:t>
            </a:r>
            <a:r>
              <a:rPr lang="ru-RU" sz="2100" b="1" dirty="0"/>
              <a:t/>
            </a:r>
            <a:br>
              <a:rPr lang="ru-RU" sz="2100" b="1" dirty="0"/>
            </a:br>
            <a:endParaRPr lang="ru-RU" sz="2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Контент </a:t>
            </a:r>
            <a:r>
              <a:rPr lang="ru-RU" dirty="0"/>
              <a:t>происходит от английского слова </a:t>
            </a:r>
            <a:r>
              <a:rPr lang="ru-RU" i="1" dirty="0"/>
              <a:t>«</a:t>
            </a:r>
            <a:r>
              <a:rPr lang="ru-RU" i="1" dirty="0" err="1"/>
              <a:t>content</a:t>
            </a:r>
            <a:r>
              <a:rPr lang="ru-RU" i="1" dirty="0"/>
              <a:t>»</a:t>
            </a:r>
            <a:r>
              <a:rPr lang="ru-RU" dirty="0"/>
              <a:t> - содержание.</a:t>
            </a:r>
          </a:p>
          <a:p>
            <a:r>
              <a:rPr lang="ru-RU" b="1" dirty="0"/>
              <a:t>Контент</a:t>
            </a:r>
            <a:r>
              <a:rPr lang="ru-RU" dirty="0"/>
              <a:t> – </a:t>
            </a:r>
            <a:r>
              <a:rPr lang="ru-RU" u="sng" dirty="0"/>
              <a:t>любой</a:t>
            </a:r>
            <a:r>
              <a:rPr lang="ru-RU" dirty="0"/>
              <a:t> вид информации (текст, аудио, видео, изображение), составляющий содержание </a:t>
            </a:r>
            <a:r>
              <a:rPr lang="ru-RU" dirty="0" smtClean="0"/>
              <a:t>информационного продукта</a:t>
            </a:r>
            <a:r>
              <a:rPr lang="ru-RU" dirty="0"/>
              <a:t>. То есть, контент - это начинка информационного продукта, которая определяет его качество и авторитет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Виды контента (</a:t>
            </a:r>
            <a:r>
              <a:rPr lang="ru-RU" i="1" dirty="0"/>
              <a:t>п</a:t>
            </a:r>
            <a:r>
              <a:rPr lang="ru-RU" i="1" dirty="0" smtClean="0"/>
              <a:t>о </a:t>
            </a:r>
            <a:r>
              <a:rPr lang="ru-RU" i="1" dirty="0"/>
              <a:t>форме подачи </a:t>
            </a:r>
            <a:r>
              <a:rPr lang="ru-RU" i="1" dirty="0" smtClean="0"/>
              <a:t>информации):</a:t>
            </a:r>
            <a:endParaRPr lang="ru-RU" dirty="0"/>
          </a:p>
          <a:p>
            <a:r>
              <a:rPr lang="ru-RU" dirty="0"/>
              <a:t>Текст – статьи, книги, спец-отчеты, руководства, инструкции и т.п.</a:t>
            </a:r>
          </a:p>
          <a:p>
            <a:r>
              <a:rPr lang="ru-RU" dirty="0"/>
              <a:t>Аудио – музыка, лекции, </a:t>
            </a:r>
            <a:r>
              <a:rPr lang="ru-RU" dirty="0" err="1"/>
              <a:t>вебинары</a:t>
            </a:r>
            <a:r>
              <a:rPr lang="ru-RU" dirty="0"/>
              <a:t>, подкасты, интервью.</a:t>
            </a:r>
          </a:p>
          <a:p>
            <a:r>
              <a:rPr lang="ru-RU" dirty="0"/>
              <a:t>Видео – ролики, фильмы, уроки, </a:t>
            </a:r>
            <a:r>
              <a:rPr lang="ru-RU" dirty="0" err="1"/>
              <a:t>скринкасты</a:t>
            </a:r>
            <a:r>
              <a:rPr lang="ru-RU" dirty="0"/>
              <a:t>.</a:t>
            </a:r>
          </a:p>
          <a:p>
            <a:r>
              <a:rPr lang="ru-RU" dirty="0"/>
              <a:t>Изображение –  картинки, анимация, фотографии, схемы, скриншоты, слайды.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91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100" b="1" dirty="0"/>
              <a:t>Требования к содержанию образовательного контента</a:t>
            </a:r>
            <a:endParaRPr lang="ru-RU" sz="21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При подготовке образовательного контента необходимо обращать внимание на:</a:t>
            </a:r>
          </a:p>
          <a:p>
            <a:pPr lvl="0"/>
            <a:r>
              <a:rPr lang="ru-RU" dirty="0"/>
              <a:t>Полезность контента для целевых аудиторий, его соответствие лексике </a:t>
            </a:r>
            <a:r>
              <a:rPr lang="ru-RU" dirty="0">
                <a:hlinkClick r:id="rId2"/>
              </a:rPr>
              <a:t>целевой аудитории</a:t>
            </a:r>
            <a:r>
              <a:rPr lang="ru-RU" dirty="0"/>
              <a:t> (понятность и доступность) и принципам воспринимаемости контента;</a:t>
            </a:r>
          </a:p>
          <a:p>
            <a:pPr lvl="0"/>
            <a:r>
              <a:rPr lang="ru-RU" dirty="0"/>
              <a:t>структурированность материала;</a:t>
            </a:r>
          </a:p>
          <a:p>
            <a:pPr lvl="0"/>
            <a:r>
              <a:rPr lang="ru-RU" dirty="0"/>
              <a:t>соблюдение требований о конфиденциальности персональных данных, наличие ссылок на авторский материал, недопустимость  высказываний, оскорбляющих честь и достоинство (страны, организации, человека) и ненормативной лексики.</a:t>
            </a:r>
          </a:p>
          <a:p>
            <a:pPr lvl="0"/>
            <a:r>
              <a:rPr lang="ru-RU" dirty="0"/>
              <a:t>отсутствие орфографических, грамматических ошибок и соблюдение правил компьютерного набора текстов и оформления заголовков.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4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Типы организации </a:t>
            </a:r>
            <a:r>
              <a:rPr lang="ru-RU" b="1" dirty="0" smtClean="0"/>
              <a:t>образовательного </a:t>
            </a:r>
            <a:r>
              <a:rPr lang="ru-RU" b="1" dirty="0" smtClean="0"/>
              <a:t>контента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Эффективные приемы применения электронного </a:t>
            </a:r>
            <a:r>
              <a:rPr lang="ru-RU" dirty="0" err="1" smtClean="0"/>
              <a:t>контента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При изучении нового материала – позволяет иллюстрировать его наглядными средствами, особенно выгодно показывать динамику развития какого-либо процесса;</a:t>
            </a:r>
          </a:p>
          <a:p>
            <a:r>
              <a:rPr lang="ru-RU" sz="2000" dirty="0" smtClean="0"/>
              <a:t>при закреплении новой темы;</a:t>
            </a:r>
          </a:p>
          <a:p>
            <a:r>
              <a:rPr lang="ru-RU" sz="2000" dirty="0" smtClean="0"/>
              <a:t>для проверки знаний (компьютерное тестирование) – самопроверка и самореализация, стимул для обучения;</a:t>
            </a:r>
          </a:p>
          <a:p>
            <a:r>
              <a:rPr lang="ru-RU" sz="2000" dirty="0" smtClean="0"/>
              <a:t>для углубления знаний, как дополнительный материал к урокам;</a:t>
            </a:r>
          </a:p>
          <a:p>
            <a:r>
              <a:rPr lang="ru-RU" sz="2000" dirty="0" smtClean="0"/>
              <a:t>при проверке фронтальных самостоятельных работ – обеспечивает наряду с устным визуальный контроль результатов;</a:t>
            </a:r>
          </a:p>
          <a:p>
            <a:r>
              <a:rPr lang="ru-RU" sz="2000" dirty="0" smtClean="0"/>
              <a:t>при решении задач обучающего характера – помогает выполнить рисунок, составить план решения и контролировать промежуточные и окончательный результаты самостоятельной работы по этому плану;</a:t>
            </a:r>
          </a:p>
          <a:p>
            <a:r>
              <a:rPr lang="ru-RU" sz="2000" dirty="0" smtClean="0"/>
              <a:t>средство эмоциональной разгрузки – во время проведения блочных уроков или длительных консультаций перед экзаменами можно продемонстрировать видеозаставки экспериментов или мультфильмы.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Рекомендуемые форматы для разного типа информации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138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32675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Тип информации</a:t>
                      </a:r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Форма представления информации</a:t>
                      </a:r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22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Общие понятия, определения и т.п.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Заголовки, списки, текст в свободном виде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83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Списки, последовательности, упорядоченные данные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Нумерованные и ненумерованные (маркированные) списки, текст в виде колонок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675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Физические объекты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Рисунки и фотографии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8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Информация, распределенная по территории (контакты, поездки, наблюдения и т.д.)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Карты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22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Идеи, концепции, гипотезы и т.п.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Модели, диаграммы Венна, диаграммы мозговых штурмов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22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Процессы, проекты, организация работ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Блок-схемы, сетевой график, диаграмма Гантта, бизнес-процесс (work-flow)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675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Организационные структуры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Организационные схемы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Рекомендуемые форматы для разного типа информации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714488"/>
          <a:ext cx="8229600" cy="3995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37182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Тип информации</a:t>
                      </a:r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Форма представления информации</a:t>
                      </a:r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18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Точные цифровые данные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Таблицы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735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Количественные значения, объемы, соотношения на фиксированных шкалах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Столбчатые диаграммы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735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Изменения и тенденции во времени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Линейные графики, объемные (площадные) графики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735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Доли, части от целого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Круговые диаграммы, диаграммы 100 % состава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182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Реальные процессы и явления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Аудио, видео фрагменты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 по оформлению страниц учебного </a:t>
            </a:r>
            <a:r>
              <a:rPr lang="ru-RU" b="1" dirty="0" err="1" smtClean="0"/>
              <a:t>контента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472518" cy="4924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60"/>
                <a:gridCol w="6500858"/>
              </a:tblGrid>
              <a:tr h="407117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Параметр</a:t>
                      </a:r>
                      <a:endParaRPr lang="ru-RU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Рекомендации</a:t>
                      </a:r>
                      <a:endParaRPr lang="ru-RU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693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Стиль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/>
                        <a:t>соблюдайте единый стиль оформления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/>
                        <a:t>избегайте стилей, которые будут отвлекать от содержания урока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/>
                        <a:t>вспомогательная информация не должна преобладать над основной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/>
                        <a:t>используйте на всех страницах одинаковый стиль оформления (рамки, разделительные линии, размещение заголовков и др.)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0396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  <a:p>
                      <a:pPr algn="ctr"/>
                      <a:r>
                        <a:rPr lang="ru-RU"/>
                        <a:t>Фон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фон должен быть однотонным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лучше использовать один фон для всех страниц (исключения: титульная и заключительная)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лучше использовать светлые холодные тона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если необходимо имитировать традиционную меловую доску, то можно использовать темно-зеленый или темно-коричневый цвет фона (при этом цвет основного текста должен быть белым)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не рекомендуется использовать красный фон (только в исключительных случаях)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 по оформлению страниц учебного </a:t>
            </a:r>
            <a:r>
              <a:rPr lang="ru-RU" b="1" dirty="0" err="1" smtClean="0"/>
              <a:t>контента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472518" cy="49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6072230"/>
              </a:tblGrid>
              <a:tr h="587751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Параметр</a:t>
                      </a:r>
                      <a:endParaRPr lang="ru-RU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Рекомендации</a:t>
                      </a:r>
                      <a:endParaRPr lang="ru-RU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6325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Использование цвета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на одной странице рекомендуется использовать не более трех цветов: один для фона, один для заголовка, один для текста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лучше использовать для фона и текста контрастные цвета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необходимо обратить внимание на цвет гиперссылок (до и после использования)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4487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Анимационные эффекты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допускается использование анимации для акцентирования, привлечения внимания к информации на странице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не стоит злоупотреблять различными анимационными эффектами, они не должны отвлекать внимание от содержания страницы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на одной странице можно использовать не более одного эффекта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ru-RU" dirty="0"/>
                        <a:t>не следует применять «движущиеся» строки по горизонтали и вертикали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8a9871acf8df72b1d231c94ecb373f452eb02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47340C08189B845913D1943035B649B" ma:contentTypeVersion="49" ma:contentTypeDescription="Создание документа." ma:contentTypeScope="" ma:versionID="457f4aefd2f7e2192556812f364ff8e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f5713a6f217ca5ac6cf9b084a0aa521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AWJJH2MPE6E2-587880223-121</_dlc_DocId>
    <_dlc_DocIdUrl xmlns="4a252ca3-5a62-4c1c-90a6-29f4710e47f8">
      <Url>http://xn--44-6kcadhwnl3cfdx.xn--p1ai/BiblioLiga/_layouts/15/DocIdRedir.aspx?ID=AWJJH2MPE6E2-587880223-121</Url>
      <Description>AWJJH2MPE6E2-587880223-121</Description>
    </_dlc_DocIdUrl>
  </documentManagement>
</p:properties>
</file>

<file path=customXml/itemProps1.xml><?xml version="1.0" encoding="utf-8"?>
<ds:datastoreItem xmlns:ds="http://schemas.openxmlformats.org/officeDocument/2006/customXml" ds:itemID="{3A0AAEAD-2747-4FA5-9266-6B4B160992CA}"/>
</file>

<file path=customXml/itemProps2.xml><?xml version="1.0" encoding="utf-8"?>
<ds:datastoreItem xmlns:ds="http://schemas.openxmlformats.org/officeDocument/2006/customXml" ds:itemID="{14F49E43-81F2-4EFA-B09E-85D56F87671B}"/>
</file>

<file path=customXml/itemProps3.xml><?xml version="1.0" encoding="utf-8"?>
<ds:datastoreItem xmlns:ds="http://schemas.openxmlformats.org/officeDocument/2006/customXml" ds:itemID="{D0067DE4-F070-48F1-8CA2-497797AEB0AE}"/>
</file>

<file path=customXml/itemProps4.xml><?xml version="1.0" encoding="utf-8"?>
<ds:datastoreItem xmlns:ds="http://schemas.openxmlformats.org/officeDocument/2006/customXml" ds:itemID="{90A4CB3A-3CF3-4307-89FF-D4D18056E9C1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501</TotalTime>
  <Words>1401</Words>
  <Application>Microsoft Office PowerPoint</Application>
  <PresentationFormat>Экран (4:3)</PresentationFormat>
  <Paragraphs>172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Образовательный контент и особенности его подготовки</vt:lpstr>
      <vt:lpstr>Что такое контент? </vt:lpstr>
      <vt:lpstr>Требования к содержанию образовательного контента</vt:lpstr>
      <vt:lpstr>Типы организации образовательного контента</vt:lpstr>
      <vt:lpstr>Эффективные приемы применения электронного контента</vt:lpstr>
      <vt:lpstr>Рекомендуемые форматы для разного типа информации</vt:lpstr>
      <vt:lpstr>Рекомендуемые форматы для разного типа информации</vt:lpstr>
      <vt:lpstr>Общие рекомендации по оформлению страниц учебного контента</vt:lpstr>
      <vt:lpstr>Общие рекомендации по оформлению страниц учебного контента</vt:lpstr>
      <vt:lpstr>Общие рекомендации по представлению информации на страницах учебного контента</vt:lpstr>
      <vt:lpstr>Общие рекомендации по представлению информации на страницах учебного контента</vt:lpstr>
      <vt:lpstr>Общие рекомендации по представлению информации на страницах учебного контента</vt:lpstr>
      <vt:lpstr>Общие рекомендации по оформлению графического материала страниц учебного контента</vt:lpstr>
      <vt:lpstr>Общие рекомендации по оформлению графического материала страниц учебного контента</vt:lpstr>
      <vt:lpstr>Основные рекомендации для подготовки табличных данных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контент и особенности его подготовки</dc:title>
  <dc:creator>Пользователь</dc:creator>
  <cp:lastModifiedBy>USER</cp:lastModifiedBy>
  <cp:revision>18</cp:revision>
  <dcterms:created xsi:type="dcterms:W3CDTF">2013-02-13T05:22:42Z</dcterms:created>
  <dcterms:modified xsi:type="dcterms:W3CDTF">2017-12-20T05:52:54Z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0x010100347340C08189B845913D1943035B649B</vt:lpwstr>
  </property>
  <property fmtid="{D5CDD505-2E9C-101B-9397-08002B2CF9AE}" pid="3" name="_dlc_DocIdItemGuid">
    <vt:lpwstr>a218a0b4-cc8c-4183-879a-efcc0f556eff</vt:lpwstr>
  </property>
</Properties>
</file>