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22"/>
  </p:notesMasterIdLst>
  <p:sldIdLst>
    <p:sldId id="257" r:id="rId5"/>
    <p:sldId id="258" r:id="rId6"/>
    <p:sldId id="259" r:id="rId7"/>
    <p:sldId id="277" r:id="rId8"/>
    <p:sldId id="280" r:id="rId9"/>
    <p:sldId id="278" r:id="rId10"/>
    <p:sldId id="281" r:id="rId11"/>
    <p:sldId id="283" r:id="rId12"/>
    <p:sldId id="282" r:id="rId13"/>
    <p:sldId id="284" r:id="rId14"/>
    <p:sldId id="285" r:id="rId15"/>
    <p:sldId id="286" r:id="rId16"/>
    <p:sldId id="288" r:id="rId17"/>
    <p:sldId id="289" r:id="rId18"/>
    <p:sldId id="290" r:id="rId19"/>
    <p:sldId id="287" r:id="rId20"/>
    <p:sldId id="276" r:id="rId21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5%D1%82%D1%8C_%D0%BF%D0%B5%D1%80%D0%B5%D0%B4%D0%B0%D1%87%D0%B8_%D0%B4%D0%B0%D0%BD%D0%BD%D1%8B%D1%85" TargetMode="External"/><Relationship Id="rId2" Type="http://schemas.openxmlformats.org/officeDocument/2006/relationships/hyperlink" Target="http://ru.wikipedia.org/w/index.php?title=%D0%9F%D1%83%D0%BB_(%D0%B8%D0%BD%D1%84%D0%BE%D1%80%D0%BC%D0%B0%D1%82%D0%B8%D0%BA%D0%B0)&amp;action=edit&amp;redlink=1" TargetMode="External"/><Relationship Id="rId1" Type="http://schemas.openxmlformats.org/officeDocument/2006/relationships/hyperlink" Target="http://sonikelf.ru/oblachnye-texnologii-dlya-zemnyx-polzovatelej/" TargetMode="External"/><Relationship Id="rId4" Type="http://schemas.openxmlformats.org/officeDocument/2006/relationships/hyperlink" Target="http://youtu.be/ZetEayHefC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DBC20-5FB6-4747-B674-CE922458AF14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3E54A21-7DC6-472C-A897-51B68729D76F}">
      <dgm:prSet phldrT="[Текст]"/>
      <dgm:spPr/>
      <dgm:t>
        <a:bodyPr/>
        <a:lstStyle/>
        <a:p>
          <a:r>
            <a:rPr lang="ru-RU" dirty="0" smtClean="0"/>
            <a:t>Облачные вычисления</a:t>
          </a:r>
        </a:p>
        <a:p>
          <a:r>
            <a:rPr lang="ru-RU" dirty="0" smtClean="0"/>
            <a:t>(</a:t>
          </a:r>
          <a:r>
            <a:rPr lang="ru-RU" b="1" dirty="0" err="1" smtClean="0"/>
            <a:t>cloud</a:t>
          </a:r>
          <a:r>
            <a:rPr lang="ru-RU" b="1" dirty="0" smtClean="0"/>
            <a:t> </a:t>
          </a:r>
          <a:r>
            <a:rPr lang="ru-RU" b="1" dirty="0" err="1" smtClean="0"/>
            <a:t>computing</a:t>
          </a:r>
          <a:r>
            <a:rPr lang="ru-RU" dirty="0" smtClean="0"/>
            <a:t>) </a:t>
          </a:r>
          <a:endParaRPr lang="ru-RU" dirty="0"/>
        </a:p>
      </dgm:t>
    </dgm:pt>
    <dgm:pt modelId="{B62B916C-20A3-41B1-8DC7-3B303F2FB6E8}" type="parTrans" cxnId="{3C8549F7-9B74-419D-AD8E-15C054905710}">
      <dgm:prSet/>
      <dgm:spPr/>
      <dgm:t>
        <a:bodyPr/>
        <a:lstStyle/>
        <a:p>
          <a:endParaRPr lang="ru-RU"/>
        </a:p>
      </dgm:t>
    </dgm:pt>
    <dgm:pt modelId="{C8B313FB-D864-498D-9318-D8F7E80A5AAD}" type="sibTrans" cxnId="{3C8549F7-9B74-419D-AD8E-15C054905710}">
      <dgm:prSet/>
      <dgm:spPr/>
      <dgm:t>
        <a:bodyPr/>
        <a:lstStyle/>
        <a:p>
          <a:endParaRPr lang="ru-RU"/>
        </a:p>
      </dgm:t>
    </dgm:pt>
    <dgm:pt modelId="{3A6E82D6-77A2-47B1-814E-266F62E39F89}">
      <dgm:prSet phldrT="[Текст]" custT="1"/>
      <dgm:spPr/>
      <dgm:t>
        <a:bodyPr/>
        <a:lstStyle/>
        <a:p>
          <a:pPr algn="l"/>
          <a:r>
            <a:rPr lang="ru-RU" sz="1300" b="1" dirty="0" smtClean="0">
              <a:solidFill>
                <a:schemeClr val="tx1"/>
              </a:solidFill>
            </a:rPr>
            <a:t>это технология распределённой обработки данных в которой компьютерные ресурсы и мощности предоставляются пользователю как интернет-сервис. Если объяснить доступным языком, то – это Ваша, в некотором смысле рабочая площадка в интернете, а точнее на удаленном сервере.</a:t>
          </a:r>
          <a:endParaRPr lang="ru-RU" sz="1300" b="1" dirty="0">
            <a:solidFill>
              <a:schemeClr val="tx1"/>
            </a:solidFill>
          </a:endParaRPr>
        </a:p>
      </dgm:t>
    </dgm:pt>
    <dgm:pt modelId="{C3462471-176F-4E74-BA39-79640D241F59}" type="parTrans" cxnId="{8A234D65-FF72-40A1-93AF-AB683B14AC73}">
      <dgm:prSet/>
      <dgm:spPr/>
      <dgm:t>
        <a:bodyPr/>
        <a:lstStyle/>
        <a:p>
          <a:endParaRPr lang="ru-RU"/>
        </a:p>
      </dgm:t>
    </dgm:pt>
    <dgm:pt modelId="{647C6732-598B-44D8-A2E8-3ACE7CC04474}" type="sibTrans" cxnId="{8A234D65-FF72-40A1-93AF-AB683B14AC73}">
      <dgm:prSet/>
      <dgm:spPr/>
      <dgm:t>
        <a:bodyPr/>
        <a:lstStyle/>
        <a:p>
          <a:endParaRPr lang="ru-RU"/>
        </a:p>
      </dgm:t>
    </dgm:pt>
    <dgm:pt modelId="{9D6F03AD-7D7E-4C99-8003-1DBBDE392FD3}">
      <dgm:prSet phldrT="[Текст]" custT="1"/>
      <dgm:spPr/>
      <dgm:t>
        <a:bodyPr/>
        <a:lstStyle/>
        <a:p>
          <a:pPr algn="r"/>
          <a:r>
            <a:rPr lang="en-US" sz="1300" b="1" dirty="0" smtClean="0">
              <a:hlinkClick xmlns:r="http://schemas.openxmlformats.org/officeDocument/2006/relationships" r:id="rId1"/>
            </a:rPr>
            <a:t>http://sonikelf.ru/oblachnye-texnologii-dlya-zemnyx-polzovatelej/</a:t>
          </a:r>
          <a:r>
            <a:rPr lang="ru-RU" sz="1300" b="1" dirty="0" smtClean="0">
              <a:hlinkClick xmlns:r="http://schemas.openxmlformats.org/officeDocument/2006/relationships" r:id="rId1"/>
            </a:rPr>
            <a:t>  </a:t>
          </a:r>
          <a:endParaRPr lang="ru-RU" sz="1300" b="1" dirty="0"/>
        </a:p>
      </dgm:t>
    </dgm:pt>
    <dgm:pt modelId="{D4B13F16-17A4-41F6-BC50-3D5CAC19466B}" type="parTrans" cxnId="{A1F988AF-4D88-4FE1-B1EC-F13114183B86}">
      <dgm:prSet/>
      <dgm:spPr/>
      <dgm:t>
        <a:bodyPr/>
        <a:lstStyle/>
        <a:p>
          <a:endParaRPr lang="ru-RU"/>
        </a:p>
      </dgm:t>
    </dgm:pt>
    <dgm:pt modelId="{F0D0DBF5-4C48-4C74-994A-E34C14133171}" type="sibTrans" cxnId="{A1F988AF-4D88-4FE1-B1EC-F13114183B86}">
      <dgm:prSet/>
      <dgm:spPr/>
      <dgm:t>
        <a:bodyPr/>
        <a:lstStyle/>
        <a:p>
          <a:endParaRPr lang="ru-RU"/>
        </a:p>
      </dgm:t>
    </dgm:pt>
    <dgm:pt modelId="{0668DB65-9AD7-40C8-9469-09335223C5F1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Облачные вычисления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946CAAF-775D-481F-88E2-2D52D0F01CB7}" type="parTrans" cxnId="{6A57338F-84CB-46FF-B306-E15A34A8579F}">
      <dgm:prSet/>
      <dgm:spPr/>
      <dgm:t>
        <a:bodyPr/>
        <a:lstStyle/>
        <a:p>
          <a:endParaRPr lang="ru-RU"/>
        </a:p>
      </dgm:t>
    </dgm:pt>
    <dgm:pt modelId="{F1EACC53-7F52-442A-8976-1D33BDBC9998}" type="sibTrans" cxnId="{6A57338F-84CB-46FF-B306-E15A34A8579F}">
      <dgm:prSet/>
      <dgm:spPr/>
      <dgm:t>
        <a:bodyPr/>
        <a:lstStyle/>
        <a:p>
          <a:endParaRPr lang="ru-RU"/>
        </a:p>
      </dgm:t>
    </dgm:pt>
    <dgm:pt modelId="{58EB328D-855A-49E7-9D33-09FD8B2E2120}">
      <dgm:prSet phldrT="[Текст]"/>
      <dgm:spPr/>
      <dgm:t>
        <a:bodyPr/>
        <a:lstStyle/>
        <a:p>
          <a:pPr algn="l"/>
          <a:r>
            <a:rPr lang="ru-RU" b="1" dirty="0" smtClean="0"/>
            <a:t>это модель обеспечения повсеместного и удобного сетевого доступа по требованию к общему </a:t>
          </a:r>
          <a:r>
            <a:rPr lang="ru-RU" b="1" dirty="0" smtClean="0">
              <a:hlinkClick xmlns:r="http://schemas.openxmlformats.org/officeDocument/2006/relationships" r:id="rId2" action="ppaction://hlinkfile" tooltip="Пул (информатика) (страница отсутствует)"/>
            </a:rPr>
            <a:t>пулу</a:t>
          </a:r>
          <a:r>
            <a:rPr lang="ru-RU" b="1" dirty="0" smtClean="0"/>
            <a:t> конфигурируемых вычислительных ресурсов (например, </a:t>
          </a:r>
          <a:r>
            <a:rPr lang="ru-RU" b="1" dirty="0" smtClean="0">
              <a:hlinkClick xmlns:r="http://schemas.openxmlformats.org/officeDocument/2006/relationships" r:id="rId3" action="ppaction://hlinkfile" tooltip="Сеть передачи данных"/>
            </a:rPr>
            <a:t>сетям передачи данных</a:t>
          </a:r>
          <a:r>
            <a:rPr lang="ru-RU" b="1" dirty="0" smtClean="0"/>
            <a:t>, серверам, устройствам хранения данных, приложениям и сервисам — как вместе, так и по отдельности), которые могут быть оперативно предоставлены и освобождены с минимальными эксплуатационными затратами и/или обращениями к провайдеру.</a:t>
          </a:r>
          <a:endParaRPr lang="ru-RU" b="1" dirty="0"/>
        </a:p>
      </dgm:t>
    </dgm:pt>
    <dgm:pt modelId="{CAEC93AB-B164-4FA7-8CEB-8FBA43B471E0}" type="parTrans" cxnId="{96D3BAD0-0B62-4941-AC44-240895B32B34}">
      <dgm:prSet/>
      <dgm:spPr/>
      <dgm:t>
        <a:bodyPr/>
        <a:lstStyle/>
        <a:p>
          <a:endParaRPr lang="ru-RU"/>
        </a:p>
      </dgm:t>
    </dgm:pt>
    <dgm:pt modelId="{490A4353-C7CC-42BD-B568-B1E9337EA7AA}" type="sibTrans" cxnId="{96D3BAD0-0B62-4941-AC44-240895B32B34}">
      <dgm:prSet/>
      <dgm:spPr/>
      <dgm:t>
        <a:bodyPr/>
        <a:lstStyle/>
        <a:p>
          <a:endParaRPr lang="ru-RU"/>
        </a:p>
      </dgm:t>
    </dgm:pt>
    <dgm:pt modelId="{18548228-B4A2-4169-92D8-0B095D036B49}">
      <dgm:prSet phldrT="[Текст]"/>
      <dgm:spPr/>
      <dgm:t>
        <a:bodyPr/>
        <a:lstStyle/>
        <a:p>
          <a:pPr algn="r"/>
          <a:r>
            <a:rPr lang="ru-RU" b="1" dirty="0" smtClean="0"/>
            <a:t>Материал из </a:t>
          </a:r>
          <a:r>
            <a:rPr lang="ru-RU" b="1" dirty="0" err="1" smtClean="0"/>
            <a:t>Википедии</a:t>
          </a:r>
          <a:r>
            <a:rPr lang="ru-RU" b="1" dirty="0" smtClean="0"/>
            <a:t> — свободной энциклопедии</a:t>
          </a:r>
          <a:endParaRPr lang="ru-RU" b="1" dirty="0"/>
        </a:p>
      </dgm:t>
    </dgm:pt>
    <dgm:pt modelId="{6BAFB4E5-196D-4630-9800-31E0BB1B1029}" type="parTrans" cxnId="{A191A9EC-6DCD-438F-BEC9-B07838901D60}">
      <dgm:prSet/>
      <dgm:spPr/>
      <dgm:t>
        <a:bodyPr/>
        <a:lstStyle/>
        <a:p>
          <a:endParaRPr lang="ru-RU"/>
        </a:p>
      </dgm:t>
    </dgm:pt>
    <dgm:pt modelId="{344BBA13-696C-466A-B125-0B6341FDE0B9}" type="sibTrans" cxnId="{A191A9EC-6DCD-438F-BEC9-B07838901D60}">
      <dgm:prSet/>
      <dgm:spPr/>
      <dgm:t>
        <a:bodyPr/>
        <a:lstStyle/>
        <a:p>
          <a:endParaRPr lang="ru-RU"/>
        </a:p>
      </dgm:t>
    </dgm:pt>
    <dgm:pt modelId="{61A9FFCB-9E02-491B-A95D-841BC37807C8}">
      <dgm:prSet phldrT="[Текст]"/>
      <dgm:spPr/>
      <dgm:t>
        <a:bodyPr/>
        <a:lstStyle/>
        <a:p>
          <a:r>
            <a:rPr lang="ru-RU" dirty="0" smtClean="0"/>
            <a:t>Облачные технологии</a:t>
          </a:r>
          <a:endParaRPr lang="ru-RU" dirty="0"/>
        </a:p>
      </dgm:t>
    </dgm:pt>
    <dgm:pt modelId="{CFFF989B-E768-4FB7-97B5-B2BF38699D9B}" type="parTrans" cxnId="{A1853626-440D-41F9-B28D-A0F7B10D3192}">
      <dgm:prSet/>
      <dgm:spPr/>
      <dgm:t>
        <a:bodyPr/>
        <a:lstStyle/>
        <a:p>
          <a:endParaRPr lang="ru-RU"/>
        </a:p>
      </dgm:t>
    </dgm:pt>
    <dgm:pt modelId="{661D032A-5F48-4570-8BF9-4DF0BEAFD399}" type="sibTrans" cxnId="{A1853626-440D-41F9-B28D-A0F7B10D3192}">
      <dgm:prSet/>
      <dgm:spPr/>
      <dgm:t>
        <a:bodyPr/>
        <a:lstStyle/>
        <a:p>
          <a:endParaRPr lang="ru-RU"/>
        </a:p>
      </dgm:t>
    </dgm:pt>
    <dgm:pt modelId="{5696AB09-F2F2-4246-8816-F20F1A26FEEA}">
      <dgm:prSet phldrT="[Текст]"/>
      <dgm:spPr/>
      <dgm:t>
        <a:bodyPr/>
        <a:lstStyle/>
        <a:p>
          <a:r>
            <a:rPr lang="en-US" b="1" dirty="0" smtClean="0">
              <a:hlinkClick xmlns:r="http://schemas.openxmlformats.org/officeDocument/2006/relationships" r:id="rId4"/>
            </a:rPr>
            <a:t>http://youtu.be/ZetEayHefCU</a:t>
          </a:r>
          <a:r>
            <a:rPr lang="ru-RU" b="1" dirty="0" smtClean="0">
              <a:hlinkClick xmlns:r="http://schemas.openxmlformats.org/officeDocument/2006/relationships" r:id="rId4"/>
            </a:rPr>
            <a:t>  </a:t>
          </a:r>
          <a:endParaRPr lang="ru-RU" b="1" dirty="0"/>
        </a:p>
      </dgm:t>
    </dgm:pt>
    <dgm:pt modelId="{D2ED4F44-82EE-4C5F-90D0-074AB93138A1}" type="parTrans" cxnId="{E1FB1688-475A-4021-B9A8-FA6D861C20A3}">
      <dgm:prSet/>
      <dgm:spPr/>
      <dgm:t>
        <a:bodyPr/>
        <a:lstStyle/>
        <a:p>
          <a:endParaRPr lang="ru-RU"/>
        </a:p>
      </dgm:t>
    </dgm:pt>
    <dgm:pt modelId="{D32DF10D-7306-4C39-9814-55645DCBB51D}" type="sibTrans" cxnId="{E1FB1688-475A-4021-B9A8-FA6D861C20A3}">
      <dgm:prSet/>
      <dgm:spPr/>
      <dgm:t>
        <a:bodyPr/>
        <a:lstStyle/>
        <a:p>
          <a:endParaRPr lang="ru-RU"/>
        </a:p>
      </dgm:t>
    </dgm:pt>
    <dgm:pt modelId="{07A5A43F-DDA3-4D73-90F0-7E19DA3C1537}">
      <dgm:prSet phldrT="[Текст]"/>
      <dgm:spPr/>
      <dgm:t>
        <a:bodyPr/>
        <a:lstStyle/>
        <a:p>
          <a:r>
            <a:rPr lang="ru-RU" b="1" dirty="0" err="1" smtClean="0"/>
            <a:t>видеорлик</a:t>
          </a:r>
          <a:endParaRPr lang="ru-RU" b="1" dirty="0"/>
        </a:p>
      </dgm:t>
    </dgm:pt>
    <dgm:pt modelId="{C0E6E5AB-66A1-479F-8B0B-4CCA2C958004}" type="parTrans" cxnId="{57B9FB92-0533-4F48-8748-EB01DCDC6BBB}">
      <dgm:prSet/>
      <dgm:spPr/>
      <dgm:t>
        <a:bodyPr/>
        <a:lstStyle/>
        <a:p>
          <a:endParaRPr lang="ru-RU"/>
        </a:p>
      </dgm:t>
    </dgm:pt>
    <dgm:pt modelId="{3B5108F9-E516-4095-B15F-5A2369D9BBE1}" type="sibTrans" cxnId="{57B9FB92-0533-4F48-8748-EB01DCDC6BBB}">
      <dgm:prSet/>
      <dgm:spPr/>
      <dgm:t>
        <a:bodyPr/>
        <a:lstStyle/>
        <a:p>
          <a:endParaRPr lang="ru-RU"/>
        </a:p>
      </dgm:t>
    </dgm:pt>
    <dgm:pt modelId="{3282FF8B-B294-4D6A-AAFD-E49A814CCA69}" type="pres">
      <dgm:prSet presAssocID="{1E3DBC20-5FB6-4747-B674-CE922458A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B162B8-BA48-4900-9B93-860706577362}" type="pres">
      <dgm:prSet presAssocID="{C3E54A21-7DC6-472C-A897-51B68729D76F}" presName="linNode" presStyleCnt="0"/>
      <dgm:spPr/>
      <dgm:t>
        <a:bodyPr/>
        <a:lstStyle/>
        <a:p>
          <a:endParaRPr lang="ru-RU"/>
        </a:p>
      </dgm:t>
    </dgm:pt>
    <dgm:pt modelId="{274E7614-088B-4FED-857B-48AF82EE6F10}" type="pres">
      <dgm:prSet presAssocID="{C3E54A21-7DC6-472C-A897-51B68729D76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08E37-06F9-44B8-914F-714496E3BF90}" type="pres">
      <dgm:prSet presAssocID="{C3E54A21-7DC6-472C-A897-51B68729D76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B1EF0-332C-4BBE-AF2E-E96637A158F7}" type="pres">
      <dgm:prSet presAssocID="{C8B313FB-D864-498D-9318-D8F7E80A5AAD}" presName="sp" presStyleCnt="0"/>
      <dgm:spPr/>
      <dgm:t>
        <a:bodyPr/>
        <a:lstStyle/>
        <a:p>
          <a:endParaRPr lang="ru-RU"/>
        </a:p>
      </dgm:t>
    </dgm:pt>
    <dgm:pt modelId="{04BF8619-4BF0-4B14-A1AE-2ACE09916552}" type="pres">
      <dgm:prSet presAssocID="{0668DB65-9AD7-40C8-9469-09335223C5F1}" presName="linNode" presStyleCnt="0"/>
      <dgm:spPr/>
      <dgm:t>
        <a:bodyPr/>
        <a:lstStyle/>
        <a:p>
          <a:endParaRPr lang="ru-RU"/>
        </a:p>
      </dgm:t>
    </dgm:pt>
    <dgm:pt modelId="{2777A48C-EB14-4199-BC8F-4E3033C3F672}" type="pres">
      <dgm:prSet presAssocID="{0668DB65-9AD7-40C8-9469-09335223C5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26B3F-18A6-4C9F-AF1B-0C99137875ED}" type="pres">
      <dgm:prSet presAssocID="{0668DB65-9AD7-40C8-9469-09335223C5F1}" presName="descendantText" presStyleLbl="alignAccFollowNode1" presStyleIdx="1" presStyleCnt="3" custScaleY="14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F70EB-958A-4754-8123-785CE0E5FCEA}" type="pres">
      <dgm:prSet presAssocID="{F1EACC53-7F52-442A-8976-1D33BDBC9998}" presName="sp" presStyleCnt="0"/>
      <dgm:spPr/>
      <dgm:t>
        <a:bodyPr/>
        <a:lstStyle/>
        <a:p>
          <a:endParaRPr lang="ru-RU"/>
        </a:p>
      </dgm:t>
    </dgm:pt>
    <dgm:pt modelId="{6672FA63-CD56-473A-9CBB-70E5C9380613}" type="pres">
      <dgm:prSet presAssocID="{61A9FFCB-9E02-491B-A95D-841BC37807C8}" presName="linNode" presStyleCnt="0"/>
      <dgm:spPr/>
      <dgm:t>
        <a:bodyPr/>
        <a:lstStyle/>
        <a:p>
          <a:endParaRPr lang="ru-RU"/>
        </a:p>
      </dgm:t>
    </dgm:pt>
    <dgm:pt modelId="{E5C52A1D-9C63-44B6-95C6-51EF5DFE684B}" type="pres">
      <dgm:prSet presAssocID="{61A9FFCB-9E02-491B-A95D-841BC37807C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202A5-2C92-4B53-BD68-86383DFFCCB9}" type="pres">
      <dgm:prSet presAssocID="{61A9FFCB-9E02-491B-A95D-841BC37807C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D6BD2F-91DF-4856-9A8C-DE8605511B16}" type="presOf" srcId="{07A5A43F-DDA3-4D73-90F0-7E19DA3C1537}" destId="{1B0202A5-2C92-4B53-BD68-86383DFFCCB9}" srcOrd="0" destOrd="1" presId="urn:microsoft.com/office/officeart/2005/8/layout/vList5"/>
    <dgm:cxn modelId="{A191A9EC-6DCD-438F-BEC9-B07838901D60}" srcId="{0668DB65-9AD7-40C8-9469-09335223C5F1}" destId="{18548228-B4A2-4169-92D8-0B095D036B49}" srcOrd="1" destOrd="0" parTransId="{6BAFB4E5-196D-4630-9800-31E0BB1B1029}" sibTransId="{344BBA13-696C-466A-B125-0B6341FDE0B9}"/>
    <dgm:cxn modelId="{23494B12-0EBF-43BB-B27E-7850BC71E7CC}" type="presOf" srcId="{18548228-B4A2-4169-92D8-0B095D036B49}" destId="{1C726B3F-18A6-4C9F-AF1B-0C99137875ED}" srcOrd="0" destOrd="1" presId="urn:microsoft.com/office/officeart/2005/8/layout/vList5"/>
    <dgm:cxn modelId="{DD3624D8-EE21-4287-9E32-71A3317A6238}" type="presOf" srcId="{58EB328D-855A-49E7-9D33-09FD8B2E2120}" destId="{1C726B3F-18A6-4C9F-AF1B-0C99137875ED}" srcOrd="0" destOrd="0" presId="urn:microsoft.com/office/officeart/2005/8/layout/vList5"/>
    <dgm:cxn modelId="{CB5933B2-9F86-45A7-9E3A-6F86D05D1323}" type="presOf" srcId="{9D6F03AD-7D7E-4C99-8003-1DBBDE392FD3}" destId="{45708E37-06F9-44B8-914F-714496E3BF90}" srcOrd="0" destOrd="1" presId="urn:microsoft.com/office/officeart/2005/8/layout/vList5"/>
    <dgm:cxn modelId="{6A57338F-84CB-46FF-B306-E15A34A8579F}" srcId="{1E3DBC20-5FB6-4747-B674-CE922458AF14}" destId="{0668DB65-9AD7-40C8-9469-09335223C5F1}" srcOrd="1" destOrd="0" parTransId="{7946CAAF-775D-481F-88E2-2D52D0F01CB7}" sibTransId="{F1EACC53-7F52-442A-8976-1D33BDBC9998}"/>
    <dgm:cxn modelId="{8A234D65-FF72-40A1-93AF-AB683B14AC73}" srcId="{C3E54A21-7DC6-472C-A897-51B68729D76F}" destId="{3A6E82D6-77A2-47B1-814E-266F62E39F89}" srcOrd="0" destOrd="0" parTransId="{C3462471-176F-4E74-BA39-79640D241F59}" sibTransId="{647C6732-598B-44D8-A2E8-3ACE7CC04474}"/>
    <dgm:cxn modelId="{0251089C-F3C0-47D6-863E-63A900534B37}" type="presOf" srcId="{3A6E82D6-77A2-47B1-814E-266F62E39F89}" destId="{45708E37-06F9-44B8-914F-714496E3BF90}" srcOrd="0" destOrd="0" presId="urn:microsoft.com/office/officeart/2005/8/layout/vList5"/>
    <dgm:cxn modelId="{24944F57-0DF4-4101-88B9-C8ADE69623EF}" type="presOf" srcId="{5696AB09-F2F2-4246-8816-F20F1A26FEEA}" destId="{1B0202A5-2C92-4B53-BD68-86383DFFCCB9}" srcOrd="0" destOrd="0" presId="urn:microsoft.com/office/officeart/2005/8/layout/vList5"/>
    <dgm:cxn modelId="{75403D05-2F87-415F-BF8E-83791588692E}" type="presOf" srcId="{61A9FFCB-9E02-491B-A95D-841BC37807C8}" destId="{E5C52A1D-9C63-44B6-95C6-51EF5DFE684B}" srcOrd="0" destOrd="0" presId="urn:microsoft.com/office/officeart/2005/8/layout/vList5"/>
    <dgm:cxn modelId="{3C8549F7-9B74-419D-AD8E-15C054905710}" srcId="{1E3DBC20-5FB6-4747-B674-CE922458AF14}" destId="{C3E54A21-7DC6-472C-A897-51B68729D76F}" srcOrd="0" destOrd="0" parTransId="{B62B916C-20A3-41B1-8DC7-3B303F2FB6E8}" sibTransId="{C8B313FB-D864-498D-9318-D8F7E80A5AAD}"/>
    <dgm:cxn modelId="{E1FB1688-475A-4021-B9A8-FA6D861C20A3}" srcId="{61A9FFCB-9E02-491B-A95D-841BC37807C8}" destId="{5696AB09-F2F2-4246-8816-F20F1A26FEEA}" srcOrd="0" destOrd="0" parTransId="{D2ED4F44-82EE-4C5F-90D0-074AB93138A1}" sibTransId="{D32DF10D-7306-4C39-9814-55645DCBB51D}"/>
    <dgm:cxn modelId="{57B9FB92-0533-4F48-8748-EB01DCDC6BBB}" srcId="{61A9FFCB-9E02-491B-A95D-841BC37807C8}" destId="{07A5A43F-DDA3-4D73-90F0-7E19DA3C1537}" srcOrd="1" destOrd="0" parTransId="{C0E6E5AB-66A1-479F-8B0B-4CCA2C958004}" sibTransId="{3B5108F9-E516-4095-B15F-5A2369D9BBE1}"/>
    <dgm:cxn modelId="{AFD2368F-65E5-4FDD-9AAA-5B0D6005E864}" type="presOf" srcId="{C3E54A21-7DC6-472C-A897-51B68729D76F}" destId="{274E7614-088B-4FED-857B-48AF82EE6F10}" srcOrd="0" destOrd="0" presId="urn:microsoft.com/office/officeart/2005/8/layout/vList5"/>
    <dgm:cxn modelId="{A1853626-440D-41F9-B28D-A0F7B10D3192}" srcId="{1E3DBC20-5FB6-4747-B674-CE922458AF14}" destId="{61A9FFCB-9E02-491B-A95D-841BC37807C8}" srcOrd="2" destOrd="0" parTransId="{CFFF989B-E768-4FB7-97B5-B2BF38699D9B}" sibTransId="{661D032A-5F48-4570-8BF9-4DF0BEAFD399}"/>
    <dgm:cxn modelId="{259406E2-0B14-498F-89E5-9C7F972A4838}" type="presOf" srcId="{0668DB65-9AD7-40C8-9469-09335223C5F1}" destId="{2777A48C-EB14-4199-BC8F-4E3033C3F672}" srcOrd="0" destOrd="0" presId="urn:microsoft.com/office/officeart/2005/8/layout/vList5"/>
    <dgm:cxn modelId="{96D3BAD0-0B62-4941-AC44-240895B32B34}" srcId="{0668DB65-9AD7-40C8-9469-09335223C5F1}" destId="{58EB328D-855A-49E7-9D33-09FD8B2E2120}" srcOrd="0" destOrd="0" parTransId="{CAEC93AB-B164-4FA7-8CEB-8FBA43B471E0}" sibTransId="{490A4353-C7CC-42BD-B568-B1E9337EA7AA}"/>
    <dgm:cxn modelId="{A1F988AF-4D88-4FE1-B1EC-F13114183B86}" srcId="{C3E54A21-7DC6-472C-A897-51B68729D76F}" destId="{9D6F03AD-7D7E-4C99-8003-1DBBDE392FD3}" srcOrd="1" destOrd="0" parTransId="{D4B13F16-17A4-41F6-BC50-3D5CAC19466B}" sibTransId="{F0D0DBF5-4C48-4C74-994A-E34C14133171}"/>
    <dgm:cxn modelId="{FA2F6955-D044-4A3E-BDBD-A70C45F2F32C}" type="presOf" srcId="{1E3DBC20-5FB6-4747-B674-CE922458AF14}" destId="{3282FF8B-B294-4D6A-AAFD-E49A814CCA69}" srcOrd="0" destOrd="0" presId="urn:microsoft.com/office/officeart/2005/8/layout/vList5"/>
    <dgm:cxn modelId="{58A65868-4AD0-4CFB-A326-5D2C07283C94}" type="presParOf" srcId="{3282FF8B-B294-4D6A-AAFD-E49A814CCA69}" destId="{56B162B8-BA48-4900-9B93-860706577362}" srcOrd="0" destOrd="0" presId="urn:microsoft.com/office/officeart/2005/8/layout/vList5"/>
    <dgm:cxn modelId="{CF174E07-2D8C-4FF9-8ACA-D5F434A70141}" type="presParOf" srcId="{56B162B8-BA48-4900-9B93-860706577362}" destId="{274E7614-088B-4FED-857B-48AF82EE6F10}" srcOrd="0" destOrd="0" presId="urn:microsoft.com/office/officeart/2005/8/layout/vList5"/>
    <dgm:cxn modelId="{8428B3F8-652A-47EC-AA3E-B4674646DBAE}" type="presParOf" srcId="{56B162B8-BA48-4900-9B93-860706577362}" destId="{45708E37-06F9-44B8-914F-714496E3BF90}" srcOrd="1" destOrd="0" presId="urn:microsoft.com/office/officeart/2005/8/layout/vList5"/>
    <dgm:cxn modelId="{E3C4D81D-39D1-4BF7-AB27-BF1C27F814BD}" type="presParOf" srcId="{3282FF8B-B294-4D6A-AAFD-E49A814CCA69}" destId="{664B1EF0-332C-4BBE-AF2E-E96637A158F7}" srcOrd="1" destOrd="0" presId="urn:microsoft.com/office/officeart/2005/8/layout/vList5"/>
    <dgm:cxn modelId="{C65797D2-FF92-4BD4-99CE-AE379C60FCAB}" type="presParOf" srcId="{3282FF8B-B294-4D6A-AAFD-E49A814CCA69}" destId="{04BF8619-4BF0-4B14-A1AE-2ACE09916552}" srcOrd="2" destOrd="0" presId="urn:microsoft.com/office/officeart/2005/8/layout/vList5"/>
    <dgm:cxn modelId="{D5471109-AD5C-4FC3-95B4-E6D2F2E2AEDC}" type="presParOf" srcId="{04BF8619-4BF0-4B14-A1AE-2ACE09916552}" destId="{2777A48C-EB14-4199-BC8F-4E3033C3F672}" srcOrd="0" destOrd="0" presId="urn:microsoft.com/office/officeart/2005/8/layout/vList5"/>
    <dgm:cxn modelId="{A959DD91-1E4B-4105-93EA-4E40FECAED1E}" type="presParOf" srcId="{04BF8619-4BF0-4B14-A1AE-2ACE09916552}" destId="{1C726B3F-18A6-4C9F-AF1B-0C99137875ED}" srcOrd="1" destOrd="0" presId="urn:microsoft.com/office/officeart/2005/8/layout/vList5"/>
    <dgm:cxn modelId="{BC712C6F-0705-41AD-B5E0-B0878563ED7C}" type="presParOf" srcId="{3282FF8B-B294-4D6A-AAFD-E49A814CCA69}" destId="{147F70EB-958A-4754-8123-785CE0E5FCEA}" srcOrd="3" destOrd="0" presId="urn:microsoft.com/office/officeart/2005/8/layout/vList5"/>
    <dgm:cxn modelId="{6D7CDE17-B13E-4F1E-8039-39447D576ECC}" type="presParOf" srcId="{3282FF8B-B294-4D6A-AAFD-E49A814CCA69}" destId="{6672FA63-CD56-473A-9CBB-70E5C9380613}" srcOrd="4" destOrd="0" presId="urn:microsoft.com/office/officeart/2005/8/layout/vList5"/>
    <dgm:cxn modelId="{1BD7AAB4-0F9C-4571-AD2E-02AB93FC1DD3}" type="presParOf" srcId="{6672FA63-CD56-473A-9CBB-70E5C9380613}" destId="{E5C52A1D-9C63-44B6-95C6-51EF5DFE684B}" srcOrd="0" destOrd="0" presId="urn:microsoft.com/office/officeart/2005/8/layout/vList5"/>
    <dgm:cxn modelId="{D2741552-67EC-4005-B01A-A389AE4683BF}" type="presParOf" srcId="{6672FA63-CD56-473A-9CBB-70E5C9380613}" destId="{1B0202A5-2C92-4B53-BD68-86383DFFCC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907A-8642-4406-836F-3D5ADE601AD8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05B34-E1CF-4125-AED2-B6EDEA3EF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5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13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6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668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4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D6112-CD76-463E-8920-69D9431E5D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2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35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5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7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2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3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7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06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5B34-E1CF-4125-AED2-B6EDEA3EFB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6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3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444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3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95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2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7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4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1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0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94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46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8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5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CC1AC-E198-4002-9BAD-07DAC48D1E36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6F4BC5-04B9-48DA-ACAB-DEEC875367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9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ru/drive/start/app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ru/drive/start/app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ntl/ru/drive/start/app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suite.google.ru/learning-center/products/sites/get-started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suite.google.ru/learning-center/products/calendar/get-started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lassika-v-neformate.blogspot.ru/2015/01/blog-post.html" TargetMode="External"/><Relationship Id="rId3" Type="http://schemas.openxmlformats.org/officeDocument/2006/relationships/hyperlink" Target="http://nvkuznetsova.blogspot.ru/" TargetMode="External"/><Relationship Id="rId7" Type="http://schemas.openxmlformats.org/officeDocument/2006/relationships/hyperlink" Target="http://www.library.ru/3/biblionet/?rub=28" TargetMode="External"/><Relationship Id="rId2" Type="http://schemas.openxmlformats.org/officeDocument/2006/relationships/hyperlink" Target="http://www.eduportal44.ru/BiblioLiga/SitePages/%D0%9A%D1%83%D1%80%D1%81%D1%8B%20%D0%BF%D0%BE%D0%B2%D1%8B%D1%88%D0%B5%D0%BD%D0%B8%D1%8F%20%D0%BA%D0%B2%D0%B0%D0%BB%D0%B8%D1%84%D0%B8%D0%BA%D0%B0%D1%86%D0%B8%D0%B8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krugknig.blogspot.ru/2017/06/blog-post_13.html" TargetMode="External"/><Relationship Id="rId5" Type="http://schemas.openxmlformats.org/officeDocument/2006/relationships/hyperlink" Target="http://pinyaskinatagmailcom.blogspot.ru/" TargetMode="External"/><Relationship Id="rId4" Type="http://schemas.openxmlformats.org/officeDocument/2006/relationships/hyperlink" Target="http://bibl7.blogspot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intl/ru/drive/start/apps.html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2596" y="1785927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Облачные технологии для проектной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28572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ОГБОУ ДПО «Костромской областной институт развития образования»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881290" y="450057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>
              <a:spcBef>
                <a:spcPts val="300"/>
              </a:spcBef>
              <a:buClr>
                <a:schemeClr val="accent3"/>
              </a:buClr>
              <a:defRPr/>
            </a:pPr>
            <a:r>
              <a:rPr lang="ru-RU" sz="2400">
                <a:solidFill>
                  <a:schemeClr val="tx2"/>
                </a:solidFill>
              </a:rPr>
              <a:t>Николаева Татьяна Викторовна, декан факультета повышения квалификации, к.п.н., доцент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10091"/>
              </p:ext>
            </p:extLst>
          </p:nvPr>
        </p:nvGraphicFramePr>
        <p:xfrm>
          <a:off x="9342438" y="83560"/>
          <a:ext cx="2524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4710600" imgH="1058400" progId="">
                  <p:embed/>
                </p:oleObj>
              </mc:Choice>
              <mc:Fallback>
                <p:oleObj r:id="rId4" imgW="4710600" imgH="1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2438" y="83560"/>
                        <a:ext cx="2524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3555977" y="59747"/>
            <a:ext cx="57261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_AvanteBsNr"/>
              </a:rPr>
              <a:t>Областное государственное бюджетное образовательное учреждение</a:t>
            </a: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_AvanteBsNr"/>
              </a:rPr>
              <a:t>дополнительного профессионального образования</a:t>
            </a:r>
          </a:p>
          <a:p>
            <a:pPr algn="r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latin typeface="a_AvanteBsNr"/>
              </a:rPr>
              <a:t>«Костромской областной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37766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642918"/>
            <a:ext cx="8229600" cy="1066800"/>
          </a:xfrm>
        </p:spPr>
        <p:txBody>
          <a:bodyPr/>
          <a:lstStyle/>
          <a:p>
            <a:r>
              <a:rPr lang="ru-RU" dirty="0" smtClean="0"/>
              <a:t>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2596" y="1571612"/>
            <a:ext cx="3214710" cy="485778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/>
              <a:t>Порядок действий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Выбрать команду Создать форму;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Заполнить шаблон формы;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Открыть доступ к форме или отправить ссылку на форму по электронной почте.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Сохранить форму</a:t>
            </a:r>
          </a:p>
          <a:p>
            <a:pPr marL="624078" indent="-514350">
              <a:buFont typeface="+mj-lt"/>
              <a:buAutoNum type="arabicPeriod"/>
            </a:pPr>
            <a:r>
              <a:rPr lang="ru-RU" sz="1600" dirty="0"/>
              <a:t>Просмотреть ответы (используя режим сводка или таблица)</a:t>
            </a:r>
          </a:p>
          <a:p>
            <a:pPr marL="624078" indent="-514350">
              <a:buFont typeface="+mj-lt"/>
              <a:buAutoNum type="arabicPeriod"/>
            </a:pPr>
            <a:endParaRPr lang="ru-RU" sz="1600" dirty="0"/>
          </a:p>
          <a:p>
            <a:pPr marL="624078" indent="-514350">
              <a:buNone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142873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http://www.google.com/intl/ru/drive/start/apps.html#product=sheets</a:t>
            </a:r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t="9375" r="45508" b="10000"/>
          <a:stretch>
            <a:fillRect/>
          </a:stretch>
        </p:blipFill>
        <p:spPr bwMode="auto">
          <a:xfrm>
            <a:off x="6210272" y="1798068"/>
            <a:ext cx="5253180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77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571480"/>
            <a:ext cx="8229600" cy="1066800"/>
          </a:xfrm>
        </p:spPr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7500" y="1928802"/>
            <a:ext cx="4089400" cy="46457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Порядок действий</a:t>
            </a:r>
          </a:p>
          <a:p>
            <a:pPr>
              <a:buNone/>
            </a:pPr>
            <a:endParaRPr lang="ru-RU" b="1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Выбрать команду Создать документ;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Оформить документ, например проект;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Открыть доступ к документу или отправить ссылку на доступ к документу по электронной почте.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Предложить дополнить документ необходимой информацией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Просмотреть внесённые правки и при необходимости выполнить корректировку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Переименовать файл (Файл – Переименовать)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Сохранить окончательный вариант документа на локальном компьютере (Файл – Загрузить как)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142873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http://www.google.com/intl/ru/drive/start/apps.html#product=sheets</a:t>
            </a:r>
            <a:r>
              <a:rPr lang="ru-RU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125" t="13437" r="42383" b="22812"/>
          <a:stretch>
            <a:fillRect/>
          </a:stretch>
        </p:blipFill>
        <p:spPr bwMode="auto">
          <a:xfrm>
            <a:off x="6210272" y="2211378"/>
            <a:ext cx="508050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3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571480"/>
            <a:ext cx="8229600" cy="1066800"/>
          </a:xfrm>
        </p:spPr>
        <p:txBody>
          <a:bodyPr/>
          <a:lstStyle/>
          <a:p>
            <a:r>
              <a:rPr lang="ru-RU" dirty="0" smtClean="0"/>
              <a:t>Таблицы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57364"/>
            <a:ext cx="4991100" cy="47171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Порядок действий</a:t>
            </a:r>
          </a:p>
          <a:p>
            <a:pPr>
              <a:buNone/>
            </a:pPr>
            <a:endParaRPr lang="ru-RU" b="1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Выбрать команду Создать таблицу;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Оформить таблицу, например форму для совместного заполнения;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Открыть доступ к таблице или отправить ссылку на доступ к таблице по электронной почте.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Предложить заполнить форму необходимой информацией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Просмотреть внесённые правки и при необходимости выполнить корректировку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Переименовать файл (Файл – Переименовать)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Сохранить окончательный вариант таблицы на локальном компьютере (Файл – Загрузить как)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52596" y="142873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http://www.google.com/intl/ru/drive/start/apps.html#product=sheets</a:t>
            </a:r>
            <a:r>
              <a:rPr lang="ru-RU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929" t="12187" r="58399" b="4375"/>
          <a:stretch>
            <a:fillRect/>
          </a:stretch>
        </p:blipFill>
        <p:spPr bwMode="auto">
          <a:xfrm>
            <a:off x="7581900" y="1785926"/>
            <a:ext cx="3937000" cy="491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57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10" t="11481" r="3936" b="13518"/>
          <a:stretch/>
        </p:blipFill>
        <p:spPr>
          <a:xfrm>
            <a:off x="2755900" y="3696494"/>
            <a:ext cx="5829300" cy="2868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ru-RU" dirty="0" smtClean="0"/>
              <a:t> сайты</a:t>
            </a:r>
            <a:br>
              <a:rPr lang="ru-RU" dirty="0" smtClean="0"/>
            </a:br>
            <a:r>
              <a:rPr lang="ru-RU" sz="1800" dirty="0" smtClean="0"/>
              <a:t>Инструкция по созданию </a:t>
            </a:r>
            <a:r>
              <a:rPr lang="en-US" sz="1800" dirty="0">
                <a:hlinkClick r:id="rId3"/>
              </a:rPr>
              <a:t>https://gsuite.google.ru/learning-center/products/sites/get-started</a:t>
            </a:r>
            <a:r>
              <a:rPr lang="en-US" sz="1800" dirty="0" smtClean="0">
                <a:hlinkClick r:id="rId3"/>
              </a:rPr>
              <a:t>/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765" r="2315" b="6891"/>
          <a:stretch/>
        </p:blipFill>
        <p:spPr>
          <a:xfrm>
            <a:off x="736868" y="2057400"/>
            <a:ext cx="5905232" cy="307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79" t="11853" r="1389" b="16852"/>
          <a:stretch/>
        </p:blipFill>
        <p:spPr>
          <a:xfrm>
            <a:off x="5721350" y="2394744"/>
            <a:ext cx="5727700" cy="260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0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ru-RU" dirty="0" smtClean="0"/>
              <a:t> календарь</a:t>
            </a:r>
            <a:br>
              <a:rPr lang="ru-RU" dirty="0" smtClean="0"/>
            </a:br>
            <a:r>
              <a:rPr lang="ru-RU" sz="1800" dirty="0" smtClean="0"/>
              <a:t>Инструкция по созданию </a:t>
            </a:r>
            <a:r>
              <a:rPr lang="en-US" sz="1800" dirty="0">
                <a:hlinkClick r:id="rId2"/>
              </a:rPr>
              <a:t>https://gsuite.google.ru/learning-center/products/calendar/get-started</a:t>
            </a:r>
            <a:r>
              <a:rPr lang="en-US" sz="1800" dirty="0" smtClean="0">
                <a:hlinkClick r:id="rId2"/>
              </a:rPr>
              <a:t>/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755" r="604" b="6555"/>
          <a:stretch/>
        </p:blipFill>
        <p:spPr>
          <a:xfrm>
            <a:off x="1573213" y="2120900"/>
            <a:ext cx="6008687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53400" y="1778000"/>
            <a:ext cx="3556000" cy="452431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b="1" dirty="0" err="1"/>
              <a:t>Google</a:t>
            </a:r>
            <a:r>
              <a:rPr lang="ru-RU" b="1" dirty="0"/>
              <a:t> Календарь </a:t>
            </a:r>
            <a:r>
              <a:rPr lang="ru-RU" dirty="0"/>
              <a:t>позволяет быстро организовать встречу или мероприятие, а также настроить напоминания о событиях, так что вы всегда будете в курсе ближайших дел. </a:t>
            </a:r>
            <a:endParaRPr lang="ru-RU" dirty="0" smtClean="0"/>
          </a:p>
          <a:p>
            <a:r>
              <a:rPr lang="ru-RU" dirty="0" smtClean="0"/>
              <a:t>Календарь </a:t>
            </a:r>
            <a:r>
              <a:rPr lang="ru-RU" dirty="0"/>
              <a:t>поддерживает работу в команде, поэтому вы сможете с легкостью отправить свое расписание другим сотрудникам или создать несколько календарей для совместного использования в коллективе.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3213" y="5461000"/>
            <a:ext cx="6326187" cy="120032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Отправляя </a:t>
            </a:r>
            <a:r>
              <a:rPr lang="ru-RU" dirty="0"/>
              <a:t>приглашения в </a:t>
            </a:r>
            <a:r>
              <a:rPr lang="ru-RU" b="1" dirty="0"/>
              <a:t>Календаре</a:t>
            </a:r>
            <a:r>
              <a:rPr lang="ru-RU" dirty="0"/>
              <a:t>, вы можете прикрепить к ним документы, таблицы, презентации, повестки дня и другие материалы для подготовки к мероприятию. </a:t>
            </a:r>
          </a:p>
        </p:txBody>
      </p:sp>
    </p:spTree>
    <p:extLst>
      <p:ext uri="{BB962C8B-B14F-4D97-AF65-F5344CB8AC3E}">
        <p14:creationId xmlns:p14="http://schemas.microsoft.com/office/powerpoint/2010/main" val="2303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Hangouts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012" y="1511300"/>
            <a:ext cx="8915400" cy="3777622"/>
          </a:xfrm>
        </p:spPr>
        <p:txBody>
          <a:bodyPr/>
          <a:lstStyle/>
          <a:p>
            <a:r>
              <a:rPr lang="ru-RU" dirty="0"/>
              <a:t>Приложение </a:t>
            </a:r>
            <a:r>
              <a:rPr lang="ru-RU" b="1" i="1" dirty="0" err="1"/>
              <a:t>Hangouts</a:t>
            </a:r>
            <a:r>
              <a:rPr lang="ru-RU" dirty="0"/>
              <a:t> позволяет отправлять и принимать сообщения, общаться в голосовом чате, а также бесплатно проводить </a:t>
            </a:r>
            <a:r>
              <a:rPr lang="ru-RU" dirty="0" smtClean="0"/>
              <a:t>индивидуальные </a:t>
            </a:r>
            <a:r>
              <a:rPr lang="ru-RU" dirty="0"/>
              <a:t>и групповые </a:t>
            </a:r>
            <a:r>
              <a:rPr lang="ru-RU" dirty="0" err="1"/>
              <a:t>видеовстречи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2" t="12037" r="1389" b="6667"/>
          <a:stretch/>
        </p:blipFill>
        <p:spPr>
          <a:xfrm>
            <a:off x="5370512" y="2792190"/>
            <a:ext cx="5651500" cy="2918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36762" y="3125701"/>
            <a:ext cx="2921000" cy="2585323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вы работаете над проектом совместно с удаленными участниками команды, то провести презентацию вы можете в рамках </a:t>
            </a:r>
            <a:r>
              <a:rPr lang="ru-RU" dirty="0" err="1"/>
              <a:t>видеовстречи</a:t>
            </a:r>
            <a:r>
              <a:rPr lang="ru-RU" dirty="0"/>
              <a:t> в </a:t>
            </a:r>
            <a:r>
              <a:rPr lang="ru-RU" b="1" dirty="0" err="1"/>
              <a:t>Hangouts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2725" y="298143"/>
            <a:ext cx="8911687" cy="1280890"/>
          </a:xfrm>
        </p:spPr>
        <p:txBody>
          <a:bodyPr/>
          <a:lstStyle/>
          <a:p>
            <a:r>
              <a:rPr lang="ru-RU" dirty="0" smtClean="0"/>
              <a:t>Примеры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2344" y="1579032"/>
            <a:ext cx="10017655" cy="450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Сайт сопровождения </a:t>
            </a:r>
            <a:r>
              <a:rPr lang="ru-RU" smtClean="0">
                <a:hlinkClick r:id="rId2"/>
              </a:rPr>
              <a:t>проектной деятельности</a:t>
            </a:r>
            <a:r>
              <a:rPr lang="ru-RU" smtClean="0"/>
              <a:t> (ОГБОУ ДПО КОИРО)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://nvkuznetsova.blogspot.ru</a:t>
            </a:r>
            <a:r>
              <a:rPr lang="en-US" dirty="0" smtClean="0">
                <a:hlinkClick r:id="rId3"/>
              </a:rPr>
              <a:t>/</a:t>
            </a:r>
            <a:r>
              <a:rPr lang="ru-RU" dirty="0"/>
              <a:t> Блог </a:t>
            </a:r>
            <a:r>
              <a:rPr lang="ru-RU" dirty="0" smtClean="0"/>
              <a:t>информационно-библиотечного </a:t>
            </a:r>
            <a:r>
              <a:rPr lang="ru-RU" dirty="0"/>
              <a:t>центра МБОУ ЦО № 18 г. Тулы </a:t>
            </a:r>
            <a:endParaRPr lang="ru-RU" dirty="0" smtClean="0"/>
          </a:p>
          <a:p>
            <a:r>
              <a:rPr lang="en-US" dirty="0">
                <a:hlinkClick r:id="rId4"/>
              </a:rPr>
              <a:t>http://bibl7.blogspot.ru</a:t>
            </a:r>
            <a:r>
              <a:rPr lang="en-US" dirty="0" smtClean="0">
                <a:hlinkClick r:id="rId4"/>
              </a:rPr>
              <a:t>/</a:t>
            </a:r>
            <a:r>
              <a:rPr lang="ru-RU" dirty="0"/>
              <a:t> «БИБЛИОГРАД</a:t>
            </a:r>
            <a:r>
              <a:rPr lang="ru-RU" dirty="0" smtClean="0"/>
              <a:t>» </a:t>
            </a:r>
            <a:r>
              <a:rPr lang="ru-RU" dirty="0"/>
              <a:t>блог библиотеки МБОУ "СОШ№7" </a:t>
            </a:r>
            <a:r>
              <a:rPr lang="ru-RU" dirty="0" err="1"/>
              <a:t>г.Мирный,РС</a:t>
            </a:r>
            <a:r>
              <a:rPr lang="ru-RU" dirty="0"/>
              <a:t>(Я</a:t>
            </a:r>
            <a:r>
              <a:rPr lang="ru-RU" dirty="0" smtClean="0"/>
              <a:t>)</a:t>
            </a:r>
          </a:p>
          <a:p>
            <a:r>
              <a:rPr lang="en-US" dirty="0">
                <a:hlinkClick r:id="rId5"/>
              </a:rPr>
              <a:t>http://pinyaskinatagmailcom.blogspot.ru</a:t>
            </a:r>
            <a:r>
              <a:rPr lang="en-US" dirty="0" smtClean="0">
                <a:hlinkClick r:id="rId5"/>
              </a:rPr>
              <a:t>/</a:t>
            </a:r>
            <a:r>
              <a:rPr lang="ru-RU" dirty="0"/>
              <a:t> «БИБЛИОГРАД» </a:t>
            </a:r>
            <a:r>
              <a:rPr lang="ru-RU" dirty="0" smtClean="0"/>
              <a:t> ГБОУ </a:t>
            </a:r>
            <a:r>
              <a:rPr lang="ru-RU" dirty="0"/>
              <a:t>СОШ п. Просвет Самарской </a:t>
            </a:r>
            <a:r>
              <a:rPr lang="ru-RU" dirty="0" smtClean="0"/>
              <a:t>области</a:t>
            </a:r>
          </a:p>
          <a:p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vokrugknig.blogspot.ru/2017/06/blog-post_13.html</a:t>
            </a:r>
            <a:r>
              <a:rPr lang="ru-RU" dirty="0" smtClean="0"/>
              <a:t>  </a:t>
            </a:r>
            <a:r>
              <a:rPr lang="ru-RU" dirty="0"/>
              <a:t>Блог Центральной библиотеки им. А.С. Пушкина г. </a:t>
            </a:r>
            <a:r>
              <a:rPr lang="ru-RU" dirty="0" smtClean="0"/>
              <a:t>Челябинск</a:t>
            </a:r>
            <a:endParaRPr lang="ru-RU" dirty="0"/>
          </a:p>
          <a:p>
            <a:r>
              <a:rPr lang="ru-RU" dirty="0">
                <a:hlinkClick r:id="rId7"/>
              </a:rPr>
              <a:t>http://www.library.ru/3/biblionet/?</a:t>
            </a:r>
            <a:r>
              <a:rPr lang="ru-RU" dirty="0" smtClean="0">
                <a:hlinkClick r:id="rId7"/>
              </a:rPr>
              <a:t>rub=28</a:t>
            </a:r>
            <a:r>
              <a:rPr lang="ru-RU" dirty="0" smtClean="0"/>
              <a:t>  </a:t>
            </a:r>
            <a:r>
              <a:rPr lang="ru-RU" dirty="0"/>
              <a:t>Мир библиотек. Каталог библиотечных </a:t>
            </a:r>
            <a:r>
              <a:rPr lang="ru-RU" dirty="0" smtClean="0"/>
              <a:t>сайтов</a:t>
            </a:r>
            <a:endParaRPr lang="ru-RU" dirty="0"/>
          </a:p>
          <a:p>
            <a:r>
              <a:rPr lang="ru-RU" dirty="0">
                <a:hlinkClick r:id="rId8"/>
              </a:rPr>
              <a:t>http://</a:t>
            </a:r>
            <a:r>
              <a:rPr lang="ru-RU" dirty="0" smtClean="0">
                <a:hlinkClick r:id="rId8"/>
              </a:rPr>
              <a:t>klassika-v-neformate.blogspot.ru/2015/01/blog-post.html</a:t>
            </a:r>
            <a:r>
              <a:rPr lang="ru-RU" dirty="0" smtClean="0"/>
              <a:t>  </a:t>
            </a:r>
            <a:r>
              <a:rPr lang="ru-RU" dirty="0"/>
              <a:t>Сетевой проект Классика в </a:t>
            </a:r>
            <a:r>
              <a:rPr lang="ru-RU" dirty="0" err="1"/>
              <a:t>неформате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571750"/>
            <a:ext cx="8229600" cy="12144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b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1" name="Picture 5" descr="photo138"/>
          <p:cNvPicPr>
            <a:picLocks noChangeAspect="1" noChangeArrowheads="1"/>
          </p:cNvPicPr>
          <p:nvPr/>
        </p:nvPicPr>
        <p:blipFill>
          <a:blip r:embed="rId3"/>
          <a:srcRect l="23409" t="22406" r="23164" b="21953"/>
          <a:stretch>
            <a:fillRect/>
          </a:stretch>
        </p:blipFill>
        <p:spPr bwMode="auto">
          <a:xfrm rot="1597873">
            <a:off x="8712200" y="4794251"/>
            <a:ext cx="1271588" cy="13684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2" name="Picture 17" descr="clg_proje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2388" y="4322764"/>
            <a:ext cx="2305050" cy="142398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50" name="Picture 6" descr="D:\2013\БУКЛЕТ_ФСП\на буклет\стаж_площадка_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60" y="708726"/>
            <a:ext cx="2786082" cy="1863019"/>
          </a:xfrm>
          <a:prstGeom prst="rect">
            <a:avLst/>
          </a:prstGeom>
          <a:ln w="76200" cap="sq" cmpd="tri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1" name="Picture 7" descr="D:\2013\БУКЛЕТ_ФСП\на буклет\Дружная группа_Южно-Сахалинс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2190" y="4842511"/>
            <a:ext cx="2712720" cy="1808480"/>
          </a:xfrm>
          <a:prstGeom prst="rect">
            <a:avLst/>
          </a:prstGeom>
          <a:ln w="76200" cap="sq" cmpd="tri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33979" y="529904"/>
            <a:ext cx="61610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4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>Контактная информация: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>ОГБОУ ДПО «Костромской областной институт развития образования»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/>
              <a:t>Николаева Татьяна Викторовна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800" dirty="0"/>
              <a:t>e-mail: nikolaevatat@gmail.com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1538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714356"/>
            <a:ext cx="8229600" cy="1066800"/>
          </a:xfrm>
        </p:spPr>
        <p:txBody>
          <a:bodyPr/>
          <a:lstStyle/>
          <a:p>
            <a:r>
              <a:rPr lang="ru-RU" dirty="0" smtClean="0"/>
              <a:t>Облачные технологии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970352"/>
              </p:ext>
            </p:extLst>
          </p:nvPr>
        </p:nvGraphicFramePr>
        <p:xfrm>
          <a:off x="1270000" y="1447800"/>
          <a:ext cx="10464800" cy="512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534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242" y="749475"/>
            <a:ext cx="8229600" cy="1069848"/>
          </a:xfrm>
        </p:spPr>
        <p:txBody>
          <a:bodyPr/>
          <a:lstStyle/>
          <a:p>
            <a:r>
              <a:rPr lang="ru-RU" dirty="0" smtClean="0"/>
              <a:t>Облачные технологии: структура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38348" y="428604"/>
            <a:ext cx="4714908" cy="457200"/>
          </a:xfrm>
        </p:spPr>
        <p:txBody>
          <a:bodyPr/>
          <a:lstStyle/>
          <a:p>
            <a:r>
              <a:rPr lang="en-US" sz="1000" dirty="0"/>
              <a:t>http://sonikelf.ru/oblachnye-texnologii-dlya-zemnyx-polzovatelej/</a:t>
            </a:r>
            <a:endParaRPr lang="ru-RU" sz="1000" dirty="0"/>
          </a:p>
        </p:txBody>
      </p:sp>
      <p:pic>
        <p:nvPicPr>
          <p:cNvPr id="3" name="Рисунок 2" descr="1332303899-clip-10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348" y="1571613"/>
            <a:ext cx="2590800" cy="3552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5868" y="1571612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Основание пирамиды «инфраструктура» – это набор физических устройств (серверы, жесткие диски и т.д.), над ней выстраивается «платформа» – набор услуг и верхушка – программное обеспечение, доступное по запросу пользователей.</a:t>
            </a:r>
          </a:p>
        </p:txBody>
      </p:sp>
      <p:pic>
        <p:nvPicPr>
          <p:cNvPr id="5" name="Рисунок 4" descr="1332304057-clip-24k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45" y="3295674"/>
            <a:ext cx="48482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7143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Возможности облачных вычислений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6182" y="1476356"/>
            <a:ext cx="10187018" cy="4325112"/>
          </a:xfrm>
        </p:spPr>
        <p:txBody>
          <a:bodyPr>
            <a:noAutofit/>
          </a:bodyPr>
          <a:lstStyle/>
          <a:p>
            <a:r>
              <a:rPr lang="ru-RU" sz="1600" dirty="0"/>
              <a:t>Доступ к личной информации с любого компьютера, подключённого к Интернету</a:t>
            </a:r>
          </a:p>
          <a:p>
            <a:r>
              <a:rPr lang="ru-RU" sz="1600" dirty="0"/>
              <a:t>Можно работать с информацией с разных устройств (ПК, планшеты, телефоны и т.п.)</a:t>
            </a:r>
          </a:p>
          <a:p>
            <a:r>
              <a:rPr lang="ru-RU" sz="1600" dirty="0"/>
              <a:t>Не важно в какой операционной системе Вы предпочитаете работать, – </a:t>
            </a:r>
            <a:r>
              <a:rPr lang="ru-RU" sz="1600" dirty="0" err="1"/>
              <a:t>веб-сервисы</a:t>
            </a:r>
            <a:r>
              <a:rPr lang="ru-RU" sz="1600" dirty="0"/>
              <a:t> работают в браузере любых ОС</a:t>
            </a:r>
          </a:p>
          <a:p>
            <a:r>
              <a:rPr lang="ru-RU" sz="1600" dirty="0"/>
              <a:t>Одну и туже информацию, как Вы, так и окружающие, могут просматривать и редактировать одновременно с разных устройств</a:t>
            </a:r>
          </a:p>
          <a:p>
            <a:r>
              <a:rPr lang="ru-RU" sz="1600" dirty="0"/>
              <a:t>Многие платные программы стали бесплатными (или более дешёвыми) </a:t>
            </a:r>
            <a:r>
              <a:rPr lang="ru-RU" sz="1600" dirty="0" err="1"/>
              <a:t>веб-приложениями</a:t>
            </a:r>
            <a:endParaRPr lang="ru-RU" sz="1600" dirty="0"/>
          </a:p>
          <a:p>
            <a:r>
              <a:rPr lang="ru-RU" sz="1600" dirty="0"/>
              <a:t>Если что-то случится с вашим устройством (ПК, планшетом, телефоном), то Вы не потеряете важную информацию, так как она теперь не хранится в памяти устройств</a:t>
            </a:r>
          </a:p>
          <a:p>
            <a:r>
              <a:rPr lang="ru-RU" sz="1600" dirty="0"/>
              <a:t>Всегда под рукой свежая и обновлённая информация</a:t>
            </a:r>
          </a:p>
          <a:p>
            <a:r>
              <a:rPr lang="ru-RU" sz="1600" dirty="0"/>
              <a:t>Вы всегда пользуетесь самой последней версией программ и при этом не надо следить за выходом обновлений</a:t>
            </a:r>
          </a:p>
          <a:p>
            <a:r>
              <a:rPr lang="ru-RU" sz="1600" dirty="0"/>
              <a:t>Можно свою информацию объединять с другими пользователями</a:t>
            </a:r>
          </a:p>
          <a:p>
            <a:r>
              <a:rPr lang="ru-RU" sz="1600" dirty="0"/>
              <a:t>Легко можно делиться информацией с близкими людьми или с людьми из любой точки земного </a:t>
            </a:r>
            <a:r>
              <a:rPr lang="ru-RU" sz="1600" dirty="0" smtClean="0"/>
              <a:t>шара</a:t>
            </a:r>
            <a:r>
              <a:rPr lang="ru-RU" sz="1600" dirty="0"/>
              <a:t>.</a:t>
            </a:r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38348" y="428604"/>
            <a:ext cx="4714908" cy="457200"/>
          </a:xfrm>
        </p:spPr>
        <p:txBody>
          <a:bodyPr/>
          <a:lstStyle/>
          <a:p>
            <a:r>
              <a:rPr lang="en-US" sz="1000" dirty="0"/>
              <a:t>http://sonikelf.ru/oblachnye-texnologii-dlya-zemnyx-polzovatelej/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530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2012" y="85271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Пример готовых решений от </a:t>
            </a:r>
            <a:r>
              <a:rPr lang="en-US" b="1" dirty="0" smtClean="0"/>
              <a:t>Google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7000" y="2133600"/>
            <a:ext cx="10591800" cy="4419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Сервис тесно взаимосвязан с почтой (</a:t>
            </a:r>
            <a:r>
              <a:rPr lang="ru-RU" b="1" dirty="0" err="1" smtClean="0"/>
              <a:t>Gmail</a:t>
            </a:r>
            <a:r>
              <a:rPr lang="en-US" b="1" dirty="0" smtClean="0"/>
              <a:t>.com</a:t>
            </a:r>
            <a:r>
              <a:rPr lang="ru-RU" dirty="0" smtClean="0"/>
              <a:t>) и файловыми хранилищами.</a:t>
            </a:r>
          </a:p>
          <a:p>
            <a:r>
              <a:rPr lang="ru-RU" dirty="0" smtClean="0"/>
              <a:t> Чтобы воспользоваться </a:t>
            </a:r>
            <a:r>
              <a:rPr lang="ru-RU" b="1" dirty="0" err="1" smtClean="0"/>
              <a:t>Google</a:t>
            </a:r>
            <a:r>
              <a:rPr lang="ru-RU" b="1" dirty="0" smtClean="0"/>
              <a:t> </a:t>
            </a:r>
            <a:r>
              <a:rPr lang="ru-RU" b="1" dirty="0" err="1" smtClean="0"/>
              <a:t>Docs</a:t>
            </a:r>
            <a:r>
              <a:rPr lang="ru-RU" dirty="0" smtClean="0"/>
              <a:t>, достаточно завести бесплатный </a:t>
            </a:r>
            <a:r>
              <a:rPr lang="ru-RU" dirty="0" err="1" smtClean="0"/>
              <a:t>аккаунт</a:t>
            </a:r>
            <a:r>
              <a:rPr lang="ru-RU" dirty="0" smtClean="0"/>
              <a:t> </a:t>
            </a:r>
            <a:r>
              <a:rPr lang="ru-RU" b="1" dirty="0" err="1" smtClean="0"/>
              <a:t>Google</a:t>
            </a:r>
            <a:r>
              <a:rPr lang="ru-RU" b="1" dirty="0" smtClean="0"/>
              <a:t> </a:t>
            </a:r>
            <a:r>
              <a:rPr lang="ru-RU" dirty="0" smtClean="0"/>
              <a:t>и Вы получите набор программ для работы с текстами, электронными таблицами и т.п., прямо в браузере. </a:t>
            </a:r>
          </a:p>
          <a:p>
            <a:r>
              <a:rPr lang="ru-RU" dirty="0" smtClean="0"/>
              <a:t>Для работы над проектами Вам потребуется создать </a:t>
            </a:r>
            <a:r>
              <a:rPr lang="ru-RU" dirty="0"/>
              <a:t>в </a:t>
            </a:r>
            <a:r>
              <a:rPr lang="ru-RU" b="1" dirty="0" err="1"/>
              <a:t>Google</a:t>
            </a:r>
            <a:r>
              <a:rPr lang="ru-RU" b="1" dirty="0"/>
              <a:t> Сайтах</a:t>
            </a:r>
            <a:r>
              <a:rPr lang="ru-RU" dirty="0"/>
              <a:t> веб-страницу, где будут храниться все важные сведения о проекте, в том числе актуальные изменения, сроки выполнения, отчетные материалы, задачи, календари и прочие документы. </a:t>
            </a:r>
            <a:endParaRPr lang="ru-RU" dirty="0" smtClean="0"/>
          </a:p>
          <a:p>
            <a:r>
              <a:rPr lang="ru-RU" dirty="0" smtClean="0"/>
              <a:t>Для управления проектами удобно использовать </a:t>
            </a:r>
            <a:r>
              <a:rPr lang="ru-RU" b="1" dirty="0" err="1" smtClean="0"/>
              <a:t>Google</a:t>
            </a:r>
            <a:r>
              <a:rPr lang="ru-RU" b="1" dirty="0" smtClean="0"/>
              <a:t> Календаре</a:t>
            </a:r>
            <a:r>
              <a:rPr lang="ru-RU" dirty="0" smtClean="0"/>
              <a:t>. Вы </a:t>
            </a:r>
            <a:r>
              <a:rPr lang="ru-RU" dirty="0"/>
              <a:t>можете назначать напоминания, отслеживать этапы работы и указывать сроки выполнения задач. Кроме того, вы можете создать общий календарь для команды, чтобы организовывать совещания, </a:t>
            </a:r>
            <a:r>
              <a:rPr lang="ru-RU" dirty="0" smtClean="0"/>
              <a:t>семинары и</a:t>
            </a:r>
            <a:r>
              <a:rPr lang="ru-RU" dirty="0"/>
              <a:t> т. д</a:t>
            </a:r>
            <a:r>
              <a:rPr lang="ru-RU" dirty="0" smtClean="0"/>
              <a:t>.</a:t>
            </a:r>
          </a:p>
          <a:p>
            <a:r>
              <a:rPr lang="ru-RU" dirty="0"/>
              <a:t>С помощью </a:t>
            </a:r>
            <a:r>
              <a:rPr lang="ru-RU" b="1" dirty="0"/>
              <a:t>Таблиц</a:t>
            </a:r>
            <a:r>
              <a:rPr lang="ru-RU" dirty="0"/>
              <a:t> вы сможете </a:t>
            </a:r>
            <a:r>
              <a:rPr lang="ru-RU" dirty="0" smtClean="0"/>
              <a:t>отслеживать </a:t>
            </a:r>
            <a:r>
              <a:rPr lang="ru-RU" dirty="0"/>
              <a:t>статусы, назначать задачи и отмечать сроки их выполнения. Вы можете </a:t>
            </a:r>
            <a:r>
              <a:rPr lang="ru-RU" dirty="0" smtClean="0"/>
              <a:t>создавать </a:t>
            </a:r>
            <a:r>
              <a:rPr lang="ru-RU" dirty="0"/>
              <a:t>диаграммы </a:t>
            </a:r>
            <a:r>
              <a:rPr lang="ru-RU" dirty="0" err="1"/>
              <a:t>Ганта</a:t>
            </a:r>
            <a:r>
              <a:rPr lang="ru-RU" dirty="0"/>
              <a:t> и интерактивные планы проектов, чтобы упростить работу и сделать документ ещё нагляднее.</a:t>
            </a:r>
          </a:p>
          <a:p>
            <a:r>
              <a:rPr lang="ru-RU" dirty="0" smtClean="0"/>
              <a:t>Если </a:t>
            </a:r>
            <a:r>
              <a:rPr lang="ru-RU" dirty="0"/>
              <a:t>подвести краткий итог, то можно сказать, что пользователя переводят из привычной ему </a:t>
            </a:r>
            <a:r>
              <a:rPr lang="ru-RU" dirty="0" err="1"/>
              <a:t>оффлайн</a:t>
            </a:r>
            <a:r>
              <a:rPr lang="ru-RU" dirty="0"/>
              <a:t>-среды, в онлайн.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38348" y="428604"/>
            <a:ext cx="4714908" cy="457200"/>
          </a:xfrm>
        </p:spPr>
        <p:txBody>
          <a:bodyPr/>
          <a:lstStyle/>
          <a:p>
            <a:r>
              <a:rPr lang="en-US" sz="1000" dirty="0"/>
              <a:t>http://sonikelf.ru/oblachnye-texnologii-dlya-zemnyx-polzovatelej/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361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45718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Совместная работа с документами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2382" y="1357298"/>
            <a:ext cx="5805518" cy="5072098"/>
          </a:xfrm>
        </p:spPr>
        <p:txBody>
          <a:bodyPr>
            <a:normAutofit/>
          </a:bodyPr>
          <a:lstStyle/>
          <a:p>
            <a:r>
              <a:rPr lang="ru-RU" sz="2000" b="1" dirty="0"/>
              <a:t>Сетевые офисы</a:t>
            </a:r>
          </a:p>
          <a:p>
            <a:pPr marL="365125" indent="-365125">
              <a:buNone/>
            </a:pPr>
            <a:endParaRPr lang="ru-RU" sz="2000" dirty="0"/>
          </a:p>
          <a:p>
            <a:pPr marL="365125" indent="-365125">
              <a:buNone/>
            </a:pPr>
            <a:r>
              <a:rPr lang="ru-RU" sz="2000" dirty="0"/>
              <a:t>Со стороны </a:t>
            </a:r>
            <a:r>
              <a:rPr lang="ru-RU" sz="2000" b="1" dirty="0" err="1"/>
              <a:t>Google</a:t>
            </a:r>
            <a:r>
              <a:rPr lang="ru-RU" sz="2000" b="1" dirty="0"/>
              <a:t> – </a:t>
            </a:r>
            <a:r>
              <a:rPr lang="ru-RU" sz="2000" dirty="0"/>
              <a:t>это </a:t>
            </a:r>
            <a:r>
              <a:rPr lang="ru-RU" sz="2000" b="1" dirty="0" err="1"/>
              <a:t>Google</a:t>
            </a:r>
            <a:r>
              <a:rPr lang="ru-RU" sz="2000" b="1" dirty="0"/>
              <a:t> </a:t>
            </a:r>
            <a:r>
              <a:rPr lang="ru-RU" sz="2000" b="1" dirty="0" err="1"/>
              <a:t>Docs</a:t>
            </a:r>
            <a:r>
              <a:rPr lang="ru-RU" sz="2000" b="1" dirty="0"/>
              <a:t> </a:t>
            </a:r>
            <a:r>
              <a:rPr lang="ru-RU" sz="2000" dirty="0"/>
              <a:t>(ныне </a:t>
            </a:r>
            <a:r>
              <a:rPr lang="ru-RU" sz="2000" b="1" dirty="0" err="1"/>
              <a:t>Google</a:t>
            </a:r>
            <a:r>
              <a:rPr lang="ru-RU" sz="2000" b="1" dirty="0"/>
              <a:t> Диск</a:t>
            </a:r>
            <a:r>
              <a:rPr lang="ru-RU" sz="2000" dirty="0"/>
              <a:t>)</a:t>
            </a:r>
            <a:r>
              <a:rPr lang="ru-RU" sz="2000" b="1" dirty="0"/>
              <a:t>.</a:t>
            </a:r>
          </a:p>
          <a:p>
            <a:pPr marL="0" indent="0">
              <a:buNone/>
            </a:pPr>
            <a:r>
              <a:rPr lang="ru-RU" sz="2000" dirty="0"/>
              <a:t>Бесплатный </a:t>
            </a:r>
            <a:r>
              <a:rPr lang="ru-RU" sz="2000" dirty="0" err="1"/>
              <a:t>онлайн-офис</a:t>
            </a:r>
            <a:r>
              <a:rPr lang="ru-RU" sz="2000" dirty="0"/>
              <a:t>, включающий в себя текстовый, табличный процессор и ПО для создания презентаций, а также интернет-сервис </a:t>
            </a:r>
            <a:r>
              <a:rPr lang="ru-RU" sz="2000" b="1" dirty="0"/>
              <a:t>облачного хранения файлов</a:t>
            </a:r>
            <a:r>
              <a:rPr lang="ru-RU" sz="2000" dirty="0"/>
              <a:t> с функциями </a:t>
            </a:r>
            <a:r>
              <a:rPr lang="ru-RU" sz="2000" dirty="0" err="1"/>
              <a:t>файлообмена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Документы и таблицы, создаваемые пользователем, сохраняются на специальном сервере </a:t>
            </a:r>
            <a:r>
              <a:rPr lang="ru-RU" sz="2000" b="1" dirty="0" err="1"/>
              <a:t>Google</a:t>
            </a:r>
            <a:r>
              <a:rPr lang="ru-RU" sz="2000" b="1" dirty="0"/>
              <a:t> </a:t>
            </a:r>
            <a:r>
              <a:rPr lang="ru-RU" sz="2000" dirty="0"/>
              <a:t>или могут быть экспортированы в файл.</a:t>
            </a:r>
            <a:endParaRPr lang="ru-RU" sz="2000" b="1" dirty="0"/>
          </a:p>
          <a:p>
            <a:pPr>
              <a:buNone/>
            </a:pP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66910" y="166664"/>
            <a:ext cx="4714908" cy="457200"/>
          </a:xfrm>
        </p:spPr>
        <p:txBody>
          <a:bodyPr/>
          <a:lstStyle/>
          <a:p>
            <a:r>
              <a:rPr lang="en-US" sz="1000" dirty="0"/>
              <a:t>http://sonikelf.ru/oblachnye-texnologii-dlya-zemnyx-polzovatelej/</a:t>
            </a:r>
            <a:endParaRPr lang="ru-RU" sz="1000" dirty="0"/>
          </a:p>
        </p:txBody>
      </p:sp>
      <p:pic>
        <p:nvPicPr>
          <p:cNvPr id="4" name="Рисунок 3" descr="1332305673-clip-12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022" y="1166799"/>
            <a:ext cx="2976554" cy="2360949"/>
          </a:xfrm>
          <a:prstGeom prst="rect">
            <a:avLst/>
          </a:prstGeom>
        </p:spPr>
      </p:pic>
      <p:pic>
        <p:nvPicPr>
          <p:cNvPr id="5" name="Рисунок 4" descr="1332305766-clip-52kb.jpg"/>
          <p:cNvPicPr>
            <a:picLocks noChangeAspect="1"/>
          </p:cNvPicPr>
          <p:nvPr/>
        </p:nvPicPr>
        <p:blipFill>
          <a:blip r:embed="rId4"/>
          <a:srcRect b="44966"/>
          <a:stretch>
            <a:fillRect/>
          </a:stretch>
        </p:blipFill>
        <p:spPr>
          <a:xfrm>
            <a:off x="7856543" y="3893347"/>
            <a:ext cx="3787489" cy="250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Диск </a:t>
            </a:r>
            <a:r>
              <a:rPr lang="ru-RU" dirty="0" err="1">
                <a:solidFill>
                  <a:schemeClr val="tx2"/>
                </a:solidFill>
              </a:rPr>
              <a:t>Google</a:t>
            </a:r>
            <a:r>
              <a:rPr lang="ru-RU" dirty="0">
                <a:solidFill>
                  <a:schemeClr val="tx2"/>
                </a:solidFill>
              </a:rPr>
              <a:t> (сетевое хранилище файлов)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473" t="10756" r="2505" b="6644"/>
          <a:stretch>
            <a:fillRect/>
          </a:stretch>
        </p:blipFill>
        <p:spPr bwMode="auto">
          <a:xfrm>
            <a:off x="2097625" y="1905000"/>
            <a:ext cx="8710075" cy="4682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7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Приложения </a:t>
            </a:r>
            <a:r>
              <a:rPr lang="en-US" dirty="0">
                <a:solidFill>
                  <a:schemeClr val="tx2"/>
                </a:solidFill>
              </a:rPr>
              <a:t>Google </a:t>
            </a:r>
            <a:r>
              <a:rPr lang="ru-RU" dirty="0">
                <a:solidFill>
                  <a:schemeClr val="tx2"/>
                </a:solidFill>
              </a:rPr>
              <a:t>Диска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0492" r="2505" b="21512"/>
          <a:stretch>
            <a:fillRect/>
          </a:stretch>
        </p:blipFill>
        <p:spPr bwMode="auto">
          <a:xfrm>
            <a:off x="1952596" y="1714488"/>
            <a:ext cx="82153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3263" t="13768" r="75369" b="73095"/>
          <a:stretch>
            <a:fillRect/>
          </a:stretch>
        </p:blipFill>
        <p:spPr bwMode="auto">
          <a:xfrm>
            <a:off x="2095472" y="3643314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48828" t="13437" r="18359" b="69688"/>
          <a:stretch>
            <a:fillRect/>
          </a:stretch>
        </p:blipFill>
        <p:spPr bwMode="auto">
          <a:xfrm>
            <a:off x="4238612" y="3429000"/>
            <a:ext cx="40005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12500" t="50938" r="75781" b="31250"/>
          <a:stretch>
            <a:fillRect/>
          </a:stretch>
        </p:blipFill>
        <p:spPr bwMode="auto">
          <a:xfrm>
            <a:off x="8453454" y="3286124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95472" y="527424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http://www.google.com/intl/ru/drive/start/apps.html#product=sheets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1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571480"/>
            <a:ext cx="8229600" cy="1066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Пример использования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3500" y="1571612"/>
            <a:ext cx="4737100" cy="48577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b="1" dirty="0"/>
              <a:t>1. Сбор информации (совместное заполнение формы)</a:t>
            </a:r>
          </a:p>
          <a:p>
            <a:pPr marL="0" indent="0">
              <a:buNone/>
            </a:pPr>
            <a:r>
              <a:rPr lang="ru-RU" sz="1600" dirty="0"/>
              <a:t>Порядок действий:</a:t>
            </a:r>
          </a:p>
          <a:p>
            <a:pPr marL="514350" indent="-514350">
              <a:buAutoNum type="arabicPeriod"/>
            </a:pPr>
            <a:r>
              <a:rPr lang="ru-RU" sz="1600" dirty="0"/>
              <a:t>Создать и сохранить на локальном компьютере форму для сбора информации (таблица в </a:t>
            </a:r>
            <a:r>
              <a:rPr lang="en-US" sz="1600" dirty="0"/>
              <a:t>MS Excel)</a:t>
            </a:r>
            <a:r>
              <a:rPr lang="ru-RU" sz="1600" dirty="0"/>
              <a:t>;</a:t>
            </a:r>
          </a:p>
          <a:p>
            <a:pPr marL="514350" indent="-514350">
              <a:buAutoNum type="arabicPeriod"/>
            </a:pPr>
            <a:r>
              <a:rPr lang="ru-RU" sz="1600" dirty="0"/>
              <a:t>Загрузить файл в сетевое хранилище Диск </a:t>
            </a:r>
            <a:r>
              <a:rPr lang="en-US" sz="1600" dirty="0"/>
              <a:t>Google</a:t>
            </a:r>
            <a:r>
              <a:rPr lang="ru-RU" sz="1600" dirty="0"/>
              <a:t> ;</a:t>
            </a:r>
          </a:p>
          <a:p>
            <a:pPr marL="514350" indent="-514350">
              <a:buAutoNum type="arabicPeriod"/>
            </a:pPr>
            <a:r>
              <a:rPr lang="ru-RU" sz="1600" dirty="0"/>
              <a:t>Открыть файл для просмотра в Документы </a:t>
            </a:r>
            <a:r>
              <a:rPr lang="en-US" sz="1600" dirty="0"/>
              <a:t>Google</a:t>
            </a:r>
            <a:r>
              <a:rPr lang="ru-RU" sz="1600" dirty="0"/>
              <a:t> ;</a:t>
            </a:r>
          </a:p>
          <a:p>
            <a:pPr marL="514350" indent="-514350">
              <a:buAutoNum type="arabicPeriod"/>
            </a:pPr>
            <a:r>
              <a:rPr lang="ru-RU" sz="1600" dirty="0"/>
              <a:t>Выполнить настройки доступа:</a:t>
            </a:r>
          </a:p>
          <a:p>
            <a:pPr marL="806958" lvl="1" indent="-514350"/>
            <a:r>
              <a:rPr lang="ru-RU" sz="1400" dirty="0"/>
              <a:t>Общедоступно в интернете,</a:t>
            </a:r>
          </a:p>
          <a:p>
            <a:pPr marL="806958" lvl="1" indent="-514350"/>
            <a:r>
              <a:rPr lang="ru-RU" sz="1400" dirty="0"/>
              <a:t>Доступно пользователям у которых есть ссылка,</a:t>
            </a:r>
          </a:p>
          <a:p>
            <a:pPr marL="806958" lvl="1" indent="-514350"/>
            <a:r>
              <a:rPr lang="ru-RU" sz="1400" dirty="0"/>
              <a:t>Доступно всем, кому дано разрешение (указывается список электронных адресов).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После заполнения формы её можно сохранить на локальном компьютере и закрыть доступ к редактированию файла.</a:t>
            </a:r>
          </a:p>
          <a:p>
            <a:pPr marL="514350" indent="-514350">
              <a:buNone/>
            </a:pPr>
            <a:endParaRPr lang="ru-RU" sz="1600" dirty="0"/>
          </a:p>
          <a:p>
            <a:pPr marL="514350" indent="-514350">
              <a:buNone/>
            </a:pPr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2956" t="10936" r="46058" b="6305"/>
          <a:stretch>
            <a:fillRect/>
          </a:stretch>
        </p:blipFill>
        <p:spPr bwMode="auto">
          <a:xfrm>
            <a:off x="6662734" y="1314436"/>
            <a:ext cx="492922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8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9dea7a2e920efcb65ff72e71281dbd13b65cbbc"/>
  <p:tag name="ISPRING_ULTRA_SCORM_COURSE_ID" val="3A1C0C71-3C61-41F3-A057-3A0C1CA66C1C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GpRNUnCUrUEsAUAAP0SAAAdAAAAdW5pdmVyc2FsL2NvbW1vbl9tZXNzYWdlcy5sbmfFWG1P21YU/l6p/8GKVGmTVtpOalVVvMhJLsGqY1PbAboXWWgghARBarapHxPYSie2laEiGCvtyqZ96T54aVICicNfuPcv7JfsnHNtYoe0dtoP+xBkG9/nPPe8POdcj048XF1Rvl18UFleK49lboxczyiL5a/WFpbLS2OZkjN59XZGqXw9X16YX1krL45lymsZZWL88qXRlfny0jfzS4twffmSooyuLlYqcFsZx7vevbK8MJaZzro5szitGvdd3SyYblYrZMb5b7zLX/OuWOctfqbwU7jt8DPucR8etL548NGnt24/vHHz1sej1wKwNNh2UdX1RHSFwG9eT4FtOJapu2CA6a7B5hzAfsq3AX+X7w632iw5umYwAHgJy7f5rwD0ajiIaYvNwPpDWL0Hv6eJq0uWxQzHtXUtz1zNdg3TIX/pzGF52kpbPFH4maiCgxrwa/M3vIlOwsc+XHb5P+J7+mcLPNgN3hU1vBHrcN2Evz8q8KAN3j3hDQVxpMd98Yh7SRzzZlHVDNditmNpOUczDeC1zesQuq6oKvwYYM+kHaDQvkBAPmjCe8Ab3vHAKIYY2HuK+AlheIdIwQrcWnMkkZKlzmpGwXVMU7ddZuTDJ8BsD+jUgUxVPAYn0darcFED+HqQXs0h8S3VZhblrCdqtMvT90BwZeI/F5tIB2GIHTiyNiyjKa0wpcPPIVrPgFYV4gl7Hg5mmmEo/4TEQNfLvaUAgYRlFiS8bc+aFibpDjocExDXK1jFlK5t3F0jksCRpPTekhVJtjUjZ0LJ5Jyo/UPAoJAD0hY/iTFIAiwy21YLzM2ac1B8BLbLj4ZZZd7FqPKDYdbcZ7bUqaRFhjqjFVQsOlSHsAZJGnbEloL+REEIHD+48telJ7Di0TX4RlP8QKWG/mpGtEFsDUfIZvdKkA6aqoeEQo3y8aZHyCNCLSxBmfUDoi9+Dum1KZ268m24RvY+7yZxA/XNsTzm972S9pk7qWo6y7uQ8Hlz1nVkbyCSPnor7jpKnyY/wboMpOncK59IXiRUYkMRm3iJhSuhxAa8igCPkaQUxHMFAoyWQnUF1SWBrwRqb+TZ3JWImRTC17fDWLfo2+jhoN5wfFEcY9TewS1eyv296D2IYwGnYt3vX0lARiqtZy+wb8voS/Zp/G5L2ctqKBK/ADWYX1DIxHcp9x8AMOimUC3s6ur88kr6ZZoxaZJkdKGOcVsN7CPJjaiHYJghyCFmvQKrfSAPPZzqM2jKXVnCMRvJ7alnZQYCYFJPaKHfB+N56fFmWdbWHDmUeRj0pKWUXzIP4qn1Qpa4TC2ZL0CoKjZwDoWuEZ2Q6vDkOFQI7g/U0DZmVbSgwrEszEnuJeZVZKiK9QdHc3RGbYVyjIA3pQG06pPVFhBP2TbBTqnIQrdK+b6oi+gaOZegEekDKEasOjTXE+4U052ohf95Q2Pqa3RcJ3TMxIcQDnzzIqZDrXe0lSRjNlOt3JSbU40ckyPaejCKeimXQm0hY92xXV3NEshLchqeaBpB4E6CxuOHopSmpwUG5PEizyZVMNLL6C5Ntqf/Vv9KidPP8neYdvb4HzDa/s2PYKo/4q8UwH3O92EDB3z7zlC4IDAo7ewc/3MaxzvUZU9568skNEfNxgHoGPUMRzJgs59meXCKi8Qh9VnO0SDl4uecHQoXJW1XPKGpCUuDsqwzYLBFtcNy9UlS3n7yaSpU18ekSCQdioT2woMVDhsjyYyhFoLkUB1HzU0VoVxsCiyW2gYIUy15qIvCFFXrLugunRAAZx+Y13BnoJMduQ9Uir4jVXIDjJqgCAdHtfPcGAagd1IHgSTVrtPMmOpwFwX68P6KfnK0aVfN5+kDB2Ac4MwHKH6opMHo0SAxjXDFh+3odxBsSX1fQtLaz02pBjSP/4MCtfxQnUEJ5X1Yf8GwUQ/ngTja+V2FPlSNXot8t/oPUEsDBBQAAgAIAGpRNUkTK4ycTAUAADkUAAAnAAAAdW5pdmVyc2FsL2ZsYXNoX3B1Ymxpc2hpbmdfc2V0dGluZ3MueG1szVhbTxtHFH7nV4y2yluDISEJQbZRBLaCYi7FjpSqqtDaO9hb1rvW7riEPmFQQyuiBlVBTUmbNG3Vl/TBTXBiLoa/MPsX+kv6zY7vNmQoIkJoxe7MuXznO2fOHm94/GHeIl9T1zMdO6INDw5phNoZxzDtbES7n4pfHdWIx3Tb0C3HphHNdjQyHh0IF4ppy/RyScoYRD0CM7Y3VmARLcdYYSwUWl5eHjS9git2HavIYN8bzDj5UMGlHrUZdUMFS1/BP7ZSoJ4WHRggJCyXph2jaFFiGoBgmwKdbsUt3ctpISmW1jNLWdcp2saEYzkucbPpiPbJzWviryEjTU2aeWqL4LwoFsUyG9MNwxR4dCtpfkNJjprZHIAPD41oZNk0WC6iXR8K7EA+1GsnsC6j0IWdCQfh2KzuIE+ZbuhMl4/So0sXqQteqRdlbpHCaMdamySjD1lzQS4ZK7aeNzMp7BDBVUSbTC3Mx+Kx+djMRGzh/nxCQlXWSE2lEjElnWRiajK2MDObiiUX7qamE2dWSsUepM6gdFZkyubvfj4Xm09MzdxbSM3OJlJTcy2tIBlttIdDnRkMI9NO0W3PE8sV82lbNy2Uf1eyPMpwgCzdzdKUEzdRVou65VGNfFWg2c+KumWyFVFqOGdLlBbueAWaYfOijCKaKA2tZU4aBDDUVrNIb9xu1uit0Y7QQ9J7K6y+KMM6Y3omh2JmjVpsX2lILTp2R2TimaQdy2jGQ/Npaszoedp2RpNLph2H5LBGFpEDC5HecU3d0ojJEHmmqewV0x4zWdAV4u2SBLbQfSiZTvYwkcnprtdBeJN0cQ4z0S/4T7zMD3nFX+P7vPqlpETunaQTqLyByqr/Ha/6a/5j4q/ipsSPsFzmNV7lFSVDf/ID6Bzysl+CfxhU0voF8qtAqyr/vG6/yveV5F/4GyIaoREEx98gNLWAfgOokr8OZkr+ppLGM14TrqCxLtKApzV/s4dP/4mSsR+F6rf8SELnFUCHjfe4/oEVYa0e0TEcHMHBoZD1V+VCBZIBAPD1CGxViV9q7LyDfoW/5UckKBZBTnlcCdNLkSdcgMV3CcyUCd8NwoU1vgcfKIIy3xObEi1AwR+QEHg54gf+YyQbjo8DyAcirPdtFViRBJGgggJgg0rAfoUmiJHAEC7cEqSuBD8VmK0FLgVPfE/w2bQvY7giu+nUzGTswZW2IAS6XWB+0lDeDWr8XQPm/8fWEXT92HVAOgsm0NrCpFxboghIIz+ywI5leuscBThajj+VSRNZPPTXib8hbsV5kqa62e4IEDbUOVdj9ekpHASAejnvOigiasF7W83uCjHUJw7OI15Wp7KTxf5u+pR/xf8+gFzzN6HYAqLYbgLXjdBr4qHluhy4roqe0+oSXU3B/6HtHAaGAmncC5zIogqKoeFr10du3Lw1entsMPTv6l9XT1WqDydzlm7ajelk4tTZTFmzaw78gN4J85aaVtfU9QGlU2avHt244+Yxj1Cjx2n/ebI+9/SOBuGQGFn6TzDBnHUZBxi8crcxkPyBt/zf/He+hes1wUvnBd6sr/gO3xpTOhevgko+xlnalR0BbybZ7WqNHqNa3bD1HDh+Rrt5rThObWGm2QbyHf5M8fWwFWg9VWx7W0C0zbdVpRUxALHaPMV31CaFjr5cPaUHKbp9C105Pm3Uk1rPJ+YgTB/1Keejdazz9I+TjvL5W89HaR/n+gEke88FtY+XKDcxau8jqxdWCZe+RV8kxZeJMfnU/GrR8ZkiHOr7gUrs5E3bzINHyzRo86tW9MbIUDjUf2tgANY6P/dFB/4DUEsDBBQAAgAIAGpRNUkLiwQfuwIAAFAKAAAhAAAAdW5pdmVyc2FsL2ZsYXNoX3NraW5fc2V0dGluZ3MueG1slVZRT9swEH7fr6i6dwKlKpsUKkEpEhIbaCDeneSaWHXsyL6U9d/PdmzitEmb1UKq777Pvjt/dyVWW8qX3yaTOBVMyDdApDxXxuJtE5rdTpMaUfCLVHAEjhdcyJKw6fL7o/3EkUWeY4kdyLGcDUkhuOZmPpvPxlDcHau7S/0ZIqSirAjfP4tcXCQk3eZS1Dw7G1qxr0AyyrcauX68/jFfDCEZVfiEUHZiWj+YNY5SSVAKTEiLtVlnWYwkwPxNl5ensj/gtFedzv6AtqOKoqXdXZk1RKtIDt0iL2ZmDeO5Pr1DWNvPaQLCX9TQ65lZg1BG9iC7hz/MzRpkiKqu/kcjlRS5KehByicf8YvDBMl0+42/xCRkLrKMxc+bwTxceWyuoQTd17DvY9OuUrBXU9eDgWAePWGwRFlDHPld41OF+HypUfcHLDeEKQ0ITS3oVQf9Smrlj+naWtwf+KQ8C0DO0CI+BKtLWDXxBsCuvcWvVvd2VITxfdmCACXsnDGIsDW2yN+6rEfIwNgi3xjN4IWz/RH80NNw/BPfE/eYp6uvvcCJ3vp6+Z33mpueTeOq4Gpn8JhSZLBUJpx3WoJ5tTiytiak6CimmJMdzQlSwX8ZXLK3yag4OnA4pfXrKkaKDPrkZmPUQzp8L7s/r8bmN6HNrdlPUI/w2ylBJGlR6t8kNZ04nu4Rfcw06meYIanhIJ/4RgQcG9gQqSRyC/JdCDb2Gi4Q1NjjRdNZQ/A4CmoQR/1Fjt0hfdXndZmAXOtHo+BV07U1uILmBdN/+EHhE7IuYcDZMLHQx3FCv0QZGJwCgMi08JJtNo2nrBlSBjvwjR8YbMJDmcVKS3RIbXf4DBsM9eYsowTp5kSrlBDXdfQQPnRc/YzGc170SBJlM+u0vZ/Abd93ZrIfZUZ64RSze6ekzsHaf1xBbTT/Sf4DUEsDBBQAAgAIAGpRNUlzTvNwHgUAAEoTAAAmAAAAdW5pdmVyc2FsL2h0bWxfcHVibGlzaGluZ19zZXR0aW5ncy54bWzNWF1PG0cUfedXjLbKW2NDPgmyjSIwAtUBChspVVWhxR7sbda71u64hD5hUEMrogZVQU1JmzRt1Zf0wU3sxHwY/sLsX+gv6Zkdf61tnKFJaYUsdmfn3HvuuXfuXjs2fi9vkS+o65mOHddGIsMaoXbayZh2Nq7d1qcujmrEY4adMSzHpnHNdjQynhiKFYrLlunlFilj2OoRmLG9sQKLaznGCmPR6OrqasT0Cq546lhFBvteJO3kowWXetRm1I0WLGMN/9hagXpaYmiIkJhcuuVkihYlZgYUbFOwM6xplre0qNy1bKTvZl2naGcmHMtxiZtdjmsfXLsk/pp7pKVJM09tEZuXwKJYZmNGJmMKOoa1aH5JSY6a2Rx4jwxf0ciqmWG5uHZ5OLCD/dFeO4F1GYQh7Ew4iMZmDQd5yoyMwQx5Kz26dIW6kJV6CeYWKYyG1jp2MnqPtRbkUmbNNvJmWscTIqSKa5P60kJyKrmQnJ1ILt1eSEmqygh9Rk8llTCLqZnJ5NLsnJ5cXJrWb6XODNKTd/QzgM7KTNn89CfzyYXUzOxHS/rcXEqfmW+jgmR0yB6LhjMYQ6adotuZJ5Yr5pdtw7RQ/V3J8ijD+bEMN0t1Z8pEWa0Ylkc18nmBZj8uGpbJ1kSp4ZjdpbRw0yvQNFsQZRTXRGlobXPSIIihtlpFevVGq0avj4ZCj0rv7bD6sowZjBnpHIqZNWuxc6W5a8WxQ5GJe7LsWJlWPCsQ2UIoN13TsDRiMoSWbj1lQgA2ZVqQX2BHIis264ktnTNcLyRhS0ZxstKJT/n3vMyPeNXf4Ae89pkMUj47DRNAXgKy7n/Na/6G/4D467go8WMsl3md13hVydBv/BCYI172S/APg0qoH7F/HWxV9z9p2K/xA6X9T/0tEY1ABMHxlwhNLaCfQarkb0KZkr+thHjM68IVEJsiDbjb8Ld79PQfKhn7TkC/4seSOq+COmy8wedPWBHWGhGdwMExHByJvf66XKhiZ0AAet2HWjXil5pPXgNf5a/4MQmKRYhTHlfi9EzkCR/Q4hUCM2XCK0G4sMb34QNFUOb74qFkC1LwByYEXo75of8AyYbjk4DyoQjrTUcFVqVAJKiggFhEidhPQEIYSQzhwi1B6krwU4XZeuBS6MT3hZ4t+zKGC7I/zsxOJu9c6AhCsKuA88MmuBLU+OsmzX/OLRR049iFKJ2FE2Rtc1KuLVEEpJkfWWAnMr0NjQIebccfyqSJLB75m8TfEpfiPElT3WqHAoQNdc3VVH00QIOAUK/mXQdFRC1076jZitiG+sTBuc/L6lKGVezvpk/5V/1vAsp1fxvANhHFdhO4boZeFzdt1+XAdU30nHaX6GoK/rcd5zAwFOzGteCJLKqwGB65dPnK1WvXR2+MRaJ/rf9+cSCoMW7MW4ZpN+eNiYHTljKya7J7C+6UCUoN1TVHvQU0YJrqwU45bh4TBs30OO0/ITYmmd7RIBYVg0T/mSSYnM5nJMFLdBcjxq94b//Bf+E7+LwgeI08xbvyOd/jO2NKlf48qM0TnI6KPON418j+VW92DdV6ha0n4PEDGsgLxQFpB1PKLpjv8ceKDX8nQD1SbGQ7YLTLd1V3K3IAY7UJie+pvftDnbY2oKsoun0FrByIthpJbeQTkw3micbccm496F06wmmH892bybk0hMFfUmS7eF8N4RkKSIzDB8jTv5bb/76NvlfR/k8ayLvWt//Q1/1YtO8PPUNYD//+lRj6G1BLAwQUAAIACABqUTVJVoPyrZwBAAAaBgAAHwAAAHVuaXZlcnNhbC9odG1sX3NraW5fc2V0dGluZ3MuanONlEFvgjAUx+9+CtJdF+OQ4LabmZgs8bBk3pYdCj6RWNqmLUxn/O6jqLMtJdp3oX9+/N97Ja+HQdAslKHgNTi0z+3+w963GmhNiQoebZ306KXWkSTFCpZFCaSggBykvnz6Lx+vhM8Y0dY03X9qW2n4IabfrDGRJs49FsKjSY9We7Qfj7bzJf61Ojt3derIOOa0UorRYcaoAqqGlIkStwx6mLfLbNCBWQ3iBrrGGdimkyiMwj7y6vg2HTXL5DJWckz3C5azYYqzbS5YRVd9+Td7DqL54dsTkMzHz1FsAqSQ6l1B6SZOZjr6SS5ASjjnjRMdXpjgFIjhOxq5DTmoZdxtyKHrQhbqQk+fdJg0xzl0TikOddgYbbxcLmlXl1OwUydiHOqwCIL3IDpWs0iHBTJe8Tt+IBcs1yfS7aJz5v8oYXhV0PympS5W217A+GVi1XhttC1/hqwRYs4IbTwTWfZdHHdMvfIOrnSyLnwzT3yiLy/zaNz3ce0tRrm3iN5/BQgrhbNN2VwOzcXYnAIWWxBLxkhT/fetOp1Ug+MfUEsDBBQAAgAIAGpRNUnShK5mrwAAAEABAAAaAAAAdW5pdmVyc2FsL2kxOG5fcHJlc2V0cy54bWydj7EOwiAQhneegtwu2K1pADcTNwedTaWoJO3RcGB9fGlqTBcXh0v4yf99uVO719Dzp4vkA2qoxBa4Qxs6j3cN59N+UwOn1GLX9gGdBgzAd4YpX9V4jI5cIl4USBoeKY2NlNM0CU9jLAYKfU5FTMKGQZYZAsqZlOOCwsI2/i/68weGMc7VNfs+HdCUd0lLhVO0Gmbm4lB4vAWQvwoxrwpKfnVzsplS2aEEJVeXG/YGUEsDBBQAAgAIAGpRNUlhZcqvfAAAAH4AAAAcAAAAdW5pdmVyc2FsL2xvY2FsX3NldHRpbmdzLnhtbLOxr8jNUShLLSrOzM+zVTLUM1BSSM1Lzk/JzEu3VQoNcdO1UFIoLknMS0nMyc9LtVXKy1dSsLfjssnJT07MCU4tKQEqLFYoyEmsTC0KSc0FMkpS/RJzgSovzL+w78LuC3svdl/YqaCrcGHGhe0X9lzYemEvGO9T0rfjAgBQSwMEFAACAAgAe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alE1ST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BrUTVJUuH4JVMrAADzSgAAFwAAAHVuaXZlcnNhbC91bml2ZXJzYWwucG5n7Xx5VFNXuze1WqtWEUGGikRAmYVCKoOEpMrkwCAKAmVqiYFWGRpSkJiBtlZlCERkkoLkFbQoIGmgEsbEakKAAFFbDBogmgBRIGASCQmZvgTtdPv+cb9777fW/dbyD1Y4+9n7Ob9nfnZy9sk7EhK4cf2H6/X09DYePOB3VE9vNVBPb1XT++9pR0RsqYn24x3E0cD9es3D5i+0F6uT9wXv09Mj4TcoP1+jvV731YFohJ7epnu6v3cY6TdO6Okdyj3oty88O144zsWnfhntckZts9AjGk7pcP1wMjFw35fj3vfVnrYPd/5g92xVXQzIz/Ddqr7Hll857/A7GFR1Y/cF8123zuf+6HGgsbhc7+HH9yHfpN3ZO2v/qBXNfl5fQz55vOf2I3OJJBh804uB90oqbJA3n6HuSbrFrt4oHz5NQUh5BS41PhqlRFCDmvfSYvwmpmLc75XRg0hcR2RS96uHh6eGtaN6+p++Mq6UuPE5XHVWh6V24M49q+UC7UAXV5XW8c7KgM0ZHJuGCm0oW1lQ9dw1XrJIzOmJXae9fPlTngV/z4hOd99cKHPjG9Nz7CWCHLVgaq926GlGqRn5QKWODfu0Nax3QTm80D1wLNQnIg01kFY3eGNYJYBokAmG2glZ/IABHED2LcATNUdiDNsOikSMHCWDVYF57gtwIEMiyGFJNGQOL892PkZadLq7LnaTdhXjee8ATujnlY8DqJ8BKOmPb6I2wwLGimAQ2VnIjUHtjM9MysvMvPKGFenZ97YNL9SLGgqdwInIkM5Gt53Ny32On/BE4vUXhXwf+WTJ0i3UAoqLooCkGzrinoDZEWldg7nkCpoXWlLFRWMpGfL24NGaivZL1pRNpLg5AL5VtXwOPdi+XSEQyz6k8yfZjgAPGp/OdiADqGki98vopm4C18Sy5hg6FRqXYshgYXxTSgDkREV2MwdzNAVYU1LKuElhixGsVD6IjhgUAJb4YwIs3Ju8veICenDUo4LuCu0Ssh3YeMYTcMXFBMJjCQ5PSsUO+Ta/q6eXbToeVWlwbl9I9f6Qf0ExQb8lJpZzcuagAG+CJ/2aQzqDMeZue58EsiXCIUWGS4j9HiGTiYT27YZP4bXGs+IoUtMP1+juomzOlIewjYmTxTLcrCrwnMksZHxtXy4xomZJtre35STnosC5rUAr3W6t2M5peM60Cp1GSmjGw/hs54LGWADLmlqfiJwI4RCfybwutPeM26ayDubzaZ1oC1IwlkgXii7Ls2rG3Jm5IBc4hEL1RdfIfQB4wyVolUiSPyW6HP0+XSXKNEqoA6mlHd8rleTZNhYwjYEYICLnKma1VrQI8DielJJqS3O1ZOZF5PbHGO1wJa3n8+nLMs+QJMb+neWFJZ2bl6BUeJcRy9o2Xw7qXYRDaiTtKec4TsCM2irCrCcJPwWVf1wjuHxDsNObhmQSobnCDM5mBYNPz+pwotTw+VNqeLXyU8ZydbgASxLKYsWonYRkrekU2d2jNtTpL9FNH2GHLdMEYL5kI2mhPXWAj2P28qddJaTW93MZ+Ew+vPbpOtJQdpHv3DbCrFSSjzDi4Dm90OMMFssybhrZ2+LJ4rOzY9dqA+ejT6XuJWFBRYm1HwICXb0K8SbB1Rm8rWSEon07h6GCc9DVJ+MGMuWuNcfGLGxRjuNJlQaCVKc8nmSIGJZSYvhEBMIpBNgYUlzatgaEyawkv6B9u1b0JddK1lRHXNAc1G07GYFMacXU2DNxl7/HM8ks6/JCwuGxYdaeojIFvbMAvDDqTj4Ih5TjCSgQKzt+pPPWaBKqacwFR4g03ksKrr6XPSFq78BYWOMrFFMUUjeqhuQELiKyRl3Y2pgG4dKuD+auG/UkbXK9mp+XetvZ5qjXi8KDx0FZQT/1LrraMxWWtl+6ijjNBVt2WlhLt9l+Ka9Sw1vID1PLzFwtCyXu8Vs3M8WnfladKRTsGpZkj3yC3t6LaPO5gJzvhdLZQHKeit9B6ygiZqaV4A0Z+Y2u+1OAYJ2HeMabO7blsb6MJas+LCIgcjl8sGhMHJui87rYVz3likKWlwUkjbEsROYJJSAaI9aC5yqRAAh8mSc8noEwZSbGjQ0LLs3ux6rHJTiOyBOulH1I8zL7U66DnwYFQRONl/jQMXzer1lxY/j+9PltJQ3tEGMLklNRpeFdNK79iuFvsR4WjtKCdTEhL3lZ5bs4eU/XkyOSvgcR7G3bOoZki/mSSyVsT1tX0tDB7DH9kTZLVlxaiQAFwpp7D0uignB4w9n95ohYCsaZBJoXCLPH2q+0JdwTITbBvaV4vGU+cTTZaU+vytfc9lEE9xQJ07SNwI9aTROUCnZtODsKAUCVNXiFXB7Jcn3kX+yK3c3Lama+lqtVYAZgXDrx2tk6i92sbSCcfslxrcft35p4ySONe4uZl4Q2J+PzonMzRfAxW5shVy+c9r/q3F7EdjpW6+fqxrGASgNCIGX350awIzV1ym5EXMhP/KyQHySzBpzp1dldqX15GSFN/FmPZhYmUZ4VnWaSwKoG4ZmNgkvctaQhaX6NkP2VstoXeyUQ2dTuk1bVuXAb3e25tgNjDgQAHwmwVx0m78p8AIoilsuJdUYcWhspFJ3AYHsNh5pDCIfB2D4WhB3BAg4nN22j9vIFem+EgV6vvlPITLRqv9K+/SzHDpgWU2420mlUMi/K/w6a0cQ9pZ2Ikh6pMJPHiGTtcc2D2Z5fwwKUjyCU4/Ctv2RH3HENS9JOAaEtlt3qzjD9gi7x8wuF4gvjFkxcNuquv79/uRkHwkMGFS2iNmqLCMtimVw512/B/EC7Shv4uo+nN+yAurpXV6urM3pF+W7alKzn6fBviQOntPVJ/WyFFPV/se4/TXx6XCmBaCSP2RTp7VaTBLSo+jf5xBLl9IK5rg1I1kjTNVnS346FlgleOajlZwEgBY+oWX6MwIMy5ukaccIwZdEX4sef1SxSJ7wT4PNqbf1lIpjCYzo9Mf3zLC/Yri9KJmDaQGSg6zs5aga2qboJkclSK1kEn8XJkqmOaakO3TfXeQOrOirRooIEJ5bIv0b9PDDuW9InRh+OyH+fQFm8lT5+JZ8ZvHPg6gwonb7VLB+XSVGOQqeQgqzXUyaTDNO9Oga593OpkiPBdzu84FOHM+ejQ3W9hNMuD4JLjpw51RHi2t9swx1rssM1SFhndFr4zL5D3i0ecNTSRMa5J8VDQ4pBBiQeuzHq8MrSzCAkw3sCvvTo8WPUhKSm1QXz4vDpBR90nmambS9XBEkNL0l7lD19Ooes3PtTuU69UTOXxW3kHuHcg0BAz5Lo8xDlafKIXM1e6iFWf916XvN48pcjOhUd3n6p3Yr3K0H9yofT/fLuhqVbANWvENWv47fmQ5uJbs0FKr40GzcIw1cxOycF2Q8kPUENkNVnrkCUcrGLmufDxf5aNZB6l5ygWV5IRwj4/rMNi6LLHfMxRIywsTz1CuSCNydi9iiY1Q2xWKjxxsMfIChfyCNoIx9xiO+esl/RWvMP2SjGqYUgcCBEZAgRNbR81hWc3+jQZkYmHjof6zEdqnkVmnBb2cIYgsWBZb/oU05SG5MU3J97uek3bDjAsPeVjA0uY5jfNIOnIaK8DMUCZuaYYJbPzxo/PaFRSzKLhWq+a0t2H6Nhy2xil7Pc3A3ZFDkhH+46TMlpQseLXMnrNCK6SzmTaNV83oy6qale56flnYd6V1mqsf5BMmgLYClnuT5nef64JtqB1jJq0z0bt9D5k3lfpmVaesmsG3xNgJEdZ6rCZz6L6kBayKI2TssFBOpCLOM1xKWBPBZmHn0UYryFmGIBbP7MtLWn9vMxj4EClKLnRfDpCiyEo21e8RDswqj9+rxsZTeA41f7jSk5j9FfDZidR+D4BIBgGFmUai1yJRxzLsAxiQOakxmKUjNtq3s08mDpatdfuPE+Bkx+etTkiFm0A87/k9tOW+h+TnhGHwMPgyZG96UQN/XHSts5qoYxv0oDM+5JsRKvivJ6XJNXa3mogHQ5N9G6ZTeQInmmT3BhbbGa55LVafsuKgScT+aFp0/L2wb7FFdGbS5FQnFucO8axDUH54xodDO/zIptD/xOMzKZ9dqazlV2DokZgHP3nCLtgeqX+pqXaCR68JJVGj4PZrklh2mVliwqZlpH7gYmxt1QO/cGl5nJj5fkoJWijEuYi94sx2asJ7WFNyyExzkxp4olnHvLThvFDvlOvrW0XMZYuQkS0lYAqxOSoNEnjidNxgT2qsiw3uyywMlOWK9JjoqdsNjD2rsSVTeZ07VutQOww+f6svf0+p876LSheBSSphlJUI1gmNZInIj61a2iKkUqPSay9kjeWHhlcfqevP6v9/RTGpxMaq9lyyNzFimZ8tN24pM4WZVpMboxsO/hDmkhzV3ehh9dqHWrO5RW4nws6USvwKjXjT/BH8PEBGtxBMRubVVNJG+HafdiP/0Ga60dNK2gCy/mbLBOS+Zh+1ZZM/Nja/oXw/xONPCnsaS4XEYBuX9S3L7M/3EAd6B7ZPI++XIKfeuWMOPJrRugVy/SfY3WkNBo5sE0BHGwvRVMnO8jY2hYuam8fclCcr55sE9gxNjOdQeWG/NjPktrGHw/NOdV3dSpb6reuHKKOD3G7/FPwd27d9powlb5Nay6+qm7+hnrlkj/2+mW9kTrIgKjf6pyJtUhrpIUnGLI5OtfmThRKSrzZl39ITYhMP5cMX1ffBw8rMXTlIlD0e++bMMXDOC6uR1BlQZkSX5xtuPBZpYgcyF112mic0e/G5+J9zlOea8d+doQjTttFdDozekbH8cHF6/Zv5SFdwrcH29ZnIFUW97vJnCSMqJtCAyZx0fOMUk0kni3S/RwypL3x1z5XZOB/kUY3U+tTN3le/Vi5LET8I/izxlw6p2s26Y+AR03tiq2M0hUtXWPTizEtg2aFlSgx9DxxRKqBC4YwzP5UPCjTJAuz89+U3X997DmWdnIP+8G5DVatxiZFlxIvbn53L4xwAZ8kFNBZvQPNOHm9DVmJUwG5woo67bzVBnAIzrJr5ccHhsR8hx6CeC/z/iDYmWXGcn5ksb74IAmY7F7h6nFbLdfu0QOa5lrvzHYboes/uqxm7U2EjuEUUm4nA2TPzJxORiuYoD9jseblD5C2/qB6y8AW42o/GJ3vtUALgogFu4ottufGK3+dmjUdp7B7Ri1Kad3ohsPguPj5cX9U8Vo546UU042bbNHS+3k1fxbNiQnwkKmYeTR8JJZ5oCjixt8l3/Icp1f7tEd678TYi3LGcujzhrngHKLpUfjmCbP4XbwQsJOvEEiIaqc3vdFFyZtW+3zfsEeyuLOSbHM0xnym7awHqVsao9+bbaeE1lb6SmqGSVDAI4Mae7AEOQyBpO9yiNwRYbbFaA5WMDk3vQ9z6ZpOSUxPcbtXm/KWQ+anK1YQ3ZRV43N3L4ztNK2HO4X7tIwNlt010OWH4gX7wwdeTM6PZUgO5eRMSRcFkPxZcS1aedXStihNA+O5tbZtYKbtgSnBMNYwptRCPeM8BSzfw95NoG7RBHv+WXxdeaZlEoGvLnRWpxxLB/xAfkPT5df58cMhXyiHhzxpwBr2HUrvnBpbUk6Vb04NfkDZ5GeoFkUZ/6y+LqS+/m1IUV0E1YNar6jtZ6A7TT3SHrNzMrKZGqqIgGMmrlZP0Cqe81oi8ELcWE6us7c+3XmsTcojm74k1h5/cP/MuGmM1HbGrxukHRfi8wxE9RuPwFFT4rY2d2PusKhga+NMTLlmCAfeHzYpedrqZjpwo2zskId6m7j77EgLjqPjD54bYLMPO5Yfp8aiLoV+cdC/0rLjA9XyIHXC9x8Jz9e6dOKDpnAzvd96aebY17mPPBB8a+5OgN4OsSVmlnVG+hy21fhnXZAPws1WsHhghWv6iEYKQmPmauByEsgXoq5ZAjqdAFyRW1hLzKuaHv5qATZXRPnV0oJizt+1G9TcHeRtkIvEXoEPgv2GNk9AKULBnjDOLZ+MJe7nrHzlDIVnn/wUQT2lJMVMcTofNhx2uyLdPV0+vBCcu1kbiMwcdwwFAQ//YL+RgRm5gDu8icRJTcun6Cvnn2cTOjp8vPbdNDINC7atXw7fE+4yV/ucDC8G59TlSOvyPEixMJqx3KFiYnGvZesH9FbXOH+DE9XJtVkM6cwEkVz5yjgKcU9k2cByqfykVD+VjMObUkFax4+8ua2V2EBQc3Oy6lflW4SHS85kGJSQmo3B5czvne0+cLLq+BSoqJGE0W47gfCzgEUdDV8MLYCb5a3KPIckRh4PaItoSjlnbFJ3m/AmX+alEKkmBqWNFCVTCqIuv2crykw/oHBbBs1rIhR6Oje8r4ZsS3X0VVMan3Vd7dOIbzd5xqgM1Z1k/OFcjO4v1/puojaqNyHlpqsALS5YUlzd60VeeiEq0HeFKfR3Q0JOwAabnu5+fFhngJCYXXVOhfQneTO+W9svGk3sPbiaDzcoP+Spdo5wMgQjqqKMp5NrBpzN5zyA6fFkuAPVu+2/UretjUnJVx6OdtncglZlt0De+aK2rgSQ3UPp+5rTR6KzKRfJt3pa0kMci44GBWRRYswlrfzt5oXt9+1LqdTSCCXRuJEg1VLxYnoYq6iMnu3f7HJ7P4Uj2ZuwBvfu1BqFn3Az4w0FOXm15thNZB7+asplRNQnGoXdoAmlbfDIwIoZbsKcE7afSQ4pHv7Lovk6j56iwjpxxNlEA6kADiD2Lrd4h2G3PqwUdiXD16s3/i7lo8m0WJAtatv2ASHGeM0cae0dTY16OfaG6Zs/4xL5elb8xTy9mj3Sb/UWBMyww2GgtQwpCcLs5tE6adoUlLQpOklYpcRlxv2hD7rkGD9rHa/75+YrcQvdx66Q7qfyxkZCVjZ7Nz4Oiwp1zyn5X77jb7cN0r670ZfiPUb1sj5DsFw/JkX17uW/E7g8/5jdiiLjPdSLOVoliTcJ6sURkRR9q3TN3uLil4nVb8T5Sfnnv+e+5L+FxKS5NMeVKQ0OUeanKyR5KhZrdzlW9y9irIE+danffRTXvG/6nKizOnPXIeUPk5mTSw/Itf4LD+vuxNCPwWKn437I8vOiL/VR/+rWqmn2PK3FAmPeK/6/F+103B4z4t3pDcP78n6+nUNiGtYp/9T6F84HQ3OvotXP8e3IEbYVzCzRwu3v+79witO3jVMbFGMELFlV5brIMt14tlhSuZfOT9bN4DDHEuq/vEvCG7agPZVktIHcL/+9pc6MPK9rR1QGlwJ/6HzT7te/+HlalgvxR4YcqziD111hhvW/Gtw1APW++XM37GUmil+HPQM/jv079yg3FKz+r8LGHokaa7Kjf/xW7Bvwf7/BJajLf/66KfvChoyYzQyvCbqDC/PdkCY7gtaWqIs9QjIEHl/KOWkykHkRV28le6zVIxHXxtLuv1PUbRV1HUdXikCaOAdWEfx/GmqAhy2w+9qWGrOttqgPsHF672pskKurBDFKOSMuDf+U0Xe1wZlXVRFV2tyDXJayY8YwAlbRk87ARMTCf6BRhv5WfCcrnk2VsgeZp+zs+ap20MnLKbE6KZYC0XC12UHQWlpkHJ95FxYc4Ew47GsHY5C14Stn5KYQggfp6FK/qnR7UeTJr8H245xFstmUE7SIW35XXTpefVQHvNRIrJ0F7L6QEoFg4mpXZ2tzYwLu/GcaHM/Hv+4MwvDyzJ6Dz5HijoYVk3j95YZkTApFbBDOwG2folII2sTH6JnQLkJKW5nW55iRFDCmfj5n+piy6vMvF40P0qN4EJJ6cbv87+H+CE387JOdO+3XH/OblViLcR4c/T3k+AOdCmTIbCIvEzjh8MCUoBgoud8VMukWIQFk2PBFo5MnJ1f7U/rOtIU8sk2pMbmn3pFRQ3gHPidcGqUhaLXD0K88X5xtTIwMbp0TYdKFiUfq8vuWxS54osTH/uf2w8+nglp/jgP47sTT8BX0A+PsTJJoA3VcE53zr9RoU8QrDcLkz8Z473fyAh+2y/oFUKzGW8SGa3FDdLu/LduLR5zX3+u3Wqn5jhdFvVljB1NWDAxcGlJggxPZ+QxCmqti6qWEHFoXCbcm72yMSlhv+E9fqKy+Pqd9uAGCiOR47RZjM9L+tLgnH/pRrj3Jfy2EoWyayvHzbq5pe/SjktMFwcgDy6GMwRu+RmWNTGUoV3MC55Z4OMDClJw+Rb4nGcI1pnkPJ98sBhvQm6NyuN0hKx0f91vYk64FxYQe/UjtU+e3YbEVeC0koYpUnqIGPoQcH2fTcWFA90qqy3+n8SLLjK2TXUKxU4mvCw0DsoQOoX2ClrKGEW4637xay6JSXXh/X72hoxhMp6m5scc5GHBFYd2knsO/jMcm48ljZXPKxAute03yonLY13/JuItNvG3OtehNwwEz/4jyLM+gPU2ULfBB/6NY/tW/jI0+zbhvgX7Fux/Fqxf5S/YnvlMoiN1fi7mL+C6tVVvt63PHQrtVM9fbgl++a1+qSHgswTe7Ym/MGKBFU2NwM8EvL9/jzAkHgSyqnsU4wvOtvvuwAvYWd29yf8v9gAzF5X0BOUab1u3H/8A5bulZJyIXWyc+w2gegAYVx0qQEP+QLZ9y4o9TlT9wW5T3oqCW4L/EPaCn05jHzz+C8tanb3Opxz73Vy/WYbpDODb9hckK+a35Pxh/cwDK/a8mPqHOffuXDFQn/tbOG/h/Ffg6DrGhxWUr6X1Ocv1yQDl07Ws17/H7TERpKajOD4klu6RoYk4RBeShZpASO9ucKnuuiXYLLDFbwXwR/UR/+T3gqB+IXHj637kQ7oarKE7ETHCUyxyKB68/FxOIV+xM55YbD59BSJgln7kUWbnyrsc9iNo7u/YhQ2wACODsPdwebWJ5UL3nMXInMz0x9llgfmNECv4Vl/jHUh/33izLQDEuHsHCGB7SXGi9rMb0kK/ByQMTtaOqRFdrpRVZyCNd5FY7cFO+MVKoQCcpvjX0b/pjJOpSQoIouh3uFkTi3K1rWyzLHcK7l1wNqrcUJWNczLD8myxvImR7R2hO9lTLaMQLs+AUbBY7HQsg+pKCrbwaL7WJ/By1ucLNi/xs5oLGEUsS2l/qpWoupWWR+tEN/P5Pn1/N0HWFTfr/HOXxwQR78clrgIYLm4m1301Om8y25KSS4MKIgyKq18m37yYx+j/bscjfKQHrQ3edACMjX1mcP2uf3pmnrCNMeTolxiX1A3g4BQ0KGMZXoVu7G8bzE214jByjvwHNd53s15/lmlsVgxfBehflaiEXubTwC3jtraKkWuQtu1sfD+jPxN+279UH051AGp5p+C9J/Asa2JTX6NLIibN0D+wmigS7imONXkMVp899He3vFBqFnaCNrKJX/Z+a/iafUFj0FWExxN4TG+Ldf43p7v52wUcv88v5qUmcrLBIlNSnM2jwsgk2ogBMiJwjBpUaUBIN0fEuOOWJCRJNU0FJ2RPyD35fAGiIAWg2Xf9bw5PbtTujqLx/dlq0WDpbEPGji0KHIeh5vuBL635xGb9N+huu121d3JrrdryGMyHVsSWXO2+AhvtQBvZIofk0tzhg6CAMWLNgrSdFGruaIFy2qbtdrEgQvchGBoL95ayhBlxOwcKs7GVIpHFib87ddfJymLD5VsHgqYlUneOELoFEr/PIO/h52jOIWNTV7l+9Ee0a5ByQafMlJPEIyEIdjYZcSB1lAVNZWfUZobf5u+XUkKIQasro8r9D6LN8WasPW1DKp5XYK8Cfu5ADd6I2fDdlPux/+Caar3nZwfuZay5l7mF4BvxKc1NR7zz9HVkiz7bkn62v3FPL63lpDz177mBDHUC8lJ38Dlhk0n/galruVnL22z4Fs7/aji6RlK1mKBZHCf+3Lf0x9TS3L4/v2vNyx08+pbwlvCW8JbwlvCW8JbwlvCW8JbwlvCW8JbwlvDfIPTIeAWn6x2trIghOIM/Rn1Ur35N5qrmTy+ExPj5qYGu7jTTsN/XjyVDFI9b07GSqtP1LlZWyQLoftzGkcuudf+TR1f+JIp/0D2Y+T90SCYjqlI0CExmadQLhB5ZObm651Wn7pmiC9jnVw1ZjjUJIFY2ZUrwjnZD/+x8x+d7XDhVMtC9DRp+TmxqDTKZM2q7RLRApfMksV4Aakal6DYLPT1XBRFbT5VgouiSQkEcBqy9Uew4Wy1NBzxJSOOelyCnryCOXKkKS0GkIJ5XGXGtK7xCIzOn3PjnyNQe9Hf6XdkTIwJEHGD5/oXhiNk2C9QcqbW+5sxMBJOQzctr5cqvcL2WJpYoSxGz0YJ+W0L36XmIlIQfJ6cpO2lZ/M4w9FBGFytHLVm6xZyqUHXGv/LJMGRcTl3SnYhVgYipXwjTeYCes0SKGKSn17wbG402hNwz7zLhLj8SK3GJVSe5x7ZwHT0w3/5SxsRBU0t5yEgCK5N27eVa7NO1w7a5I8u3PLqfbSR+aux/wAmfh5DpTi1J8BxhlPUwptQUPsxVTntwHT+u/aiP6C8TATSiDQU3Rl3AvRRSXHPBQoHd+4lxExZLt8K51h5wXFqXLJYv4qO8HuEV46UjkV9fIfMqTM199PW+2fZSaxuXHlHhFMuy/gYo8OxJwjEjLtBDfpjsWGE2UrLXWKuoG5eV9Gtu4N7Jn54kGRk+O1lrRs0D2F4URVUgQc0uw4qoD2gR68I+owmF30PyG2Wf0oV2/xKfKocdSDPh6iOvh5S+y48w0h0FjjK2elG7UOyLNyD4Tsy3FbC8qITIMjMy3J8Na36tK5fm1bewas+IEa8PIxTVDZLG3ALE1+/Der8VZyiZ5fquZha210zgsF5hHrFfesqkRC1r313Jy4rfY3DOt3xd2PpJd0sqoNZuNB5msNRFFPpzrS9YWKcxll6kdDnt6YV5pE5FvG9fFLYdNYnUOk2oUnh2Jhl/7PiV+rDbrJv5hLD0mYVkO2CzvW35SGeYchqlHMreZXNfzsl51EjJik5KsZXCUTHvfz8GnoIe57AGviugBDajcMw0DxSWHdZjEXmjyKdBGn11r/TGk+RzM6N6emsLyBUybzPi0ZrGfbdZ9t45XQfhNc2HKuHBXqSmR4VtJf1hQZ9Be6z4WREJXWujk8LxgFKzisjtqHBh6/7MOS0sf+TUlQUnMhWnY3dBfMHp1EiHTjmdEs2TNs/IyKuD7T9WRx2fPdqd+bQ2tbYvlxpxRHVr9aN8cj5uzUOZBzARSSnbicsBQo04As7H+9U+BVHl+LJOauUDDD52ybRifH5fhZmLZoZYg1kyJHgqJurBmS9XU36Xoe4kwYFt77Y/M0XvG1803xpgnzPxSSX8BhGizkZSnGe/LTPjxGaNZ4ZrXTjux8HcWl6tRuxm0ye/YPJr1qX+D+E10KOEhCrZpyc+N4DtQ8fVpgzctWcWyi6XqOGE7GrSztxVn48lx9jhkrTGMremuBDFsRbhlSKhR8+LORRBMTYeqViSXFmiUseyflwBNV0r2HKz/MIKtNRNPmvrdJqJvL2ck+idNeK1LULxlUrzbahWxa6ugwd5/m0Vsno0qv/RnKjdC97MTzW3ZBbEmqzZ31zQaJkhl639pPV5n7CXGGesTwKBs/z3occbp57dh9KgSfsyKgUPtzqwI3osWD3S28m6c1UTmOuEK9zm5sHsqdM5S+hxudhbgZsNGCEFjoBNOhHV2c7FJ1X+TN8V27lrRHc3CPxDbwthEYz39NobZpUeTaINPwhZWS4ankuNCx7PF688sy+1XzpsokoxZUIxoImsOFMA9OsHUuCKNIOTHTdifxb6C1K7cgaEXdApth3rSxjoUUScQOes30w1sKF9LTsebvxeJC1x5WKUoozahO2on8fVVq5fBFZeNGNPqZRRN3We2U8TlOcJ7pd5AEdI7+g1W6nb9i0iemH+vGQKPFo5ZvJYrfRQm/+825hXERPBuzXAzyIl2Fikx1Y4D7TFdjTNdBc2YJJ4HbGlwrZx5AaTXVTncZL41MfqMcpQdpOv+fISsNTsTsbIrOuT8UF/zf1rBS2qtT/tlX4xltXIzOoSQa/r7Gd7SSjLTuPt9rxg/KEOhvPsLEHmJwf2RlRrQIh+N6gS9tDfP1C93zEn/glYGnUm9lXB1b72BDDhAmnQlOVrvJ6fddU73bJE98OOeTjjSefzUY9dFHYDgq0tpswIIqP7idUE+GHwo7pUgOHZzA9+jpiN1ekD+9sudiTAccVU0SeuyS7sBbO/es4JboC+qxf7KFi5sKs49dnFqV88kcMZVtx4tBrI+4nVOCaXu7aoro/KKaex2M6l7CoCaf8JF1gvbDjGZgGCgwWgiRGCZm0tLm+Mx1cuoGX3ppY/jnc38aIevTrqHM6wiFBcc+6gLL+2wE2/PPgXxQYrtzy+KKFHZJrZsuQFzXb24pl8YcyBo3MmEMPe1ShltH1aoFjAtNvTBvGe5hyxkLpZH86ProRXSsr7FSZlZhHi6kkS2YzFz1y5+xdKFVejerwwIT+freBwsYQo49kGzDeROkzN72wigd+bVAbaHE01aYDiGzBHK2ITME0r2GKPZ/oP+P+Jx3/48DnvkgmjSH0/seCOk2liIpbCvZKHnAeCjw+o+HxPOJeydVcO1vxwfnU7nnqksa0rf2ZM5xfzPvXPJAUSg35FhU96ZTdBsIPMVMDB0Md2LNhYUQqbhXVFbh3pmLUDrg8L9/tS1AhZ7G0N7X4xlKxRFAcuSGwhEi5LjSecuSd3P7Txsg45c9M3pLgfPwX8A3SA8t3tmk9SiY9GJ0Jf+9B1dk+z0ozvYOX6YnvFlJ8PEydaiE1BPHDJyLAC9BPO8QTXHPgxYeIo5NzLj8rNkHS6rJoHChCrYSytHRPCk3CCE6dQc1XG3FMrGN0pL8+5VKvuuijvIj+HS7lq1oaeVwjq15TglG2KcPwadMLimcF3SGcSEnY5G+BAN8iVOE7hG+cCyvFBJ5w+5kHHuGmA197loWZrHHJ62/P7mgb7HHcndqHm1XMVVFl+nqLHcfP8gNgKGzJAhqUQnftSeQ3nRusd1lnozuBJLMrpAqBz1yByg1alkMheKV+lLRO0pU8z5/cO4Aq5yiEuCLWwDWC/AXfoL8hyvrIav2PGE3cGKX2PpxquKNBBrv9pUmzFkuR1HArcehHGmjt01QygM3z7Nr2nDvFoZswAAejseKlkuhRyis6Q0YNOdAWX6hfLom3nBTEH5su2nrYVCmYXUmLKjCyJ84UES4YjhgXgN6Ou37nC6H6ezw7JnAgYAV8RIboWkBOqDpe0hOluujsJ7Ga8T+u1HCu7E/ZbyNacxWcXEe75C6SZ7iE74HuhYPmknBM4nP+wVtIWiJXOAQnywfFkR0ZpKFZckowHL9sVctVCrnOCS6S2zPqq7xl03Lifa2W9dl7JaHjyOspid763CEq7ra6dWqm/gpbe/dCg26m6uuWInK5sTVf34bVSxQYEZTEaV+9XggyZfGjpB3CUkrPZHgsGJZisoY/fTVTKRfHyr5LjUsg9GdY0zu5hto9aJmfI5M5gysD4qs9jzscGICfe08p4IMLpe6XSBTGRUSXMis6YZO9aiMyokkXd0mfbA3koRwqjQeJeN2hKA0hx1GKDNXSMek7j462Y+5VrQvaY1VAJmFdz+uqn+vPgGK+2cMPs+cie+ObaMz7nTWUtH+XSIFaush9TRoEjn/k06HLHl+OqC6RPTX4vfY25iNbg23E6+RqXz4RtMa+rRkfOime+v3B9MJew1JApR3x2e94Uo9KdIc8y028azN7cwEp+1QpRtCYnyB97c2nQaFGOBiLgOi3tKt/IQU8JsC/mdC+OWWguhR7egxRgR2anHLTlZW86c8H9mcmu9Xim8t7RvzQnsNQN/3qjY1+QRkFNUHfDg3gz3wkjrOyJIZ6TDmdn0NrcsFcE4jWUnYyLHzl6y9vdpVslnJJ3OsF6n9rmiG0XHO2H40qHsvAgcd/41oyUmzYLY8QzPbH+i2e6WaeoGk0ivmJjAA+rPIt4kECaaPizxRK4OTu4WY1IdRlg0+LDbdwo9SB8pgGxp0HqlSnQoPq/TXc5OID71o3/8bHgiQ5tXHTkzyy2v4a+fiVUHcO1ddnzNzZYUnlKpcL1NAyPaPn+hhGma9pAuubKtDQdmEctJg1NLyRlV/XD63/oRlBnFjO2kkX4CTlA36HIZ6VztVX37ltsZdg3Dv+qZVCK0TVKrF8j7IHviRKaynP0XrkQur2FPSXtPdEA7dUSdmFpPm0Ho/ykeFjVwGZG0BTPGtiTwZ2DqHmQtjOf7SokwIoOZhZpg6l+xiYnoCejEr6NGhb7zI16XSljQLBSXf6MLNsKTM+ZFAyDF28uaKhdGbHIF9crBvq9NS8qcuQVTC3jJspOVwvv33veMZwJV1wuFlw8hlCTAfkSYH5qAyY0GM0KFwiORDoDi26f60p599XKYftQ7DS14rr/rrZCTANjlfpYt0saHXJGdDkSybqi3bF9hWnM8UI4OQNZX+9i/pDQFtcx6Nmb/qSxur2egF1WpiejXyWrY6Ljr1Vg5yuGyXmpUMIMSbtXkzpgv80YONcLE1TWxyurCfVrqCldGZUGx1UB8HO+2MNmU35KFU4zW5i+V8HFg5YbrPjp3FflEnIdzT1fdzgofPuvYy9t4jJrXoBGBFN7NzkAQ+h8vFYjUjJVpaSmbKe3REUKdbvRpuv/dm/aPT2boDnTsUp38bmhT++peLSInrHrjxctoQXeXPtIHRmUUsvIHnp8ZeVlTe+tvHup4LmLlQAWMFnFVSa9flvTWeMe/+n4SgOkfKqCVZOjlmfY6va+HGMf/1dbNZWtrRrABKXKyhW++4SOw0H/EL/m/Z99938AUEsDBBQAAgAIAGtRNUkmnTYuTQAAAGoAAAAbAAAAdW5pdmVyc2FsL3VuaXZlcnNhbC5wbmcueG1ss7GvyM1RKEstKs7Mz7NVMtQzULK34+WyKShKLctMLVeoAIoZ6RlAgJJCpa2SCRK3PDOlJMNWydzcGCGWkZqZnlFiq2RqYQAX1AcaCQBQSwECAAAUAAIACABqUTVJwlK1BLAFAAD9EgAAHQAAAAAAAAABAAAAAAAAAAAAdW5pdmVyc2FsL2NvbW1vbl9tZXNzYWdlcy5sbmdQSwECAAAUAAIACABqUTVJEyuMnEwFAAA5FAAAJwAAAAAAAAABAAAAAADrBQAAdW5pdmVyc2FsL2ZsYXNoX3B1Ymxpc2hpbmdfc2V0dGluZ3MueG1sUEsBAgAAFAACAAgAalE1SQuLBB+7AgAAUAoAACEAAAAAAAAAAQAAAAAAfAsAAHVuaXZlcnNhbC9mbGFzaF9za2luX3NldHRpbmdzLnhtbFBLAQIAABQAAgAIAGpRNUlzTvNwHgUAAEoTAAAmAAAAAAAAAAEAAAAAAHYOAAB1bml2ZXJzYWwvaHRtbF9wdWJsaXNoaW5nX3NldHRpbmdzLnhtbFBLAQIAABQAAgAIAGpRNUlWg/KtnAEAABoGAAAfAAAAAAAAAAEAAAAAANgTAAB1bml2ZXJzYWwvaHRtbF9za2luX3NldHRpbmdzLmpzUEsBAgAAFAACAAgAalE1SdKErmavAAAAQAEAABoAAAAAAAAAAQAAAAAAsRUAAHVuaXZlcnNhbC9pMThuX3ByZXNldHMueG1sUEsBAgAAFAACAAgAalE1SWFlyq98AAAAfgAAABwAAAAAAAAAAQAAAAAAmBYAAHVuaXZlcnNhbC9sb2NhbF9zZXR0aW5ncy54bWxQSwECAAAUAAIACAB7gI9FzoIJN+wCAACICAAAFAAAAAAAAAABAAAAAABOFwAAdW5pdmVyc2FsL3BsYXllci54bWxQSwECAAAUAAIACABqUTVJNdvZrWgBAADzAgAAKQAAAAAAAAABAAAAAABsGgAAdW5pdmVyc2FsL3NraW5fY3VzdG9taXphdGlvbl9zZXR0aW5ncy54bWxQSwECAAAUAAIACABrUTVJUuH4JVMrAADzSgAAFwAAAAAAAAAAAAAAAAAbHAAAdW5pdmVyc2FsL3VuaXZlcnNhbC5wbmdQSwECAAAUAAIACABrUTVJJp02Lk0AAABqAAAAGwAAAAAAAAABAAAAAACjRwAAdW5pdmVyc2FsL3VuaXZlcnNhbC5wbmcueG1sUEsFBgAAAAALAAsASQMAAClIAAAAAA=="/>
  <p:tag name="ISPRING_PRESENTATION_TITLE" val="Облачные технологии для сбора и анализа данных при оценке качества образования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UID" val="{3D566606-E54E-46B7-895B-2385EF709590}"/>
  <p:tag name="ISPRING_RESOURCE_FOLDER" val="C:\НТВ\Кафедра информатизации\Факультет повышения квалификации\курсы\2016\ИКТ в экспертной деятельности при оценке качества образования\Облачные технологии для сбора и анализа данных при оценке качества образования\"/>
  <p:tag name="ISPRING_PRESENTATION_PATH" val="C:\НТВ\Кафедра информатизации\Факультет повышения квалификации\курсы\2016\ИКТ в экспертной деятельности при оценке качества образования\Облачные технологии для сбора и анализа данных при оценке качества образования.pptx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W&#10;Облачные технологии&#10;http://sonikelf.ru/oblachnye-texnologii-dlya-zemnyx-polzovatelej&#10;_blank&#10;|&#10;W&#10;Видеоролик Облачные технологии&#10;http://youtu.be/ZetEayHefCU  &#10;_blank&#10;|&#10;"/>
  <p:tag name="ISPRING_RESOURCE_PATHS_HASH_PRESENTER" val="a3276fd66652f3e22a868b58c80e498e99922e0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AWJJH2MPE6E2-587880223-119</_dlc_DocId>
    <_dlc_DocIdUrl xmlns="4a252ca3-5a62-4c1c-90a6-29f4710e47f8">
      <Url>http://xn--44-6kcadhwnl3cfdx.xn--p1ai/BiblioLiga/_layouts/15/DocIdRedir.aspx?ID=AWJJH2MPE6E2-587880223-119</Url>
      <Description>AWJJH2MPE6E2-587880223-119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7340C08189B845913D1943035B649B" ma:contentTypeVersion="49" ma:contentTypeDescription="Создание документа." ma:contentTypeScope="" ma:versionID="457f4aefd2f7e2192556812f364ff8e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96EEEF-7098-44CA-A9AB-2E7E84DE8043}"/>
</file>

<file path=customXml/itemProps2.xml><?xml version="1.0" encoding="utf-8"?>
<ds:datastoreItem xmlns:ds="http://schemas.openxmlformats.org/officeDocument/2006/customXml" ds:itemID="{17C349E6-E202-428A-9517-33BAB65B254F}"/>
</file>

<file path=customXml/itemProps3.xml><?xml version="1.0" encoding="utf-8"?>
<ds:datastoreItem xmlns:ds="http://schemas.openxmlformats.org/officeDocument/2006/customXml" ds:itemID="{7A6C80DF-70BE-4C30-A458-B66BB7E11BD7}"/>
</file>

<file path=customXml/itemProps4.xml><?xml version="1.0" encoding="utf-8"?>
<ds:datastoreItem xmlns:ds="http://schemas.openxmlformats.org/officeDocument/2006/customXml" ds:itemID="{9893EAD7-8D98-4A25-93EE-CF205DBABB8E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1625</TotalTime>
  <Words>1088</Words>
  <Application>Microsoft Office PowerPoint</Application>
  <PresentationFormat>Широкоэкранный</PresentationFormat>
  <Paragraphs>130</Paragraphs>
  <Slides>17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a_AvanteBsNr</vt:lpstr>
      <vt:lpstr>Arial</vt:lpstr>
      <vt:lpstr>Calibri</vt:lpstr>
      <vt:lpstr>Century Gothic</vt:lpstr>
      <vt:lpstr>Wingdings 3</vt:lpstr>
      <vt:lpstr>Легкий дым</vt:lpstr>
      <vt:lpstr>Облачные технологии для проектной деятельности</vt:lpstr>
      <vt:lpstr>Облачные технологии</vt:lpstr>
      <vt:lpstr>Облачные технологии: структура</vt:lpstr>
      <vt:lpstr>Возможности облачных вычислений</vt:lpstr>
      <vt:lpstr>Пример готовых решений от Google</vt:lpstr>
      <vt:lpstr>Совместная работа с документами</vt:lpstr>
      <vt:lpstr>Диск Google (сетевое хранилище файлов)</vt:lpstr>
      <vt:lpstr>Приложения Google Диска</vt:lpstr>
      <vt:lpstr>Пример использования </vt:lpstr>
      <vt:lpstr>Формы</vt:lpstr>
      <vt:lpstr>Документы</vt:lpstr>
      <vt:lpstr>Таблицы </vt:lpstr>
      <vt:lpstr>Google сайты Инструкция по созданию https://gsuite.google.ru/learning-center/products/sites/get-started/ </vt:lpstr>
      <vt:lpstr>Google календарь Инструкция по созданию https://gsuite.google.ru/learning-center/products/calendar/get-started/ </vt:lpstr>
      <vt:lpstr>Hangouts</vt:lpstr>
      <vt:lpstr>Примеры проектов</vt:lpstr>
      <vt:lpstr>                     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Облачные технологии для сбора и анализа данных при оценке качества образования</dc:title>
  <dc:creator>Пользователь</dc:creator>
  <cp:lastModifiedBy>Пользователь</cp:lastModifiedBy>
  <cp:revision>70</cp:revision>
  <dcterms:created xsi:type="dcterms:W3CDTF">2013-12-04T10:41:50Z</dcterms:created>
  <dcterms:modified xsi:type="dcterms:W3CDTF">2017-12-20T06:02:23Z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0x010100347340C08189B845913D1943035B649B</vt:lpwstr>
  </property>
  <property fmtid="{D5CDD505-2E9C-101B-9397-08002B2CF9AE}" pid="3" name="_dlc_DocIdItemGuid">
    <vt:lpwstr>2e5b2547-d824-445a-8493-47de4751c817</vt:lpwstr>
  </property>
</Properties>
</file>