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71" r:id="rId4"/>
    <p:sldId id="272" r:id="rId5"/>
    <p:sldId id="273" r:id="rId6"/>
    <p:sldId id="276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8271" y="161324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8279" y="442018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47537" y="6356349"/>
            <a:ext cx="2283664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0106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2716" y="6356350"/>
            <a:ext cx="1710098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911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42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57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1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0673" y="365125"/>
            <a:ext cx="1001027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67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429" y="365125"/>
            <a:ext cx="995252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841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650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6491" y="1112635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6502" y="384523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17980" y="6356350"/>
            <a:ext cx="27432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6545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35834" y="6356350"/>
            <a:ext cx="2472443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76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922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507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189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625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921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838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564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44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5" r:id="rId2"/>
    <p:sldLayoutId id="2147483674" r:id="rId3"/>
    <p:sldLayoutId id="2147483687" r:id="rId4"/>
    <p:sldLayoutId id="2147483689" r:id="rId5"/>
    <p:sldLayoutId id="2147483690" r:id="rId6"/>
    <p:sldLayoutId id="2147483675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78" r:id="rId13"/>
    <p:sldLayoutId id="2147483697" r:id="rId14"/>
    <p:sldLayoutId id="2147483679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.mirapolis.ru/m/miravr/2140795298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club163644738" TargetMode="External"/><Relationship Id="rId2" Type="http://schemas.openxmlformats.org/officeDocument/2006/relationships/hyperlink" Target="https://docs.google.com/forms/d/e/1FAIpQLSf95VlxLsLJeWLDDof-VRwz3q85sfHREMBskaeAkoQtwgJCzQ/viewform?usp=sf_link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club163644738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65567" y="1024216"/>
            <a:ext cx="9144000" cy="94255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990033"/>
                </a:solidFill>
              </a:rPr>
              <a:t>Проект «</a:t>
            </a:r>
            <a:r>
              <a:rPr lang="ru-RU" dirty="0" err="1">
                <a:solidFill>
                  <a:srgbClr val="990033"/>
                </a:solidFill>
              </a:rPr>
              <a:t>Библиолига</a:t>
            </a:r>
            <a:r>
              <a:rPr lang="ru-RU" dirty="0">
                <a:solidFill>
                  <a:srgbClr val="990033"/>
                </a:solidFill>
              </a:rPr>
              <a:t>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340" y="4247703"/>
            <a:ext cx="1810512" cy="133820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617" y="4623093"/>
            <a:ext cx="3028950" cy="63448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833209" y="2623966"/>
            <a:ext cx="707691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Организация работы </a:t>
            </a:r>
          </a:p>
          <a:p>
            <a:pPr algn="ctr"/>
            <a:r>
              <a:rPr lang="ru-RU" sz="3200" b="1" dirty="0" smtClean="0"/>
              <a:t>по реализации проектов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93312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323" y="340411"/>
            <a:ext cx="9894771" cy="1325563"/>
          </a:xfrm>
        </p:spPr>
        <p:txBody>
          <a:bodyPr>
            <a:normAutofit/>
          </a:bodyPr>
          <a:lstStyle/>
          <a:p>
            <a:pPr lvl="1" algn="ctr" defTabSz="444500">
              <a:spcBef>
                <a:spcPct val="0"/>
              </a:spcBef>
              <a:spcAft>
                <a:spcPct val="15000"/>
              </a:spcAft>
            </a:pPr>
            <a:r>
              <a:rPr lang="ru-RU" sz="4000" kern="1200" dirty="0" smtClean="0">
                <a:solidFill>
                  <a:srgbClr val="990033"/>
                </a:solidFill>
                <a:latin typeface="+mj-lt"/>
                <a:ea typeface="+mj-ea"/>
                <a:cs typeface="+mj-cs"/>
              </a:rPr>
              <a:t>Планы на будущее</a:t>
            </a:r>
            <a:endParaRPr lang="ru-RU" sz="4000" kern="1200" dirty="0">
              <a:solidFill>
                <a:srgbClr val="990033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36884" y="2252147"/>
            <a:ext cx="11531065" cy="4351338"/>
          </a:xfrm>
        </p:spPr>
        <p:txBody>
          <a:bodyPr>
            <a:normAutofit/>
          </a:bodyPr>
          <a:lstStyle/>
          <a:p>
            <a:pPr marL="57150" lvl="1" indent="-57150" defTabSz="444500"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dirty="0"/>
              <a:t>Проведение серии </a:t>
            </a:r>
            <a:r>
              <a:rPr lang="ru-RU" dirty="0" err="1"/>
              <a:t>вебинаров</a:t>
            </a:r>
            <a:r>
              <a:rPr lang="ru-RU" dirty="0"/>
              <a:t> по сопровождению проектов межведомственного взаимодействия библиотек. </a:t>
            </a:r>
            <a:endParaRPr lang="ru-RU" dirty="0" smtClean="0"/>
          </a:p>
          <a:p>
            <a:pPr marL="57150" lvl="1" indent="-57150" defTabSz="444500"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dirty="0" smtClean="0"/>
              <a:t>Организация  и проведение совместных мероприятий (охват тех, кто проходил </a:t>
            </a:r>
            <a:r>
              <a:rPr lang="ru-RU" dirty="0" err="1" smtClean="0"/>
              <a:t>дист</a:t>
            </a:r>
            <a:r>
              <a:rPr lang="ru-RU" dirty="0" smtClean="0"/>
              <a:t>. </a:t>
            </a:r>
            <a:r>
              <a:rPr lang="ru-RU" dirty="0"/>
              <a:t>о</a:t>
            </a:r>
            <a:r>
              <a:rPr lang="ru-RU" dirty="0" smtClean="0"/>
              <a:t>бучение).</a:t>
            </a:r>
          </a:p>
          <a:p>
            <a:pPr marL="57150" lvl="1" indent="-57150" defTabSz="444500"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dirty="0" smtClean="0"/>
              <a:t>Сопровождение каждого проекта на сайте </a:t>
            </a:r>
            <a:r>
              <a:rPr lang="en-US" dirty="0" smtClean="0"/>
              <a:t>Google</a:t>
            </a:r>
            <a:endParaRPr lang="ru-RU" dirty="0" smtClean="0"/>
          </a:p>
          <a:p>
            <a:pPr marL="57150" lvl="1" indent="-57150" defTabSz="444500"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dirty="0" smtClean="0"/>
              <a:t>Мониторинг эффективности реализации проектов(2,3,4 квартал 2018 г.)</a:t>
            </a:r>
            <a:endParaRPr lang="ru-RU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219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2389" y="348649"/>
            <a:ext cx="9894771" cy="1325563"/>
          </a:xfrm>
        </p:spPr>
        <p:txBody>
          <a:bodyPr>
            <a:normAutofit/>
          </a:bodyPr>
          <a:lstStyle/>
          <a:p>
            <a:pPr lvl="1" algn="ctr" defTabSz="444500">
              <a:spcBef>
                <a:spcPct val="0"/>
              </a:spcBef>
              <a:spcAft>
                <a:spcPct val="15000"/>
              </a:spcAft>
            </a:pPr>
            <a:r>
              <a:rPr lang="ru-RU" sz="4000" kern="1200" dirty="0" err="1" smtClean="0">
                <a:solidFill>
                  <a:srgbClr val="990033"/>
                </a:solidFill>
                <a:latin typeface="+mj-lt"/>
                <a:ea typeface="+mj-ea"/>
                <a:cs typeface="+mj-cs"/>
              </a:rPr>
              <a:t>Вебинары</a:t>
            </a:r>
            <a:endParaRPr lang="ru-RU" sz="4000" kern="1200" dirty="0">
              <a:solidFill>
                <a:srgbClr val="990033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828404"/>
              </p:ext>
            </p:extLst>
          </p:nvPr>
        </p:nvGraphicFramePr>
        <p:xfrm>
          <a:off x="568410" y="3426940"/>
          <a:ext cx="10989275" cy="2346276"/>
        </p:xfrm>
        <a:graphic>
          <a:graphicData uri="http://schemas.openxmlformats.org/drawingml/2006/table">
            <a:tbl>
              <a:tblPr/>
              <a:tblGrid>
                <a:gridCol w="2399130"/>
                <a:gridCol w="6596588"/>
                <a:gridCol w="1993557"/>
              </a:tblGrid>
              <a:tr h="505131"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Дата</a:t>
                      </a:r>
                    </a:p>
                  </a:txBody>
                  <a:tcPr marL="54392" marR="54392" marT="27196" marB="27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Тема </a:t>
                      </a:r>
                      <a:r>
                        <a:rPr lang="ru-RU" sz="1600" dirty="0" err="1">
                          <a:effectLst/>
                        </a:rPr>
                        <a:t>вебинара</a:t>
                      </a:r>
                      <a:endParaRPr lang="ru-RU" sz="1600" dirty="0">
                        <a:effectLst/>
                      </a:endParaRPr>
                    </a:p>
                  </a:txBody>
                  <a:tcPr marL="54392" marR="54392" marT="27196" marB="27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Ссылка на запись,</a:t>
                      </a:r>
                    </a:p>
                    <a:p>
                      <a:r>
                        <a:rPr lang="ru-RU" sz="1600">
                          <a:effectLst/>
                        </a:rPr>
                        <a:t>Материалы</a:t>
                      </a:r>
                    </a:p>
                  </a:txBody>
                  <a:tcPr marL="54392" marR="54392" marT="27196" marB="27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031">
                <a:tc>
                  <a:txBody>
                    <a:bodyPr/>
                    <a:lstStyle/>
                    <a:p>
                      <a:r>
                        <a:rPr lang="ru-RU" sz="1600" dirty="0"/>
                        <a:t>16.04.2018 в 15.00</a:t>
                      </a:r>
                    </a:p>
                  </a:txBody>
                  <a:tcPr marL="54392" marR="54392" marT="27196" marB="27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"Итоги конкурса проектов межведомственного взаимодействия библиотек"</a:t>
                      </a:r>
                    </a:p>
                  </a:txBody>
                  <a:tcPr marL="54392" marR="54392" marT="27196" marB="27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i="0" u="none" strike="noStrike" dirty="0">
                          <a:solidFill>
                            <a:srgbClr val="0000CC"/>
                          </a:solidFill>
                          <a:effectLst/>
                          <a:latin typeface="verdana" panose="020B0604030504040204" pitchFamily="34" charset="0"/>
                          <a:hlinkClick r:id="rId2"/>
                        </a:rPr>
                        <a:t>http://</a:t>
                      </a:r>
                      <a:r>
                        <a:rPr lang="ru-RU" sz="11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verdana" panose="020B0604030504040204" pitchFamily="34" charset="0"/>
                          <a:hlinkClick r:id="rId2"/>
                        </a:rPr>
                        <a:t>m.mirapolis.ru/m/miravr/2140795298</a:t>
                      </a:r>
                      <a:endParaRPr lang="ru-RU" sz="1100" dirty="0"/>
                    </a:p>
                  </a:txBody>
                  <a:tcPr marL="54392" marR="54392" marT="27196" marB="27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042">
                <a:tc>
                  <a:txBody>
                    <a:bodyPr/>
                    <a:lstStyle/>
                    <a:p>
                      <a:r>
                        <a:rPr lang="ru-RU" sz="1600"/>
                        <a:t>20.04.2018 в 15.00</a:t>
                      </a:r>
                    </a:p>
                  </a:txBody>
                  <a:tcPr marL="54392" marR="54392" marT="27196" marB="27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Реализация проекта </a:t>
                      </a:r>
                      <a:r>
                        <a:rPr lang="ru-RU" sz="1600" dirty="0" smtClean="0"/>
                        <a:t>«</a:t>
                      </a:r>
                      <a:r>
                        <a:rPr lang="ru-RU" sz="1600" dirty="0" err="1" smtClean="0"/>
                        <a:t>Библиолига</a:t>
                      </a:r>
                      <a:r>
                        <a:rPr lang="ru-RU" sz="1600" dirty="0" smtClean="0"/>
                        <a:t>».Работа </a:t>
                      </a:r>
                      <a:r>
                        <a:rPr lang="ru-RU" sz="1600" dirty="0"/>
                        <a:t>с сайтом </a:t>
                      </a:r>
                      <a:r>
                        <a:rPr lang="ru-RU" sz="1600" dirty="0" err="1"/>
                        <a:t>Google</a:t>
                      </a:r>
                      <a:endParaRPr lang="ru-RU" sz="1600" dirty="0"/>
                    </a:p>
                  </a:txBody>
                  <a:tcPr marL="54392" marR="54392" marT="27196" marB="27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http://m.mirapolis.ru/m/miravr/0415878723</a:t>
                      </a:r>
                      <a:endParaRPr lang="en-US" sz="1600" dirty="0"/>
                    </a:p>
                  </a:txBody>
                  <a:tcPr marL="54392" marR="54392" marT="27196" marB="27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131">
                <a:tc>
                  <a:txBody>
                    <a:bodyPr/>
                    <a:lstStyle/>
                    <a:p>
                      <a:r>
                        <a:rPr lang="ru-RU" sz="1600"/>
                        <a:t> 17.05.2018 в 15.00</a:t>
                      </a:r>
                    </a:p>
                  </a:txBody>
                  <a:tcPr marL="54392" marR="54392" marT="27196" marB="27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/>
                        <a:t>Межведомственное взаимодействие при организации летней занятости</a:t>
                      </a:r>
                    </a:p>
                  </a:txBody>
                  <a:tcPr marL="54392" marR="54392" marT="27196" marB="27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 </a:t>
                      </a:r>
                    </a:p>
                  </a:txBody>
                  <a:tcPr marL="54392" marR="54392" marT="27196" marB="27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68410" y="2166551"/>
            <a:ext cx="10648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Вся информация о мероприятиях на странице </a:t>
            </a:r>
            <a:r>
              <a:rPr lang="en-US" dirty="0"/>
              <a:t>http://www.eduportal44.ru/BiblioLiga/_layouts/15/start.aspx#/SitePages/</a:t>
            </a:r>
            <a:r>
              <a:rPr lang="ru-RU" dirty="0" err="1"/>
              <a:t>Мероприятия_Библиолиги</a:t>
            </a:r>
            <a:r>
              <a:rPr lang="ru-RU" dirty="0"/>
              <a:t>.</a:t>
            </a:r>
            <a:r>
              <a:rPr lang="en-US" dirty="0" err="1"/>
              <a:t>aspx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999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323" y="340411"/>
            <a:ext cx="9894771" cy="1325563"/>
          </a:xfrm>
        </p:spPr>
        <p:txBody>
          <a:bodyPr>
            <a:normAutofit/>
          </a:bodyPr>
          <a:lstStyle/>
          <a:p>
            <a:pPr lvl="1" algn="ctr" defTabSz="444500">
              <a:spcBef>
                <a:spcPct val="0"/>
              </a:spcBef>
              <a:spcAft>
                <a:spcPct val="15000"/>
              </a:spcAft>
            </a:pPr>
            <a:r>
              <a:rPr lang="ru-RU" sz="4000" kern="1200" dirty="0" smtClean="0">
                <a:solidFill>
                  <a:srgbClr val="990033"/>
                </a:solidFill>
                <a:latin typeface="+mj-lt"/>
                <a:ea typeface="+mj-ea"/>
                <a:cs typeface="+mj-cs"/>
              </a:rPr>
              <a:t>Сопровождение муниципальных проектов</a:t>
            </a:r>
            <a:endParaRPr lang="ru-RU" sz="4000" kern="1200" dirty="0">
              <a:solidFill>
                <a:srgbClr val="990033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36884" y="2252147"/>
            <a:ext cx="11531065" cy="4351338"/>
          </a:xfrm>
        </p:spPr>
        <p:txBody>
          <a:bodyPr>
            <a:normAutofit fontScale="92500" lnSpcReduction="20000"/>
          </a:bodyPr>
          <a:lstStyle/>
          <a:p>
            <a:pPr marL="0" lvl="1" indent="0" defTabSz="444500">
              <a:spcBef>
                <a:spcPct val="0"/>
              </a:spcBef>
              <a:spcAft>
                <a:spcPct val="15000"/>
              </a:spcAft>
              <a:buNone/>
            </a:pPr>
            <a:r>
              <a:rPr lang="ru-RU" dirty="0"/>
              <a:t>1.Общий календарь для всех муниципальных </a:t>
            </a:r>
            <a:r>
              <a:rPr lang="ru-RU" dirty="0" smtClean="0"/>
              <a:t>проектов</a:t>
            </a:r>
          </a:p>
          <a:p>
            <a:pPr marL="0" lvl="1" indent="0" defTabSz="444500">
              <a:spcBef>
                <a:spcPct val="0"/>
              </a:spcBef>
              <a:spcAft>
                <a:spcPct val="15000"/>
              </a:spcAft>
              <a:buNone/>
            </a:pPr>
            <a:r>
              <a:rPr lang="ru-RU" dirty="0" smtClean="0"/>
              <a:t>Заполняем форму по каждому мероприятию проекта ( срок заполнения до 27.04.2018) </a:t>
            </a:r>
          </a:p>
          <a:p>
            <a:pPr marL="0" lvl="1" indent="0" defTabSz="444500">
              <a:spcBef>
                <a:spcPct val="0"/>
              </a:spcBef>
              <a:spcAft>
                <a:spcPct val="15000"/>
              </a:spcAft>
              <a:buNone/>
            </a:pPr>
            <a:r>
              <a:rPr lang="ru-RU" dirty="0" smtClean="0"/>
              <a:t>Ссылка на форму: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docs.google.com/forms/d/e/1FAIpQLSf95VlxLsLJeWLDDof-VRwz3q85sfHREMBskaeAkoQtwgJCzQ/viewform?usp=sf_link</a:t>
            </a:r>
            <a:endParaRPr lang="ru-RU" dirty="0" smtClean="0"/>
          </a:p>
          <a:p>
            <a:pPr marL="0" lvl="1" indent="0" defTabSz="444500">
              <a:spcBef>
                <a:spcPct val="0"/>
              </a:spcBef>
              <a:spcAft>
                <a:spcPct val="15000"/>
              </a:spcAft>
              <a:buNone/>
            </a:pPr>
            <a:r>
              <a:rPr lang="ru-RU" dirty="0" smtClean="0"/>
              <a:t>2. Итоги проведения мероприятий проекта </a:t>
            </a:r>
            <a:r>
              <a:rPr lang="en-US" dirty="0"/>
              <a:t>https://</a:t>
            </a:r>
            <a:r>
              <a:rPr lang="en-US" dirty="0" smtClean="0"/>
              <a:t>docs.google.com/forms/d/e/1FAIpQLSdhGUXqGTQLpO1WTJaV9BzsW_u8PGv3m6mJw48t3K7KVsGl-g/viewform?usp=sf_link</a:t>
            </a:r>
            <a:endParaRPr lang="ru-RU" dirty="0"/>
          </a:p>
          <a:p>
            <a:pPr marL="0" lvl="1" indent="0" defTabSz="444500">
              <a:spcBef>
                <a:spcPct val="0"/>
              </a:spcBef>
              <a:spcAft>
                <a:spcPct val="15000"/>
              </a:spcAft>
              <a:buNone/>
            </a:pPr>
            <a:r>
              <a:rPr lang="ru-RU" dirty="0"/>
              <a:t>3</a:t>
            </a:r>
            <a:r>
              <a:rPr lang="ru-RU" dirty="0" smtClean="0"/>
              <a:t>. Оформление страниц проекта на сайте </a:t>
            </a:r>
            <a:r>
              <a:rPr lang="en-US" dirty="0" smtClean="0"/>
              <a:t>Google</a:t>
            </a:r>
            <a:endParaRPr lang="ru-RU" dirty="0" smtClean="0"/>
          </a:p>
          <a:p>
            <a:pPr marL="0" lvl="1" indent="0" defTabSz="444500">
              <a:spcBef>
                <a:spcPct val="0"/>
              </a:spcBef>
              <a:spcAft>
                <a:spcPct val="15000"/>
              </a:spcAft>
              <a:buNone/>
            </a:pPr>
            <a:r>
              <a:rPr lang="ru-RU" dirty="0"/>
              <a:t>4</a:t>
            </a:r>
            <a:r>
              <a:rPr lang="ru-RU" dirty="0" smtClean="0"/>
              <a:t>. Подключение к сообществу Костромские библиотекари. Методическое объединение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vk.com/club163644738</a:t>
            </a:r>
            <a:r>
              <a:rPr lang="ru-RU" dirty="0" smtClean="0"/>
              <a:t> (Размещаем фото в папку своего муниципалитета с комментариями)</a:t>
            </a:r>
          </a:p>
          <a:p>
            <a:r>
              <a:rPr lang="ru-RU" dirty="0" smtClean="0"/>
              <a:t>5. </a:t>
            </a:r>
            <a:r>
              <a:rPr lang="ru-RU" sz="2400" dirty="0"/>
              <a:t>Мероприятия за рамками муниципальных проектов (заполняем форму по итогам проведенного мероприятия)</a:t>
            </a:r>
          </a:p>
          <a:p>
            <a:pPr marL="0" indent="0">
              <a:buNone/>
            </a:pPr>
            <a:r>
              <a:rPr lang="en-US" sz="2400" dirty="0"/>
              <a:t>https://docs.google.com/forms/d/e/1FAIpQLSfYrfhIOdD37p54l_zXkI-ZhgJFVu4okkWj6trBZkcUn1wyeA/viewform?usp=sf_link</a:t>
            </a:r>
            <a:endParaRPr lang="ru-RU" dirty="0" smtClean="0"/>
          </a:p>
          <a:p>
            <a:pPr marL="0" lvl="1" indent="0" defTabSz="444500">
              <a:spcBef>
                <a:spcPct val="0"/>
              </a:spcBef>
              <a:spcAft>
                <a:spcPct val="15000"/>
              </a:spcAft>
              <a:buNone/>
            </a:pPr>
            <a:endParaRPr lang="ru-RU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916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323" y="340411"/>
            <a:ext cx="9894771" cy="1325563"/>
          </a:xfrm>
        </p:spPr>
        <p:txBody>
          <a:bodyPr>
            <a:normAutofit/>
          </a:bodyPr>
          <a:lstStyle/>
          <a:p>
            <a:pPr lvl="1" algn="ctr" defTabSz="444500">
              <a:spcBef>
                <a:spcPct val="0"/>
              </a:spcBef>
              <a:spcAft>
                <a:spcPct val="15000"/>
              </a:spcAft>
            </a:pPr>
            <a:r>
              <a:rPr lang="ru-RU" sz="4000" kern="1200" dirty="0" smtClean="0">
                <a:solidFill>
                  <a:srgbClr val="990033"/>
                </a:solidFill>
                <a:latin typeface="+mj-lt"/>
                <a:ea typeface="+mj-ea"/>
                <a:cs typeface="+mj-cs"/>
              </a:rPr>
              <a:t>Библиотеки, не охваченные муниципальными проектами</a:t>
            </a:r>
            <a:endParaRPr lang="ru-RU" sz="4000" kern="1200" dirty="0">
              <a:solidFill>
                <a:srgbClr val="990033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36884" y="2252147"/>
            <a:ext cx="1153106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97103" y="2578292"/>
            <a:ext cx="114300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1.Участие </a:t>
            </a:r>
            <a:r>
              <a:rPr lang="ru-RU" sz="2400" dirty="0"/>
              <a:t>в </a:t>
            </a:r>
            <a:r>
              <a:rPr lang="ru-RU" sz="2400" dirty="0" err="1"/>
              <a:t>вебинарах</a:t>
            </a:r>
            <a:endParaRPr lang="ru-RU" sz="2400" dirty="0"/>
          </a:p>
          <a:p>
            <a:pPr marL="0" lvl="1"/>
            <a:r>
              <a:rPr lang="ru-RU" sz="2400" dirty="0" smtClean="0"/>
              <a:t>2.Подключение </a:t>
            </a:r>
            <a:r>
              <a:rPr lang="ru-RU" sz="2400" dirty="0"/>
              <a:t>к сообществу Костромские библиотекари. Методическое объединение </a:t>
            </a:r>
          </a:p>
          <a:p>
            <a:pPr marL="0" lvl="1"/>
            <a:r>
              <a:rPr lang="en-US" sz="2400" dirty="0">
                <a:hlinkClick r:id="rId2"/>
              </a:rPr>
              <a:t>https://vk.com/club163644738</a:t>
            </a:r>
            <a:r>
              <a:rPr lang="ru-RU" sz="2400" dirty="0"/>
              <a:t> (Размещаем фото в папку своего муниципалитета с комментариями</a:t>
            </a:r>
            <a:r>
              <a:rPr lang="ru-RU" sz="2400" dirty="0" smtClean="0"/>
              <a:t>)</a:t>
            </a:r>
          </a:p>
          <a:p>
            <a:r>
              <a:rPr lang="ru-RU" sz="2400" dirty="0" smtClean="0"/>
              <a:t>3. </a:t>
            </a:r>
            <a:r>
              <a:rPr lang="ru-RU" sz="2400" dirty="0"/>
              <a:t>Мероприятия за рамками муниципальных проектов (заполняем форму по итогам проведенного мероприятия)</a:t>
            </a:r>
          </a:p>
          <a:p>
            <a:r>
              <a:rPr lang="en-US" sz="2400"/>
              <a:t>https://docs.google.com/forms/d/e/1FAIpQLSfYrfhIOdD37p54l_zXkI-ZhgJFVu4okkWj6trBZkcUn1wyeA/viewform?usp=sf_link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2029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323" y="340411"/>
            <a:ext cx="9894771" cy="1325563"/>
          </a:xfrm>
        </p:spPr>
        <p:txBody>
          <a:bodyPr>
            <a:normAutofit/>
          </a:bodyPr>
          <a:lstStyle/>
          <a:p>
            <a:pPr lvl="1" algn="ctr" defTabSz="444500">
              <a:spcBef>
                <a:spcPct val="0"/>
              </a:spcBef>
              <a:spcAft>
                <a:spcPct val="15000"/>
              </a:spcAft>
            </a:pPr>
            <a:r>
              <a:rPr lang="ru-RU" sz="4000" kern="1200" dirty="0" smtClean="0">
                <a:solidFill>
                  <a:srgbClr val="990033"/>
                </a:solidFill>
                <a:latin typeface="+mj-lt"/>
                <a:ea typeface="+mj-ea"/>
                <a:cs typeface="+mj-cs"/>
              </a:rPr>
              <a:t>Сопровождение муниципальных проектов</a:t>
            </a:r>
            <a:endParaRPr lang="ru-RU" sz="4000" kern="1200" dirty="0">
              <a:solidFill>
                <a:srgbClr val="990033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36884" y="2252147"/>
            <a:ext cx="11531065" cy="4351338"/>
          </a:xfrm>
        </p:spPr>
        <p:txBody>
          <a:bodyPr>
            <a:normAutofit/>
          </a:bodyPr>
          <a:lstStyle/>
          <a:p>
            <a:pPr marL="0" lvl="1" indent="0" defTabSz="444500">
              <a:spcBef>
                <a:spcPct val="0"/>
              </a:spcBef>
              <a:spcAft>
                <a:spcPct val="15000"/>
              </a:spcAft>
              <a:buNone/>
            </a:pPr>
            <a:endParaRPr lang="ru-RU" sz="4000" dirty="0" smtClean="0">
              <a:solidFill>
                <a:srgbClr val="990033"/>
              </a:solidFill>
              <a:latin typeface="+mj-lt"/>
              <a:ea typeface="+mj-ea"/>
              <a:cs typeface="+mj-cs"/>
            </a:endParaRPr>
          </a:p>
          <a:p>
            <a:pPr marL="0" lvl="1" indent="0" algn="ctr" defTabSz="444500">
              <a:spcBef>
                <a:spcPct val="0"/>
              </a:spcBef>
              <a:spcAft>
                <a:spcPct val="15000"/>
              </a:spcAft>
              <a:buNone/>
            </a:pPr>
            <a:r>
              <a:rPr lang="ru-RU" sz="4000" dirty="0" smtClean="0">
                <a:solidFill>
                  <a:srgbClr val="990033"/>
                </a:solidFill>
                <a:latin typeface="+mj-lt"/>
                <a:ea typeface="+mj-ea"/>
                <a:cs typeface="+mj-cs"/>
              </a:rPr>
              <a:t>Что </a:t>
            </a:r>
            <a:r>
              <a:rPr lang="ru-RU" sz="4000" dirty="0">
                <a:solidFill>
                  <a:srgbClr val="990033"/>
                </a:solidFill>
                <a:latin typeface="+mj-lt"/>
                <a:ea typeface="+mj-ea"/>
                <a:cs typeface="+mj-cs"/>
              </a:rPr>
              <a:t>после 2018 года?</a:t>
            </a:r>
          </a:p>
          <a:p>
            <a:pPr marL="0" lvl="1" indent="0" defTabSz="444500">
              <a:spcBef>
                <a:spcPct val="0"/>
              </a:spcBef>
              <a:spcAft>
                <a:spcPct val="15000"/>
              </a:spcAft>
              <a:buNone/>
            </a:pPr>
            <a:endParaRPr lang="ru-RU" sz="4000" dirty="0">
              <a:solidFill>
                <a:srgbClr val="990033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011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оиро1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1" id="{4A0EAB06-ABF7-4637-9106-F3432C47BED1}" vid="{2E48D4C3-B77D-410B-89EE-E90A7F82F5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C2C116A70B1AC4185FCA0D5E7163610" ma:contentTypeVersion="49" ma:contentTypeDescription="Создание документа." ma:contentTypeScope="" ma:versionID="53b6a570f67e2d2d037b670ae510e044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8d04d9c43652114a41dbc3976a31b98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AWJJH2MPE6E2-836160000-2</_dlc_DocId>
    <_dlc_DocIdUrl xmlns="4a252ca3-5a62-4c1c-90a6-29f4710e47f8">
      <Url>http://edu-sps.koiro.local/BiblioLiga/_layouts/15/DocIdRedir.aspx?ID=AWJJH2MPE6E2-836160000-2</Url>
      <Description>AWJJH2MPE6E2-836160000-2</Description>
    </_dlc_DocIdUrl>
  </documentManagement>
</p:properties>
</file>

<file path=customXml/itemProps1.xml><?xml version="1.0" encoding="utf-8"?>
<ds:datastoreItem xmlns:ds="http://schemas.openxmlformats.org/officeDocument/2006/customXml" ds:itemID="{9509F21A-1510-4C68-BF4C-F8819F11A94C}"/>
</file>

<file path=customXml/itemProps2.xml><?xml version="1.0" encoding="utf-8"?>
<ds:datastoreItem xmlns:ds="http://schemas.openxmlformats.org/officeDocument/2006/customXml" ds:itemID="{B2267864-113A-4C95-BB43-89530CB04441}"/>
</file>

<file path=customXml/itemProps3.xml><?xml version="1.0" encoding="utf-8"?>
<ds:datastoreItem xmlns:ds="http://schemas.openxmlformats.org/officeDocument/2006/customXml" ds:itemID="{8FD75F33-1E26-4579-ABAB-3117DFC7DEE2}"/>
</file>

<file path=customXml/itemProps4.xml><?xml version="1.0" encoding="utf-8"?>
<ds:datastoreItem xmlns:ds="http://schemas.openxmlformats.org/officeDocument/2006/customXml" ds:itemID="{C9DB21EC-3089-4F57-A536-9104407F1D04}"/>
</file>

<file path=docProps/app.xml><?xml version="1.0" encoding="utf-8"?>
<Properties xmlns="http://schemas.openxmlformats.org/officeDocument/2006/extended-properties" xmlns:vt="http://schemas.openxmlformats.org/officeDocument/2006/docPropsVTypes">
  <Template>коиро1 (Широкоформатный)</Template>
  <TotalTime>726</TotalTime>
  <Words>252</Words>
  <Application>Microsoft Office PowerPoint</Application>
  <PresentationFormat>Широкоэкранный</PresentationFormat>
  <Paragraphs>43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Garamond</vt:lpstr>
      <vt:lpstr>verdana</vt:lpstr>
      <vt:lpstr>коиро1</vt:lpstr>
      <vt:lpstr>Проект «Библиолига»</vt:lpstr>
      <vt:lpstr>Планы на будущее</vt:lpstr>
      <vt:lpstr>Вебинары</vt:lpstr>
      <vt:lpstr>Сопровождение муниципальных проектов</vt:lpstr>
      <vt:lpstr>Библиотеки, не охваченные муниципальными проектами</vt:lpstr>
      <vt:lpstr>Сопровождение муниципальных проектов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Сопровождение проектов естественнонаучного направления в школьных и публичных библиотеках</dc:title>
  <dc:creator>user</dc:creator>
  <cp:lastModifiedBy>User</cp:lastModifiedBy>
  <cp:revision>63</cp:revision>
  <dcterms:created xsi:type="dcterms:W3CDTF">2018-01-19T06:20:47Z</dcterms:created>
  <dcterms:modified xsi:type="dcterms:W3CDTF">2018-05-03T07:54:35Z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0x0101006C2C116A70B1AC4185FCA0D5E7163610</vt:lpwstr>
  </property>
  <property fmtid="{D5CDD505-2E9C-101B-9397-08002B2CF9AE}" pid="3" name="_dlc_DocIdItemGuid">
    <vt:lpwstr>7dc40458-2447-4c54-baf5-bfe92a7e19e6</vt:lpwstr>
  </property>
</Properties>
</file>