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5" r:id="rId4"/>
    <p:sldId id="258" r:id="rId5"/>
    <p:sldId id="259" r:id="rId6"/>
    <p:sldId id="260" r:id="rId7"/>
    <p:sldId id="269" r:id="rId8"/>
    <p:sldId id="270" r:id="rId9"/>
    <p:sldId id="261" r:id="rId10"/>
    <p:sldId id="268" r:id="rId11"/>
    <p:sldId id="262" r:id="rId12"/>
    <p:sldId id="263" r:id="rId13"/>
    <p:sldId id="271" r:id="rId14"/>
    <p:sldId id="26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FECB17-FA33-47C3-BA66-F66850D104C6}">
  <a:tblStyle styleId="{5BFECB17-FA33-47C3-BA66-F66850D104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8F2CB7-8F29-404B-84AC-F75770F3AD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>
        <p:scale>
          <a:sx n="50" d="100"/>
          <a:sy n="50" d="100"/>
        </p:scale>
        <p:origin x="-1002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4909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727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49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67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995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965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050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511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850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00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08195"/>
          </a:xfrm>
          <a:prstGeom prst="rect">
            <a:avLst/>
          </a:prstGeom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7040" y="276726"/>
            <a:ext cx="8495423" cy="155207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ru" sz="3200" dirty="0" smtClean="0"/>
              <a:t/>
            </a:r>
            <a:br>
              <a:rPr lang="ru" sz="3200" dirty="0" smtClean="0"/>
            </a:br>
            <a:r>
              <a:rPr lang="ru" sz="3200" dirty="0" smtClean="0"/>
              <a:t/>
            </a:r>
            <a:br>
              <a:rPr lang="ru" sz="3200" dirty="0" smtClean="0"/>
            </a:br>
            <a:r>
              <a:rPr lang="ru" sz="5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Segoe Print" pitchFamily="2" charset="0"/>
              </a:rPr>
              <a:t>Читай! Думай! Мечтай! </a:t>
            </a:r>
            <a:endParaRPr sz="5400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14799" y="2574758"/>
            <a:ext cx="4764505" cy="1118937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Авторы: </a:t>
            </a:r>
            <a:r>
              <a:rPr lang="ru-RU" sz="1400" dirty="0" err="1" smtClean="0">
                <a:solidFill>
                  <a:schemeClr val="tx1"/>
                </a:solidFill>
              </a:rPr>
              <a:t>Ларшина</a:t>
            </a:r>
            <a:r>
              <a:rPr lang="ru-RU" sz="1400" dirty="0" smtClean="0">
                <a:solidFill>
                  <a:schemeClr val="tx1"/>
                </a:solidFill>
              </a:rPr>
              <a:t> О. В. зав. ИБЦ МОУ СОШ № 13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           им. Р. А. Наумова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           </a:t>
            </a:r>
            <a:r>
              <a:rPr lang="ru-RU" sz="1400" dirty="0" err="1" smtClean="0">
                <a:solidFill>
                  <a:schemeClr val="tx1"/>
                </a:solidFill>
              </a:rPr>
              <a:t>Зущен</a:t>
            </a:r>
            <a:r>
              <a:rPr lang="ru-RU" sz="1400" dirty="0" smtClean="0">
                <a:solidFill>
                  <a:schemeClr val="tx1"/>
                </a:solidFill>
              </a:rPr>
              <a:t> А. Н. зав. отделом обслуживания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             МКУК «ЦГБ городского округа город Буй»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карт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47" y="1757632"/>
            <a:ext cx="3092117" cy="25376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7064" y="539750"/>
          <a:ext cx="8432802" cy="2040636"/>
        </p:xfrm>
        <a:graphic>
          <a:graphicData uri="http://schemas.openxmlformats.org/drawingml/2006/table">
            <a:tbl>
              <a:tblPr firstRow="1" bandRow="1">
                <a:tableStyleId>{5BFECB17-FA33-47C3-BA66-F66850D104C6}</a:tableStyleId>
              </a:tblPr>
              <a:tblGrid>
                <a:gridCol w="2190047"/>
                <a:gridCol w="624275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Кадровые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Социально-педагогическая служба школ, зав. ИБЦ школьных библиотек, классные руководители, инженер ТСО, сотрудники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91440" marB="9144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Материально-технические</a:t>
                      </a:r>
                      <a:endParaRPr lang="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моноблоков, проектор, ноутбук, телевизор, сканер, принтер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Финансовые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Бюджетные средства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31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5. Планируемый результат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9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семьи к формированию читательской культуры школьников;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творчески мыслящего, активного, открытого для общения поколения;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доступной информационной среды для всех участников образовательного и культурного пространства;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отношения к чтению и библиотеке, как надёжному средству, помогающему ориентироваться в современном информационном пространстве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31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6. Показатели эффективности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900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учащихся, посещающих библиотеки школы и города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Удовлетворённость родителей и учащихся организацией образовательной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деятельности, осуществляемой ИБЦ «МОУ СОШ № 13 им. Р.А.Наумова и МКУК «ЦГБ Буйского городского округа город Буй» в рамках проекта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Активность участников проекта в проводимых мероприятиях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Прогнозные значения основных целевых индикаторов и показателей проекта: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0945" y="926432"/>
          <a:ext cx="8590550" cy="3905317"/>
        </p:xfrm>
        <a:graphic>
          <a:graphicData uri="http://schemas.openxmlformats.org/drawingml/2006/table">
            <a:tbl>
              <a:tblPr firstRow="1" bandRow="1">
                <a:tableStyleId>{5BFECB17-FA33-47C3-BA66-F66850D104C6}</a:tableStyleId>
              </a:tblPr>
              <a:tblGrid>
                <a:gridCol w="5967666"/>
                <a:gridCol w="2622884"/>
              </a:tblGrid>
              <a:tr h="693019"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Значение на конец 2019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0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Охват обучающихся, участвующих в совместных проектах, организованных в рамках межведомственного взаимодействия, от общего количества обучающихся в муниципальных общеобразовательных организациях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 менее 25 %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0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Увеличение доли взрослого населения, участвующих в совместных проектах, от общего количества взрослых пользователей библиотечными услугами МКУК «ЦГБ городского округа город Буй» и родителей школьников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 менее, чем на 10 %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0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пользователей библиотечными услугами 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 менее, чем на 10 %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019">
                <a:tc>
                  <a:txBody>
                    <a:bodyPr/>
                    <a:lstStyle/>
                    <a:p>
                      <a:pPr marR="895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книговыдач в МКУК «ЦГБ городского округа город Буй» и школьных библиотеках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менее, чем на 10 %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31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7. Риски, пути выхода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9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50495" y="1270716"/>
          <a:ext cx="7471610" cy="2265181"/>
        </p:xfrm>
        <a:graphic>
          <a:graphicData uri="http://schemas.openxmlformats.org/drawingml/2006/table">
            <a:tbl>
              <a:tblPr/>
              <a:tblGrid>
                <a:gridCol w="3543912"/>
                <a:gridCol w="3927698"/>
              </a:tblGrid>
              <a:tr h="39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Риски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30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Возможные пути их устранения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Низкая заинтересованность в участии в проекте специалистов различных уровней и участников проекта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Привлечение школьного психолога заместителя директора по воспитательной работе,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Недостаточная финансовая поддержка или её отсутствие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Пересмотр условий участия в конкурсах и мероприятиях, связанных с награждением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215" marR="87215" marT="87215" marB="872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пк\Desktop\презентация проекта1\Слай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C:\Users\пк\Desktop\презентация проекта1\Слайд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74" name="Picture 2" descr="C:\Users\пк\Desktop\презентация проекта1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C:\Users\пк\Desktop\презентация проекта1\Слайд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C:\Users\пк\Desktop\презентация проекта1\Слайд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31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1.Содержание проблемы и обоснование необходимости ее решения</a:t>
            </a:r>
          </a:p>
          <a:p>
            <a:pPr marL="0" lvl="0" indent="0">
              <a:spcBef>
                <a:spcPts val="0"/>
              </a:spcBef>
              <a:buNone/>
            </a:pPr>
            <a:endParaRPr sz="29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86762" y="903093"/>
            <a:ext cx="8520600" cy="38253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 fontAlgn="base">
              <a:lnSpc>
                <a:spcPct val="10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происходит снижение интереса к чтению у молодого поколения. Это проблема приняла мировой масштаб. Школьникам все труднее читать и воспринимать тексты, в частности классические.  Это является весьма серьезным препятствием в приобщении к чтению современных школьников.</a:t>
            </a:r>
          </a:p>
          <a:p>
            <a:pPr algn="just" fontAlgn="base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Традиция чтения вслух в семье уходит из культуры. Визит читателей различных возрастов в библиотеки является разовым и по острой необходимости. Возникшая в детстве нелюбовь к чтению и трудности при восприятии текста, как правило, сопровождают потом человека всю жизнь.</a:t>
            </a:r>
          </a:p>
          <a:p>
            <a:pPr algn="just" fontAlgn="base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	  На сегодняшний день доказано, что читающий человек – это культурный человек, социально защищенный человек – залог устойчивого социума, членом которого он является. По мнению социологов, уровень чтения населения влияет на уровень жизни, рост экономики, качество образования, сохранение и развитие культурного наследия. Поэтому на сегодняшний день остро стоит проблема приобщения детей и молодежи к чтению за счет формирования нового имиджа чтения, как средства самореализации и активного взаимодействия с социумом, как способа получения удовольствия в духовной сфере.</a:t>
            </a:r>
          </a:p>
          <a:p>
            <a:pPr algn="just" fontAlgn="base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C:\Users\пк\Desktop\презентация проекта1\Слайд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170" name="Picture 2" descr="C:\Users\пк\Desktop\презентация проекта1\Слайд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194" name="Picture 2" descr="C:\Users\пк\Desktop\презентация проекта1\Слайд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218" name="Picture 2" descr="C:\Users\пк\Desktop\презентация проекта1\Слайд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42" name="Picture 2" descr="C:\Users\пк\Desktop\презентация проекта1\Слайд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266" name="Picture 2" descr="C:\Users\пк\Desktop\презентация проекта1\Слайд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290" name="Picture 2" descr="C:\Users\пк\Desktop\презентация проекта1\Слайд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374073"/>
            <a:ext cx="8520600" cy="4194802"/>
          </a:xfrm>
        </p:spPr>
        <p:txBody>
          <a:bodyPr/>
          <a:lstStyle/>
          <a:p>
            <a:pPr algn="just" fontAlgn="base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 темы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обусловлена снижением интереса к чтению.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настоящее время многие школьники неграмотно пишут, мало читают книги, не умеют грамотно строить свою речь при разговоре, снижается культура общения.</a:t>
            </a:r>
          </a:p>
          <a:p>
            <a:pPr algn="just" fontAlgn="base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 работы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год от года резко снижается интерес учащихся к чтению. Школьными ИБЦ и МКУК «Центральная городская библиотека городского округа город Буй» ведётся активная работа по пропаганде чтения, но эта работа становится малоэффективной, так как в большинстве семей учащихся утрачена традиция семейного чтения.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76727" y="431174"/>
            <a:ext cx="8555574" cy="14337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Цели:</a:t>
            </a:r>
            <a: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работы школьных библиотек и МКУК «ЦГБ городского округа город Буй» через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организацию межведомственного взаимодействия;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увеличение интереса к книге и чтению детей  и их родителей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4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"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900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88758" y="2117558"/>
            <a:ext cx="8399163" cy="25988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chemeClr val="tx1"/>
                </a:solidFill>
              </a:rPr>
              <a:t>Задачи: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Приобщить к чтению читателей разных возрастов;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родителей и педагогов к обсуждению и решению проблем чтения детей и подростков;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Пробудить у читателей интерес к чтению и книге</a:t>
            </a:r>
          </a:p>
          <a:p>
            <a:pPr>
              <a:buNone/>
            </a:pPr>
            <a:endParaRPr lang="ru-RU" sz="1200" dirty="0" smtClean="0"/>
          </a:p>
          <a:p>
            <a:pPr marL="0" lvl="0" indent="0">
              <a:spcBef>
                <a:spcPts val="0"/>
              </a:spcBef>
              <a:buNone/>
            </a:pPr>
            <a:endParaRPr lang="ru" sz="1200" dirty="0" smtClean="0"/>
          </a:p>
          <a:p>
            <a:pPr marL="0" lvl="0" indent="0">
              <a:spcBef>
                <a:spcPts val="0"/>
              </a:spcBef>
              <a:buNone/>
            </a:pPr>
            <a:endParaRPr lang="ru" sz="1200" dirty="0"/>
          </a:p>
          <a:p>
            <a:pPr marL="457200" lvl="0" indent="-342900" rtl="0">
              <a:spcBef>
                <a:spcPts val="0"/>
              </a:spcBef>
              <a:buSzPts val="1800"/>
              <a:buChar char="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7795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9500"/>
              </a:lnSpc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3.Механизм реализации (план мероприятий)</a:t>
            </a:r>
          </a:p>
          <a:p>
            <a:pPr marL="457200" lvl="0" indent="-69850" rtl="0">
              <a:lnSpc>
                <a:spcPct val="1295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Этапы </a:t>
            </a:r>
            <a:r>
              <a:rPr lang="ru" sz="1200" dirty="0">
                <a:latin typeface="Times New Roman"/>
                <a:ea typeface="Times New Roman"/>
                <a:cs typeface="Times New Roman"/>
                <a:sym typeface="Times New Roman"/>
              </a:rPr>
              <a:t>работы над проектом (подготовительный, основной, итоговый</a:t>
            </a:r>
            <a:r>
              <a:rPr lang="ru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ru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69850" rtl="0">
              <a:lnSpc>
                <a:spcPct val="1295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latin typeface="Times New Roman"/>
                <a:ea typeface="Times New Roman"/>
                <a:cs typeface="Times New Roman"/>
                <a:sym typeface="Times New Roman"/>
              </a:rPr>
              <a:t>План мероприятий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7542" y="1065421"/>
          <a:ext cx="7570342" cy="3500120"/>
        </p:xfrm>
        <a:graphic>
          <a:graphicData uri="http://schemas.openxmlformats.org/drawingml/2006/table">
            <a:tbl>
              <a:tblPr firstRow="1" bandRow="1" bandCol="1">
                <a:tableStyleId>{5BFECB17-FA33-47C3-BA66-F66850D104C6}</a:tableStyleId>
              </a:tblPr>
              <a:tblGrid>
                <a:gridCol w="1003069"/>
                <a:gridCol w="65672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Подготовительный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– апрель 2018 года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рабочей группы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волонтёрских групп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анкетирования и анализ результатов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2018 – март 2019 г.г.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 Проведение мероприятий в рамках проекта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 Мониторинг эффективности и коррекция деятельности по проекту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 Проведение итогового мероприятия «Городской фестиваль активных читателей»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Итоговый</a:t>
                      </a:r>
                    </a:p>
                    <a:p>
                      <a:pPr marL="228600" indent="-228600" algn="ctr">
                        <a:buFontTx/>
                        <a:buNone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2019 г.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эффективности проекта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95921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9500"/>
              </a:lnSpc>
              <a:spcBef>
                <a:spcPts val="0"/>
              </a:spcBef>
              <a:buNone/>
            </a:pP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3. Механизм реализации (план мероприятий</a:t>
            </a:r>
            <a: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 lang="ru"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295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"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8" name="Shape 78"/>
          <p:cNvGraphicFramePr/>
          <p:nvPr/>
        </p:nvGraphicFramePr>
        <p:xfrm>
          <a:off x="493296" y="429936"/>
          <a:ext cx="8270828" cy="4478949"/>
        </p:xfrm>
        <a:graphic>
          <a:graphicData uri="http://schemas.openxmlformats.org/drawingml/2006/table">
            <a:tbl>
              <a:tblPr>
                <a:noFill/>
                <a:tableStyleId>{5BFECB17-FA33-47C3-BA66-F66850D104C6}</a:tableStyleId>
              </a:tblPr>
              <a:tblGrid>
                <a:gridCol w="1861185"/>
                <a:gridCol w="3853814"/>
                <a:gridCol w="2555829"/>
              </a:tblGrid>
              <a:tr h="7304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9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Сроки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9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9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Ответственные  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«Ваш ребёнок в зеркале чтения», «Книга в моей жизни»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библиотек,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Презентация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 школы № 13 им. Р. А. Наумова ,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Участие в акции «Читай, Буй!»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 школьных библиотек,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21 апреля 2018г.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Проведение акции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Библионочь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0578" y="322730"/>
          <a:ext cx="8026401" cy="4264103"/>
        </p:xfrm>
        <a:graphic>
          <a:graphicData uri="http://schemas.openxmlformats.org/drawingml/2006/table">
            <a:tbl>
              <a:tblPr firstRow="1" bandRow="1">
                <a:tableStyleId>{5BFECB17-FA33-47C3-BA66-F66850D104C6}</a:tableStyleId>
              </a:tblPr>
              <a:tblGrid>
                <a:gridCol w="1873955"/>
                <a:gridCol w="3827825"/>
                <a:gridCol w="2324621"/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Акция «Читатель за библиотечной кафедрой»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библиотек, 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Презентация программы летних лагерей, посвящённой книге и чтению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Июнь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Детский фестиваль театрализованных постановок «Живая книга»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библиотек,  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Июль-август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Цикл литературных викторин по книгам-юбилярам 2018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Сентябрь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Фотовыставка  «Лето, книга, я и моя семья»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Октябрь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Литературный квест «Следопыты, вперёд!»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3294" y="180473"/>
          <a:ext cx="8229601" cy="4510203"/>
        </p:xfrm>
        <a:graphic>
          <a:graphicData uri="http://schemas.openxmlformats.org/drawingml/2006/table">
            <a:tbl>
              <a:tblPr firstRow="1" bandRow="1">
                <a:tableStyleId>{5BFECB17-FA33-47C3-BA66-F66850D104C6}</a:tableStyleId>
              </a:tblPr>
              <a:tblGrid>
                <a:gridCol w="2022230"/>
                <a:gridCol w="3623255"/>
                <a:gridCol w="2584116"/>
              </a:tblGrid>
              <a:tr h="85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Ноябрь-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Декабрь 2018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Конкурс-представление любимых книг моей семьи  «Читаем всей семьёй»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библиотек,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3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Январь 2019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День новых неоткрытых книг «Настало время читать!» (обзор книжных новинок и громкие чтения)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Февраль 2019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творческий конкурс «Библиотека будущего»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 2019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фестиваль активных читателей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Зав. ИБЦ школьных библиотек, МКУК «ЦГБ городского округа город Буй»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 2019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Акция «Приз детской признательности»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 школы № 13 им. Р. А. Наумова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 2019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Мониторинг эффективности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Зав. ИБЦ  школы № 13 им. Р. А. Наумова , МКУК «ЦГБ городского округа город Буй»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56953" y="256608"/>
            <a:ext cx="8246225" cy="38347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. Ресурсное обеспечение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900" dirty="0"/>
          </a:p>
        </p:txBody>
      </p:sp>
      <p:graphicFrame>
        <p:nvGraphicFramePr>
          <p:cNvPr id="84" name="Shape 84"/>
          <p:cNvGraphicFramePr/>
          <p:nvPr/>
        </p:nvGraphicFramePr>
        <p:xfrm>
          <a:off x="553453" y="889922"/>
          <a:ext cx="8153846" cy="4085649"/>
        </p:xfrm>
        <a:graphic>
          <a:graphicData uri="http://schemas.openxmlformats.org/drawingml/2006/table">
            <a:tbl>
              <a:tblPr>
                <a:noFill/>
                <a:tableStyleId>{5BFECB17-FA33-47C3-BA66-F66850D104C6}</a:tableStyleId>
              </a:tblPr>
              <a:tblGrid>
                <a:gridCol w="2145093"/>
                <a:gridCol w="6008753"/>
              </a:tblGrid>
              <a:tr h="38238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Условия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Содержание деятельности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Организационные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Встреча рабочей группы по организации проекта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91440" marB="9144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64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Нормативно-правовые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 о сотрудничестве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ИБЦ 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МКУК «ЦГБ городского округа город Буй»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Соглашение о межбиблиотечном книгообмене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работы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ИБЦ и МКУК «ЦГБ городского округа город Буй»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91440" marB="9144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15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Информационные</a:t>
                      </a: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 в сеть Интернет, размещение информации в календаре мероприятий на сайте проекта,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 электронного ресурса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ЛитРес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использование каталогов и картотек школьных ИБЦ и МКУК «ЦГБ  городского округа город Буй»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91425" marB="91425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1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Методические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91440" marB="9144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Прохождение курсов повышения квалификации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Использование различных форм массовой работы по продвижению чтения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91440" marB="9144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5DAAF735DAADF46A115A98AD6BEC0BD" ma:contentTypeVersion="49" ma:contentTypeDescription="Создание документа." ma:contentTypeScope="" ma:versionID="1d86f20e7be9d34d47d3f3482978d50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AWJJH2MPE6E2-1338529348-4</_dlc_DocId>
    <_dlc_DocIdUrl xmlns="4a252ca3-5a62-4c1c-90a6-29f4710e47f8">
      <Url>http://edu-sps.koiro.local/BiblioLiga/_layouts/15/DocIdRedir.aspx?ID=AWJJH2MPE6E2-1338529348-4</Url>
      <Description>AWJJH2MPE6E2-1338529348-4</Description>
    </_dlc_DocIdUrl>
  </documentManagement>
</p:properties>
</file>

<file path=customXml/itemProps1.xml><?xml version="1.0" encoding="utf-8"?>
<ds:datastoreItem xmlns:ds="http://schemas.openxmlformats.org/officeDocument/2006/customXml" ds:itemID="{E10BA68E-51CD-4D06-A8BD-1E65B5154F10}"/>
</file>

<file path=customXml/itemProps2.xml><?xml version="1.0" encoding="utf-8"?>
<ds:datastoreItem xmlns:ds="http://schemas.openxmlformats.org/officeDocument/2006/customXml" ds:itemID="{81C2ECA8-1C4E-4D1E-9745-426000F788E1}"/>
</file>

<file path=customXml/itemProps3.xml><?xml version="1.0" encoding="utf-8"?>
<ds:datastoreItem xmlns:ds="http://schemas.openxmlformats.org/officeDocument/2006/customXml" ds:itemID="{C8CF13CF-EFFC-4279-A67D-A108BA8912EF}"/>
</file>

<file path=customXml/itemProps4.xml><?xml version="1.0" encoding="utf-8"?>
<ds:datastoreItem xmlns:ds="http://schemas.openxmlformats.org/officeDocument/2006/customXml" ds:itemID="{634ADE11-0592-464F-89DB-D68DEF593078}"/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969</Words>
  <Application>Microsoft Office PowerPoint</Application>
  <PresentationFormat>Экран (16:9)</PresentationFormat>
  <Paragraphs>138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Simple Light</vt:lpstr>
      <vt:lpstr>  Читай! Думай! Мечтай! </vt:lpstr>
      <vt:lpstr>1.Содержание проблемы и обоснование необходимости ее решения </vt:lpstr>
      <vt:lpstr>Слайд 3</vt:lpstr>
      <vt:lpstr>2. Цели:   повышение эффективности работы школьных библиотек и МКУК «ЦГБ городского округа город Буй» через   организацию межведомственного взаимодействия;  увеличение интереса к книге и чтению детей  и их родителей       </vt:lpstr>
      <vt:lpstr>3.Механизм реализации (план мероприятий) Этапы работы над проектом (подготовительный, основной, итоговый) План мероприятий</vt:lpstr>
      <vt:lpstr>3. Механизм реализации (план мероприятий): </vt:lpstr>
      <vt:lpstr>Слайд 7</vt:lpstr>
      <vt:lpstr>Слайд 8</vt:lpstr>
      <vt:lpstr>4. Ресурсное обеспечение  </vt:lpstr>
      <vt:lpstr>Слайд 10</vt:lpstr>
      <vt:lpstr>5. Планируемый результат  </vt:lpstr>
      <vt:lpstr>6. Показатели эффективности  </vt:lpstr>
      <vt:lpstr>Прогнозные значения основных целевых индикаторов и показателей проекта: </vt:lpstr>
      <vt:lpstr>7. Риски, пути выхода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межведомственного взаимодействия (каких учреждений)</dc:title>
  <dc:creator>User</dc:creator>
  <cp:lastModifiedBy>пк</cp:lastModifiedBy>
  <cp:revision>119</cp:revision>
  <dcterms:modified xsi:type="dcterms:W3CDTF">2018-03-27T19:08:52Z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0x010100F5DAAF735DAADF46A115A98AD6BEC0BD</vt:lpwstr>
  </property>
  <property fmtid="{D5CDD505-2E9C-101B-9397-08002B2CF9AE}" pid="3" name="_dlc_DocIdItemGuid">
    <vt:lpwstr>426bf374-bb64-4e9d-a6e7-4ab20f23380d</vt:lpwstr>
  </property>
</Properties>
</file>