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ink/ink1.xml" ContentType="application/inkml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9" r:id="rId1"/>
  </p:sldMasterIdLst>
  <p:notesMasterIdLst>
    <p:notesMasterId r:id="rId13"/>
  </p:notesMasterIdLst>
  <p:sldIdLst>
    <p:sldId id="256" r:id="rId2"/>
    <p:sldId id="257" r:id="rId3"/>
    <p:sldId id="282" r:id="rId4"/>
    <p:sldId id="263" r:id="rId5"/>
    <p:sldId id="283" r:id="rId6"/>
    <p:sldId id="265" r:id="rId7"/>
    <p:sldId id="286" r:id="rId8"/>
    <p:sldId id="278" r:id="rId9"/>
    <p:sldId id="280" r:id="rId10"/>
    <p:sldId id="284" r:id="rId11"/>
    <p:sldId id="28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100F59-9FEB-4F8C-AAD2-0E2D5314109D}">
  <a:tblStyle styleId="{0D100F59-9FEB-4F8C-AAD2-0E2D5314109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EAF96950-335A-49EC-A743-4FB319003F51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54" autoAdjust="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2-12T13:09:32.43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E7E5196-6645-41D9-BFE9-9898E1428738}" emma:medium="tactile" emma:mode="ink">
          <msink:context xmlns:msink="http://schemas.microsoft.com/ink/2010/main" type="writingRegion" rotatedBoundingBox="2990,6429 3005,6429 3005,6444 2990,6444"/>
        </emma:interpretation>
      </emma:emma>
    </inkml:annotationXML>
    <inkml:traceGroup>
      <inkml:annotationXML>
        <emma:emma xmlns:emma="http://www.w3.org/2003/04/emma" version="1.0">
          <emma:interpretation id="{212E50CB-7E9F-4663-903D-76F5E1CD5DD9}" emma:medium="tactile" emma:mode="ink">
            <msink:context xmlns:msink="http://schemas.microsoft.com/ink/2010/main" type="paragraph" rotatedBoundingBox="2990,6429 3005,6429 3005,6444 2990,64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C689C4-DA34-419C-901B-076F66D96D78}" emma:medium="tactile" emma:mode="ink">
              <msink:context xmlns:msink="http://schemas.microsoft.com/ink/2010/main" type="line" rotatedBoundingBox="2990,6429 3005,6429 3005,6444 2990,6444"/>
            </emma:interpretation>
          </emma:emma>
        </inkml:annotationXML>
        <inkml:traceGroup>
          <inkml:annotationXML>
            <emma:emma xmlns:emma="http://www.w3.org/2003/04/emma" version="1.0">
              <emma:interpretation id="{44C02834-739F-4B2E-A9AA-C83B57ABD8DA}" emma:medium="tactile" emma:mode="ink">
                <msink:context xmlns:msink="http://schemas.microsoft.com/ink/2010/main" type="inkWord" rotatedBoundingBox="2990,6429 3005,6429 3005,6444 2990,6444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:</emma:literal>
                </emma:interpretation>
                <emma:interpretation id="interp2" emma:lang="" emma:confidence="0">
                  <emma:literal>'</emma:literal>
                </emma:interpretation>
                <emma:interpretation id="interp3" emma:lang="" emma:confidence="0">
                  <emma:literal>,</emma:literal>
                </emma:interpretation>
                <emma:interpretation id="interp4" emma:lang="" emma:confidence="0">
                  <emma:literal>1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  <a:defRPr sz="1100" b="0" i="0" u="none" strike="noStrike" cap="none"/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  <a:defRPr sz="1100" b="0" i="0" u="none" strike="noStrike" cap="none"/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■"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965734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0175690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3039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720800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2347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8413015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6476490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5783733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202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055039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031883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855622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8282076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395769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2515220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823158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0424881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ru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887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8467" cy="51435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94748" y="245806"/>
            <a:ext cx="8708969" cy="1828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Пишем новую главу…»</a:t>
            </a:r>
            <a:r>
              <a:rPr lang="ru-RU" sz="4400" dirty="0" smtClean="0">
                <a:latin typeface="Georgia" panose="02040502050405020303" pitchFamily="18" charset="0"/>
              </a:rPr>
              <a:t/>
            </a:r>
            <a:br>
              <a:rPr lang="ru-RU" sz="4400" dirty="0" smtClean="0">
                <a:latin typeface="Georgia" panose="02040502050405020303" pitchFamily="18" charset="0"/>
              </a:rPr>
            </a:br>
            <a:endParaRPr lang="ru-RU" sz="4400" dirty="0">
              <a:latin typeface="Georgia" panose="02040502050405020303" pitchFamily="18" charset="0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4631" y="1589866"/>
            <a:ext cx="8520600" cy="167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ru-RU" sz="2400" b="1" i="0" u="none" strike="noStrike" cap="none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Проект межведомственного взаимодействия муниципальных публичных библиотек и школьных информационно - библиотечных центров городского округа город Шарья Костромской области</a:t>
            </a:r>
            <a:endParaRPr sz="2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184" y="238547"/>
            <a:ext cx="4326975" cy="572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Риски, пути выхода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21247"/>
              </p:ext>
            </p:extLst>
          </p:nvPr>
        </p:nvGraphicFramePr>
        <p:xfrm>
          <a:off x="439520" y="1007893"/>
          <a:ext cx="6934200" cy="3584862"/>
        </p:xfrm>
        <a:graphic>
          <a:graphicData uri="http://schemas.openxmlformats.org/drawingml/2006/table">
            <a:tbl>
              <a:tblPr firstRow="1" bandRow="1">
                <a:tableStyleId>{0D100F59-9FEB-4F8C-AAD2-0E2D5314109D}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2394418207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3908585429"/>
                    </a:ext>
                  </a:extLst>
                </a:gridCol>
              </a:tblGrid>
              <a:tr h="42505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выхода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964239"/>
                  </a:ext>
                </a:extLst>
              </a:tr>
              <a:tr h="8552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Информационная перегрузка участников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проекта.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Индивидуальная работа.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Корректировка плана.</a:t>
                      </a:r>
                      <a:endParaRPr lang="ru-RU" sz="1800" u="non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360892"/>
                  </a:ext>
                </a:extLst>
              </a:tr>
              <a:tr h="5701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Недостаточный уровень ИКТ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компетенции.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консультации.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4904425"/>
                  </a:ext>
                </a:extLst>
              </a:tr>
              <a:tr h="5701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Технические нарушения в работе компьютерной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техники.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Своевременное техническое обслуживание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компьютеров.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9628413"/>
                  </a:ext>
                </a:extLst>
              </a:tr>
              <a:tr h="57017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Недостаточное финансирование на издание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сборника.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Изыскание 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NewRomanPSMT"/>
                          <a:cs typeface="Times New Roman" panose="02020603050405020304" pitchFamily="18" charset="0"/>
                        </a:rPr>
                        <a:t>средств.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78975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5"/>
              <p14:cNvContentPartPr/>
              <p14:nvPr/>
            </p14:nvContentPartPr>
            <p14:xfrm>
              <a:off x="1076415" y="2314455"/>
              <a:ext cx="360" cy="360"/>
            </p14:xfrm>
          </p:contentPart>
        </mc:Choice>
        <mc:Fallback xmlns="">
          <p:pic>
            <p:nvPicPr>
              <p:cNvPr id="6" name="Рукописный ввод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4535" y="2302575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2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80672" cy="5143501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1489587" y="0"/>
            <a:ext cx="519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Внедрение в практику</a:t>
            </a:r>
            <a:endParaRPr lang="ru-RU" sz="3200" b="1" dirty="0">
              <a:solidFill>
                <a:srgbClr val="FFFF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7020233" y="0"/>
            <a:ext cx="2123767" cy="211393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Сборник «Пишем новую главу…»</a:t>
            </a:r>
            <a:endParaRPr lang="ru-RU" sz="1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477" y="656217"/>
            <a:ext cx="27432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Обществу – в социальном и культурном развитии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7831" y="1058794"/>
            <a:ext cx="273337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Специалистам- в получении краеведческой литературы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981" y="1710813"/>
            <a:ext cx="277269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Библиотечным специалистам – в пропаганде литературы о родном крае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646" y="2852347"/>
            <a:ext cx="264487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Учащимся и молодёжи – в формировании патриотизма, любви к родному краю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6930" y="2934139"/>
            <a:ext cx="335279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Педагогам – в формировании учебных и методических материалов по краеведению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96929" y="3766999"/>
            <a:ext cx="2782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00052" y="4055232"/>
            <a:ext cx="323481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Georgia" panose="02040502050405020303" pitchFamily="18" charset="0"/>
              </a:rPr>
              <a:t>Широким слоям населения - в пропаганде культурно – исторического наследия, </a:t>
            </a:r>
            <a:r>
              <a:rPr lang="ru-RU" b="1" dirty="0" err="1" smtClean="0">
                <a:latin typeface="Georgia" panose="02040502050405020303" pitchFamily="18" charset="0"/>
              </a:rPr>
              <a:t>приемственности</a:t>
            </a:r>
            <a:r>
              <a:rPr lang="ru-RU" b="1" dirty="0" smtClean="0">
                <a:latin typeface="Georgia" panose="02040502050405020303" pitchFamily="18" charset="0"/>
              </a:rPr>
              <a:t> поколений</a:t>
            </a:r>
            <a:endParaRPr lang="ru-RU" b="1" dirty="0">
              <a:latin typeface="Georgia" panose="02040502050405020303" pitchFamily="18" charset="0"/>
            </a:endParaRPr>
          </a:p>
        </p:txBody>
      </p:sp>
      <p:cxnSp>
        <p:nvCxnSpPr>
          <p:cNvPr id="32" name="Прямая со стрелкой 31"/>
          <p:cNvCxnSpPr>
            <a:stCxn id="5" idx="3"/>
          </p:cNvCxnSpPr>
          <p:nvPr/>
        </p:nvCxnSpPr>
        <p:spPr>
          <a:xfrm flipH="1">
            <a:off x="2841525" y="1804356"/>
            <a:ext cx="4489726" cy="131631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3"/>
          </p:cNvCxnSpPr>
          <p:nvPr/>
        </p:nvCxnSpPr>
        <p:spPr>
          <a:xfrm flipH="1">
            <a:off x="2949677" y="865239"/>
            <a:ext cx="4119717" cy="5258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947781" y="1700981"/>
            <a:ext cx="4308425" cy="48824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3" idx="3"/>
          </p:cNvCxnSpPr>
          <p:nvPr/>
        </p:nvCxnSpPr>
        <p:spPr>
          <a:xfrm flipH="1">
            <a:off x="5791201" y="1259895"/>
            <a:ext cx="1229032" cy="16823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5397910" y="1936954"/>
            <a:ext cx="2064773" cy="99718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6646608" y="2070313"/>
            <a:ext cx="1078527" cy="200446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4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31175"/>
            <a:ext cx="8763474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Идея. Актуальность.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Georgia" panose="02040502050405020303" pitchFamily="18" charset="0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388950" y="1003875"/>
            <a:ext cx="8366100" cy="41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44450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</a:pPr>
            <a:r>
              <a:rPr lang="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Идеей </a:t>
            </a:r>
            <a:r>
              <a:rPr lang="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разработки данного проекта стало знакомство с </a:t>
            </a:r>
            <a:r>
              <a:rPr lang="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учебным пособием «Костромской </a:t>
            </a:r>
            <a:r>
              <a:rPr lang="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край с древнейших времён до наших дней» издателями и разработчиками которой стали ОГБОУ ДПО «Костромской областной институт развития образования».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темы проекта обусловлена важностью вопроса развития и совершенствования литературного краеведения на территории городского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округа город Шарья. </a:t>
            </a:r>
          </a:p>
          <a:p>
            <a:pPr lvl="0" indent="444500" algn="just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«Пишем новую главу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…». Сопровождение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 читателей (учащихся общеобразовательных школ города) по созданию дайджеста «Историко-литературное краеведение города Шарьи»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поможет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решить проблему организации внеурочной и летней занятости детей и подростков,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привлечь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этой работе граждан, вовлеченных в волонтерскую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</a:t>
            </a:r>
            <a:r>
              <a:rPr lang="ru-RU" sz="1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Цели Проекта: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активной творческой деятельности детей и подростков школьного возраста через выпуск информационного продукта -дайджеста «Историко-литературное краеведение города Шарьи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и летней занятости детей и подростков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знаний подрастающего поколения об истории Костромского края и города Шарьи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публичных и школьных библиотек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реализации Проекта.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97475" y="20963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ru" sz="2000" b="1" dirty="0" smtClean="0">
                <a:solidFill>
                  <a:schemeClr val="dk2"/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Задачи Проекта:</a:t>
            </a:r>
            <a:endParaRPr sz="2000" b="1" dirty="0">
              <a:latin typeface="Georgia" panose="02040502050405020303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87132" y="651850"/>
            <a:ext cx="8520600" cy="43357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познавательных интересов, интеллектуальных и творческих способностей учащихся, сплоченности и умения работать в коллективе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Формирование способности и готовности к использованию краеведческих ресурсов   в повседневной жизни;</a:t>
            </a:r>
          </a:p>
          <a:p>
            <a:pPr marL="285750" lvl="0" indent="-285750" algn="just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Ознакомление учащихся с технологией составления дайджеста как малой формы библиографического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пособия;</a:t>
            </a:r>
          </a:p>
          <a:p>
            <a:pPr marL="285750" lvl="0" indent="-285750" algn="just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библиотечных технологий, интерактивных форм и методов работы для привлечения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читателей в библиотеку;</a:t>
            </a:r>
          </a:p>
          <a:p>
            <a:pPr marL="285750" lvl="0" indent="-285750" algn="just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детей и подростков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606" y="130393"/>
            <a:ext cx="8541355" cy="52836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Этапы реализации: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561975"/>
            <a:ext cx="8520600" cy="4363316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Подготовительный 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целевой аудитории, возрастной категории участников Проекта. Определение круга социальных партнеров и получение их согласия. Определение ресурсного потенциала детской библиотеки и библиотек партнёров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sz="3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Основной этап</a:t>
            </a: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совместных мероприятий в рамках Проекта. Организация и работа во внеурочное время и летние каникулы Пресс-центра. Проведение анализа промежуточных результатов. Оформление материалов. Представление и защита творческих работ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endParaRPr lang="ru-RU" sz="3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3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Итоговый этап.</a:t>
            </a:r>
          </a:p>
          <a:p>
            <a:pPr marL="114300" indent="0" algn="just">
              <a:buNone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основных результатов деятельности. Издание дайджеста «Пишем новую главу…». Создание электронной версии дайджеста. Проведение круглого стола «Итоги межведомственного взаимодействия».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8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228450" y="78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ru" sz="20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Механизм </a:t>
            </a:r>
            <a:r>
              <a:rPr lang="ru" sz="2000" b="1" i="0" u="none" strike="noStrike" cap="none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реализации (план мероприятий</a:t>
            </a:r>
            <a:r>
              <a:rPr lang="ru" sz="20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).</a:t>
            </a:r>
            <a:endParaRPr sz="1200" b="0" i="0" u="none" strike="noStrike" cap="none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13908"/>
              </p:ext>
            </p:extLst>
          </p:nvPr>
        </p:nvGraphicFramePr>
        <p:xfrm>
          <a:off x="521110" y="651525"/>
          <a:ext cx="8111613" cy="4317388"/>
        </p:xfrm>
        <a:graphic>
          <a:graphicData uri="http://schemas.openxmlformats.org/drawingml/2006/table">
            <a:tbl>
              <a:tblPr firstRow="1" bandRow="1">
                <a:tableStyleId>{0D100F59-9FEB-4F8C-AAD2-0E2D5314109D}</a:tableStyleId>
              </a:tblPr>
              <a:tblGrid>
                <a:gridCol w="1096353">
                  <a:extLst>
                    <a:ext uri="{9D8B030D-6E8A-4147-A177-3AD203B41FA5}">
                      <a16:colId xmlns:a16="http://schemas.microsoft.com/office/drawing/2014/main" val="861126959"/>
                    </a:ext>
                  </a:extLst>
                </a:gridCol>
                <a:gridCol w="4216897">
                  <a:extLst>
                    <a:ext uri="{9D8B030D-6E8A-4147-A177-3AD203B41FA5}">
                      <a16:colId xmlns:a16="http://schemas.microsoft.com/office/drawing/2014/main" val="306039695"/>
                    </a:ext>
                  </a:extLst>
                </a:gridCol>
                <a:gridCol w="2798363">
                  <a:extLst>
                    <a:ext uri="{9D8B030D-6E8A-4147-A177-3AD203B41FA5}">
                      <a16:colId xmlns:a16="http://schemas.microsoft.com/office/drawing/2014/main" val="2292370386"/>
                    </a:ext>
                  </a:extLst>
                </a:gridCol>
              </a:tblGrid>
              <a:tr h="34863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476665"/>
                  </a:ext>
                </a:extLst>
              </a:tr>
              <a:tr h="1133067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целевой аудитории, возрастной категории участников Проекта 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ЦБС ГО, ИБЦ общеобразовательных учреждений городского округа город Шарья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397694"/>
                  </a:ext>
                </a:extLst>
              </a:tr>
              <a:tr h="1394544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</a:p>
                    <a:p>
                      <a:pPr algn="just"/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круга социальных партнеров и получение их согласия (предположительно учителя, авторы рекламируемых книг, журналисты, музейные работники и пр.)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ЦБС ГО, ИБЦ общеобразовательных учреждений городского округа город Шарья</a:t>
                      </a:r>
                    </a:p>
                    <a:p>
                      <a:pPr algn="just"/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386620"/>
                  </a:ext>
                </a:extLst>
              </a:tr>
              <a:tr h="1299868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</a:p>
                    <a:p>
                      <a:pPr algn="just"/>
                      <a:endParaRPr lang="ru-RU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ресурсного потенциала детской библиотеки и библиотек партнёров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МБУК ЦБС ГО, ИБЦ общеобразовательных учреждений городского округа город Шарья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8344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74" y="189386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Ресурсное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обеспечение.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44744"/>
              </p:ext>
            </p:extLst>
          </p:nvPr>
        </p:nvGraphicFramePr>
        <p:xfrm>
          <a:off x="242874" y="839920"/>
          <a:ext cx="8075217" cy="3873664"/>
        </p:xfrm>
        <a:graphic>
          <a:graphicData uri="http://schemas.openxmlformats.org/drawingml/2006/table">
            <a:tbl>
              <a:tblPr firstRow="1" bandRow="1">
                <a:tableStyleId>{0D100F59-9FEB-4F8C-AAD2-0E2D5314109D}</a:tableStyleId>
              </a:tblPr>
              <a:tblGrid>
                <a:gridCol w="2328697">
                  <a:extLst>
                    <a:ext uri="{9D8B030D-6E8A-4147-A177-3AD203B41FA5}">
                      <a16:colId xmlns:a16="http://schemas.microsoft.com/office/drawing/2014/main" val="1151327492"/>
                    </a:ext>
                  </a:extLst>
                </a:gridCol>
                <a:gridCol w="5746520">
                  <a:extLst>
                    <a:ext uri="{9D8B030D-6E8A-4147-A177-3AD203B41FA5}">
                      <a16:colId xmlns:a16="http://schemas.microsoft.com/office/drawing/2014/main" val="729733145"/>
                    </a:ext>
                  </a:extLst>
                </a:gridCol>
              </a:tblGrid>
              <a:tr h="39894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Условие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Административная команда ЦБС ГО;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Административная команда общеобразовательных учреждений;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Методический совет общеобразовательных учреждений.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Договоры о взаимном сотрудничестве МБУК ЦБС ГО с образовательными учреждениями</a:t>
                      </a:r>
                    </a:p>
                    <a:p>
                      <a:pPr algn="just"/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991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	«Концепция программы поддержки детского и юношеского чтения в Российской Федерации», утвержденная распоряжением Правительства Российской Федерации от 3 июля 2017 года № 1155-р;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831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166255"/>
            <a:ext cx="8520600" cy="43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ru" sz="18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 b="1" i="0" u="none" strike="noStrike" cap="none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Планируемый </a:t>
            </a:r>
            <a:r>
              <a:rPr lang="ru" sz="20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результат: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0" y="917304"/>
            <a:ext cx="9026013" cy="4540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совместной творческой деятельности взрослых и детей;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дайджеста об историко-литературном краеведении города Шарьи с тиражом не менее 50 экземпляров;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и летней занятости детей и подростков;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человек волонтёров для работы по Проекту;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и патриотического воспитания   подрастающего поколения, расширение кругозора о жизни и деятельности местных краеведов, поэтов, журналистов, писателей и т.д.; 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расширение взаимодействия МБУК ЦБС ГО с общеобразовательными учреждениями города по популяризации   книги и чтения, в том числе литературного краеведения в рамках межведомственного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➢"/>
            </a:pP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4311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ru" sz="2000" b="1" i="0" u="none" strike="noStrike" cap="none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Показатели эффективности:</a:t>
            </a:r>
            <a:endParaRPr sz="20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муниципальных публичных и общеобразовательных учреждений в изучении и распространении материалов по родному краю;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 организации совместных проектов, использовании книжных фондов, проведении мероприятий; 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школьников; 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оценки деятельности результатов деятельности школьных ИБЦ, МБУК ЦБС ГО и педагогического сообщества;</a:t>
            </a:r>
          </a:p>
          <a:p>
            <a:pPr lvl="0" algn="just">
              <a:buFont typeface="Arial"/>
              <a:buChar char="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пользователей библиотечными услугами публичных и школьных библиотек, в том числе с  использованием  сети Интернет.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➢"/>
            </a:pPr>
            <a:endParaRPr sz="1800" b="0" i="0" u="none" strike="noStrike" cap="none" dirty="0">
              <a:solidFill>
                <a:schemeClr val="dk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5DAAF735DAADF46A115A98AD6BEC0BD" ma:contentTypeVersion="49" ma:contentTypeDescription="Создание документа." ma:contentTypeScope="" ma:versionID="1d86f20e7be9d34d47d3f3482978d50b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AWJJH2MPE6E2-1338529348-5</_dlc_DocId>
    <_dlc_DocIdUrl xmlns="4a252ca3-5a62-4c1c-90a6-29f4710e47f8">
      <Url>http://edu-sps.koiro.local/BiblioLiga/_layouts/15/DocIdRedir.aspx?ID=AWJJH2MPE6E2-1338529348-5</Url>
      <Description>AWJJH2MPE6E2-1338529348-5</Description>
    </_dlc_DocIdUrl>
  </documentManagement>
</p:properties>
</file>

<file path=customXml/itemProps1.xml><?xml version="1.0" encoding="utf-8"?>
<ds:datastoreItem xmlns:ds="http://schemas.openxmlformats.org/officeDocument/2006/customXml" ds:itemID="{C9B32835-BDD4-4282-9832-999B16216CE5}"/>
</file>

<file path=customXml/itemProps2.xml><?xml version="1.0" encoding="utf-8"?>
<ds:datastoreItem xmlns:ds="http://schemas.openxmlformats.org/officeDocument/2006/customXml" ds:itemID="{54DEEEC8-F841-4542-8949-65F1D7798D59}"/>
</file>

<file path=customXml/itemProps3.xml><?xml version="1.0" encoding="utf-8"?>
<ds:datastoreItem xmlns:ds="http://schemas.openxmlformats.org/officeDocument/2006/customXml" ds:itemID="{8AB41533-DD0C-4D76-AD2D-6C2BE45ACCDA}"/>
</file>

<file path=customXml/itemProps4.xml><?xml version="1.0" encoding="utf-8"?>
<ds:datastoreItem xmlns:ds="http://schemas.openxmlformats.org/officeDocument/2006/customXml" ds:itemID="{37CDF30E-6852-45B0-BBA4-E29309998A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583</Words>
  <Application>Microsoft Office PowerPoint</Application>
  <PresentationFormat>Экран (16:9)</PresentationFormat>
  <Paragraphs>87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TimesNewRomanPSMT</vt:lpstr>
      <vt:lpstr>Trebuchet MS</vt:lpstr>
      <vt:lpstr>Wingdings</vt:lpstr>
      <vt:lpstr>Wingdings 3</vt:lpstr>
      <vt:lpstr>Аспект</vt:lpstr>
      <vt:lpstr>«Пишем новую главу…» </vt:lpstr>
      <vt:lpstr> Идея. Актуальность. </vt:lpstr>
      <vt:lpstr>Цели Проекта:</vt:lpstr>
      <vt:lpstr>Задачи Проекта:</vt:lpstr>
      <vt:lpstr>Этапы реализации:</vt:lpstr>
      <vt:lpstr>Механизм реализации (план мероприятий).</vt:lpstr>
      <vt:lpstr>Ресурсное обеспечение.</vt:lpstr>
      <vt:lpstr> Планируемый результат:  </vt:lpstr>
      <vt:lpstr>Показатели эффективности:  </vt:lpstr>
      <vt:lpstr>Риски, пути выхода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«Пишем новую главу…» Сопровождение работы учащихся МБОУ СОШ №21 по созданию печатного издания(дайджеста) «Историко-литературное краеведение города Шарьи» </dc:title>
  <cp:lastModifiedBy>Lenovo</cp:lastModifiedBy>
  <cp:revision>43</cp:revision>
  <dcterms:modified xsi:type="dcterms:W3CDTF">2018-03-29T10:36:54Z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0x010100F5DAAF735DAADF46A115A98AD6BEC0BD</vt:lpwstr>
  </property>
  <property fmtid="{D5CDD505-2E9C-101B-9397-08002B2CF9AE}" pid="3" name="_dlc_DocIdItemGuid">
    <vt:lpwstr>6a58dd85-c04f-4905-904c-161fbc9f2936</vt:lpwstr>
  </property>
</Properties>
</file>