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27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9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7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9" r:id="rId3"/>
    <p:sldId id="328" r:id="rId4"/>
    <p:sldId id="285" r:id="rId5"/>
    <p:sldId id="282" r:id="rId6"/>
    <p:sldId id="268" r:id="rId7"/>
    <p:sldId id="283" r:id="rId8"/>
    <p:sldId id="293" r:id="rId9"/>
    <p:sldId id="294" r:id="rId10"/>
    <p:sldId id="295" r:id="rId11"/>
    <p:sldId id="297" r:id="rId12"/>
    <p:sldId id="296" r:id="rId13"/>
    <p:sldId id="286" r:id="rId14"/>
    <p:sldId id="298" r:id="rId15"/>
    <p:sldId id="299" r:id="rId16"/>
    <p:sldId id="300" r:id="rId17"/>
    <p:sldId id="301" r:id="rId18"/>
    <p:sldId id="287" r:id="rId19"/>
    <p:sldId id="303" r:id="rId20"/>
    <p:sldId id="302" r:id="rId21"/>
    <p:sldId id="322" r:id="rId22"/>
    <p:sldId id="305" r:id="rId23"/>
    <p:sldId id="331" r:id="rId24"/>
    <p:sldId id="288" r:id="rId25"/>
    <p:sldId id="306" r:id="rId26"/>
    <p:sldId id="330" r:id="rId27"/>
    <p:sldId id="319" r:id="rId28"/>
    <p:sldId id="321" r:id="rId29"/>
    <p:sldId id="289" r:id="rId30"/>
    <p:sldId id="307" r:id="rId31"/>
    <p:sldId id="308" r:id="rId32"/>
    <p:sldId id="318" r:id="rId33"/>
    <p:sldId id="320" r:id="rId34"/>
    <p:sldId id="292" r:id="rId35"/>
    <p:sldId id="309" r:id="rId36"/>
    <p:sldId id="310" r:id="rId37"/>
    <p:sldId id="311" r:id="rId38"/>
    <p:sldId id="312" r:id="rId39"/>
    <p:sldId id="291" r:id="rId40"/>
    <p:sldId id="314" r:id="rId41"/>
    <p:sldId id="316" r:id="rId42"/>
    <p:sldId id="313" r:id="rId43"/>
    <p:sldId id="315" r:id="rId44"/>
    <p:sldId id="323" r:id="rId45"/>
    <p:sldId id="326" r:id="rId46"/>
    <p:sldId id="275" r:id="rId47"/>
    <p:sldId id="276" r:id="rId48"/>
    <p:sldId id="281" r:id="rId49"/>
    <p:sldId id="317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47D95F"/>
    <a:srgbClr val="1C0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4660"/>
  </p:normalViewPr>
  <p:slideViewPr>
    <p:cSldViewPr>
      <p:cViewPr varScale="1">
        <p:scale>
          <a:sx n="109" d="100"/>
          <a:sy n="109" d="100"/>
        </p:scale>
        <p:origin x="87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4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image" Target="../media/image1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28A60-C895-4D73-9E18-C01A9B92505B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25DE5-6295-4BDA-88C0-0156BFF1E7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150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5DE5-6295-4BDA-88C0-0156BFF1E70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4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25DE5-6295-4BDA-88C0-0156BFF1E70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85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8000"/>
            <a:lum/>
          </a:blip>
          <a:srcRect/>
          <a:stretch>
            <a:fillRect t="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97C4B-86A3-46EC-A39A-24C23B10598E}" type="datetimeFigureOut">
              <a:rPr lang="ru-RU" smtClean="0"/>
              <a:pPr/>
              <a:t>16.04.2018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786AE-31B8-462C-937B-EF04358D8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slide" Target="slide7.xml"/><Relationship Id="rId10" Type="http://schemas.openxmlformats.org/officeDocument/2006/relationships/image" Target="../media/image28.jpeg"/><Relationship Id="rId4" Type="http://schemas.openxmlformats.org/officeDocument/2006/relationships/image" Target="../media/image4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jpeg"/><Relationship Id="rId9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png"/><Relationship Id="rId7" Type="http://schemas.openxmlformats.org/officeDocument/2006/relationships/slide" Target="slide17.xml"/><Relationship Id="rId12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slide" Target="slide18.xml"/><Relationship Id="rId5" Type="http://schemas.openxmlformats.org/officeDocument/2006/relationships/slide" Target="slide15.xml"/><Relationship Id="rId10" Type="http://schemas.openxmlformats.org/officeDocument/2006/relationships/image" Target="../media/image35.png"/><Relationship Id="rId4" Type="http://schemas.openxmlformats.org/officeDocument/2006/relationships/slide" Target="slide14.xml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.wdp"/><Relationship Id="rId7" Type="http://schemas.openxmlformats.org/officeDocument/2006/relationships/image" Target="../media/image39.jpeg"/><Relationship Id="rId12" Type="http://schemas.openxmlformats.org/officeDocument/2006/relationships/slide" Target="slide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microsoft.com/office/2007/relationships/hdphoto" Target="../media/hdphoto3.wdp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4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slide" Target="slide13.xml"/><Relationship Id="rId10" Type="http://schemas.openxmlformats.org/officeDocument/2006/relationships/image" Target="../media/image46.jpeg"/><Relationship Id="rId4" Type="http://schemas.openxmlformats.org/officeDocument/2006/relationships/image" Target="../media/image4.jpeg"/><Relationship Id="rId9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jpeg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microsoft.com/office/2007/relationships/hdphoto" Target="../media/hdphoto7.wdp"/><Relationship Id="rId5" Type="http://schemas.openxmlformats.org/officeDocument/2006/relationships/slide" Target="slide13.xml"/><Relationship Id="rId10" Type="http://schemas.openxmlformats.org/officeDocument/2006/relationships/image" Target="../media/image49.jpeg"/><Relationship Id="rId4" Type="http://schemas.openxmlformats.org/officeDocument/2006/relationships/image" Target="../media/image4.jpe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1.wdp"/><Relationship Id="rId7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slide" Target="slide13.xml"/><Relationship Id="rId4" Type="http://schemas.openxmlformats.org/officeDocument/2006/relationships/image" Target="../media/image4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slide" Target="slide24.xml"/><Relationship Id="rId3" Type="http://schemas.openxmlformats.org/officeDocument/2006/relationships/image" Target="../media/image5.png"/><Relationship Id="rId7" Type="http://schemas.openxmlformats.org/officeDocument/2006/relationships/slide" Target="slide22.xml"/><Relationship Id="rId12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image" Target="../media/image59.jpeg"/><Relationship Id="rId5" Type="http://schemas.openxmlformats.org/officeDocument/2006/relationships/slide" Target="slide21.xml"/><Relationship Id="rId10" Type="http://schemas.openxmlformats.org/officeDocument/2006/relationships/image" Target="../media/image58.jpeg"/><Relationship Id="rId4" Type="http://schemas.openxmlformats.org/officeDocument/2006/relationships/slide" Target="slide19.xml"/><Relationship Id="rId9" Type="http://schemas.openxmlformats.org/officeDocument/2006/relationships/image" Target="../media/image57.jpeg"/><Relationship Id="rId1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1.wdp"/><Relationship Id="rId7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slide" Target="slide18.xml"/><Relationship Id="rId4" Type="http://schemas.openxmlformats.org/officeDocument/2006/relationships/image" Target="../media/image4.jpeg"/><Relationship Id="rId9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70.jpeg"/><Relationship Id="rId18" Type="http://schemas.openxmlformats.org/officeDocument/2006/relationships/image" Target="../media/image75.png"/><Relationship Id="rId3" Type="http://schemas.microsoft.com/office/2007/relationships/hdphoto" Target="../media/hdphoto1.wdp"/><Relationship Id="rId7" Type="http://schemas.openxmlformats.org/officeDocument/2006/relationships/image" Target="../media/image66.png"/><Relationship Id="rId12" Type="http://schemas.microsoft.com/office/2007/relationships/hdphoto" Target="../media/hdphoto10.wdp"/><Relationship Id="rId17" Type="http://schemas.openxmlformats.org/officeDocument/2006/relationships/image" Target="../media/image74.jpeg"/><Relationship Id="rId2" Type="http://schemas.openxmlformats.org/officeDocument/2006/relationships/image" Target="../media/image3.pn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69.png"/><Relationship Id="rId5" Type="http://schemas.openxmlformats.org/officeDocument/2006/relationships/slide" Target="slide18.xml"/><Relationship Id="rId15" Type="http://schemas.openxmlformats.org/officeDocument/2006/relationships/image" Target="../media/image72.jpeg"/><Relationship Id="rId10" Type="http://schemas.openxmlformats.org/officeDocument/2006/relationships/image" Target="../media/image68.jpeg"/><Relationship Id="rId19" Type="http://schemas.microsoft.com/office/2007/relationships/hdphoto" Target="../media/hdphoto11.wdp"/><Relationship Id="rId4" Type="http://schemas.openxmlformats.org/officeDocument/2006/relationships/image" Target="../media/image4.jpeg"/><Relationship Id="rId9" Type="http://schemas.openxmlformats.org/officeDocument/2006/relationships/image" Target="../media/image67.jpeg"/><Relationship Id="rId1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microsoft.com/office/2007/relationships/hdphoto" Target="../media/hdphoto15.wdp"/><Relationship Id="rId18" Type="http://schemas.openxmlformats.org/officeDocument/2006/relationships/image" Target="../media/image82.jpeg"/><Relationship Id="rId3" Type="http://schemas.microsoft.com/office/2007/relationships/hdphoto" Target="../media/hdphoto1.wdp"/><Relationship Id="rId21" Type="http://schemas.openxmlformats.org/officeDocument/2006/relationships/image" Target="../media/image84.jpeg"/><Relationship Id="rId7" Type="http://schemas.microsoft.com/office/2007/relationships/hdphoto" Target="../media/hdphoto12.wdp"/><Relationship Id="rId12" Type="http://schemas.openxmlformats.org/officeDocument/2006/relationships/image" Target="../media/image79.jpeg"/><Relationship Id="rId17" Type="http://schemas.microsoft.com/office/2007/relationships/hdphoto" Target="../media/hdphoto17.wdp"/><Relationship Id="rId2" Type="http://schemas.openxmlformats.org/officeDocument/2006/relationships/image" Target="../media/image3.png"/><Relationship Id="rId16" Type="http://schemas.openxmlformats.org/officeDocument/2006/relationships/image" Target="../media/image81.jpeg"/><Relationship Id="rId20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microsoft.com/office/2007/relationships/hdphoto" Target="../media/hdphoto14.wdp"/><Relationship Id="rId24" Type="http://schemas.microsoft.com/office/2007/relationships/hdphoto" Target="../media/hdphoto20.wdp"/><Relationship Id="rId5" Type="http://schemas.openxmlformats.org/officeDocument/2006/relationships/slide" Target="slide18.xml"/><Relationship Id="rId15" Type="http://schemas.microsoft.com/office/2007/relationships/hdphoto" Target="../media/hdphoto16.wdp"/><Relationship Id="rId23" Type="http://schemas.openxmlformats.org/officeDocument/2006/relationships/image" Target="../media/image85.jpeg"/><Relationship Id="rId10" Type="http://schemas.openxmlformats.org/officeDocument/2006/relationships/image" Target="../media/image78.jpeg"/><Relationship Id="rId19" Type="http://schemas.microsoft.com/office/2007/relationships/hdphoto" Target="../media/hdphoto18.wdp"/><Relationship Id="rId4" Type="http://schemas.openxmlformats.org/officeDocument/2006/relationships/image" Target="../media/image4.jpeg"/><Relationship Id="rId9" Type="http://schemas.microsoft.com/office/2007/relationships/hdphoto" Target="../media/hdphoto13.wdp"/><Relationship Id="rId14" Type="http://schemas.openxmlformats.org/officeDocument/2006/relationships/image" Target="../media/image80.jpeg"/><Relationship Id="rId22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microsoft.com/office/2007/relationships/hdphoto" Target="../media/hdphoto1.wdp"/><Relationship Id="rId7" Type="http://schemas.microsoft.com/office/2007/relationships/hdphoto" Target="../media/hdphoto21.wdp"/><Relationship Id="rId12" Type="http://schemas.openxmlformats.org/officeDocument/2006/relationships/slide" Target="slide1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0.jpeg"/><Relationship Id="rId5" Type="http://schemas.openxmlformats.org/officeDocument/2006/relationships/image" Target="../media/image86.jpeg"/><Relationship Id="rId10" Type="http://schemas.microsoft.com/office/2007/relationships/hdphoto" Target="../media/hdphoto22.wdp"/><Relationship Id="rId4" Type="http://schemas.openxmlformats.org/officeDocument/2006/relationships/image" Target="../media/image4.jpeg"/><Relationship Id="rId9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5.png"/><Relationship Id="rId7" Type="http://schemas.openxmlformats.org/officeDocument/2006/relationships/image" Target="../media/image92.png"/><Relationship Id="rId12" Type="http://schemas.openxmlformats.org/officeDocument/2006/relationships/image" Target="../media/image9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11" Type="http://schemas.openxmlformats.org/officeDocument/2006/relationships/slide" Target="slide28.xml"/><Relationship Id="rId5" Type="http://schemas.openxmlformats.org/officeDocument/2006/relationships/slide" Target="slide26.xml"/><Relationship Id="rId10" Type="http://schemas.openxmlformats.org/officeDocument/2006/relationships/image" Target="../media/image93.jpeg"/><Relationship Id="rId4" Type="http://schemas.openxmlformats.org/officeDocument/2006/relationships/slide" Target="slide25.xml"/><Relationship Id="rId9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microsoft.com/office/2007/relationships/hdphoto" Target="../media/hdphoto1.wdp"/><Relationship Id="rId7" Type="http://schemas.openxmlformats.org/officeDocument/2006/relationships/image" Target="../media/image9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slide" Target="slide24.xml"/><Relationship Id="rId10" Type="http://schemas.microsoft.com/office/2007/relationships/hdphoto" Target="../media/hdphoto23.wdp"/><Relationship Id="rId4" Type="http://schemas.openxmlformats.org/officeDocument/2006/relationships/image" Target="../media/image4.jpeg"/><Relationship Id="rId9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microsoft.com/office/2007/relationships/hdphoto" Target="../media/hdphoto1.wdp"/><Relationship Id="rId7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10" Type="http://schemas.openxmlformats.org/officeDocument/2006/relationships/slide" Target="slide24.xml"/><Relationship Id="rId4" Type="http://schemas.openxmlformats.org/officeDocument/2006/relationships/image" Target="../media/image4.jpeg"/><Relationship Id="rId9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microsoft.com/office/2007/relationships/hdphoto" Target="../media/hdphoto1.wdp"/><Relationship Id="rId7" Type="http://schemas.openxmlformats.org/officeDocument/2006/relationships/image" Target="../media/image105.jpeg"/><Relationship Id="rId12" Type="http://schemas.openxmlformats.org/officeDocument/2006/relationships/image" Target="../media/image10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11" Type="http://schemas.microsoft.com/office/2007/relationships/hdphoto" Target="../media/hdphoto24.wdp"/><Relationship Id="rId5" Type="http://schemas.openxmlformats.org/officeDocument/2006/relationships/slide" Target="slide24.xml"/><Relationship Id="rId10" Type="http://schemas.openxmlformats.org/officeDocument/2006/relationships/image" Target="../media/image108.jpeg"/><Relationship Id="rId4" Type="http://schemas.openxmlformats.org/officeDocument/2006/relationships/image" Target="../media/image4.jpeg"/><Relationship Id="rId9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microsoft.com/office/2007/relationships/hdphoto" Target="../media/hdphoto1.wdp"/><Relationship Id="rId7" Type="http://schemas.openxmlformats.org/officeDocument/2006/relationships/image" Target="../media/image1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emf"/><Relationship Id="rId5" Type="http://schemas.openxmlformats.org/officeDocument/2006/relationships/slide" Target="slide24.xml"/><Relationship Id="rId4" Type="http://schemas.openxmlformats.org/officeDocument/2006/relationships/image" Target="../media/image4.jpeg"/><Relationship Id="rId9" Type="http://schemas.openxmlformats.org/officeDocument/2006/relationships/image" Target="../media/image11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5.png"/><Relationship Id="rId7" Type="http://schemas.openxmlformats.org/officeDocument/2006/relationships/image" Target="../media/image115.jpeg"/><Relationship Id="rId12" Type="http://schemas.openxmlformats.org/officeDocument/2006/relationships/image" Target="../media/image1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11" Type="http://schemas.openxmlformats.org/officeDocument/2006/relationships/image" Target="../media/image116.jpeg"/><Relationship Id="rId5" Type="http://schemas.openxmlformats.org/officeDocument/2006/relationships/slide" Target="slide31.xml"/><Relationship Id="rId10" Type="http://schemas.openxmlformats.org/officeDocument/2006/relationships/slide" Target="slide33.xml"/><Relationship Id="rId4" Type="http://schemas.openxmlformats.org/officeDocument/2006/relationships/slide" Target="slide30.xml"/><Relationship Id="rId9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123.png"/><Relationship Id="rId3" Type="http://schemas.microsoft.com/office/2007/relationships/hdphoto" Target="../media/hdphoto1.wdp"/><Relationship Id="rId7" Type="http://schemas.openxmlformats.org/officeDocument/2006/relationships/image" Target="../media/image119.jpeg"/><Relationship Id="rId12" Type="http://schemas.openxmlformats.org/officeDocument/2006/relationships/image" Target="../media/image1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microsoft.com/office/2007/relationships/hdphoto" Target="../media/hdphoto26.wdp"/><Relationship Id="rId5" Type="http://schemas.openxmlformats.org/officeDocument/2006/relationships/slide" Target="slide29.xml"/><Relationship Id="rId10" Type="http://schemas.openxmlformats.org/officeDocument/2006/relationships/image" Target="../media/image121.jpeg"/><Relationship Id="rId4" Type="http://schemas.openxmlformats.org/officeDocument/2006/relationships/image" Target="../media/image4.jpeg"/><Relationship Id="rId9" Type="http://schemas.openxmlformats.org/officeDocument/2006/relationships/image" Target="../media/image120.jpeg"/><Relationship Id="rId14" Type="http://schemas.microsoft.com/office/2007/relationships/hdphoto" Target="../media/hdphoto27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microsoft.com/office/2007/relationships/hdphoto" Target="../media/hdphoto1.wdp"/><Relationship Id="rId7" Type="http://schemas.openxmlformats.org/officeDocument/2006/relationships/image" Target="../media/image125.jpeg"/><Relationship Id="rId12" Type="http://schemas.openxmlformats.org/officeDocument/2006/relationships/image" Target="../media/image1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11" Type="http://schemas.openxmlformats.org/officeDocument/2006/relationships/image" Target="../media/image128.jpeg"/><Relationship Id="rId5" Type="http://schemas.openxmlformats.org/officeDocument/2006/relationships/slide" Target="slide29.xml"/><Relationship Id="rId10" Type="http://schemas.openxmlformats.org/officeDocument/2006/relationships/image" Target="../media/image127.jpeg"/><Relationship Id="rId4" Type="http://schemas.openxmlformats.org/officeDocument/2006/relationships/image" Target="../media/image4.jpeg"/><Relationship Id="rId9" Type="http://schemas.microsoft.com/office/2007/relationships/hdphoto" Target="../media/hdphoto2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Relationship Id="rId9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1.png"/><Relationship Id="rId3" Type="http://schemas.openxmlformats.org/officeDocument/2006/relationships/image" Target="../media/image3.png"/><Relationship Id="rId7" Type="http://schemas.openxmlformats.org/officeDocument/2006/relationships/image" Target="../media/image136.jpe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11" Type="http://schemas.openxmlformats.org/officeDocument/2006/relationships/image" Target="../media/image139.jpeg"/><Relationship Id="rId5" Type="http://schemas.openxmlformats.org/officeDocument/2006/relationships/image" Target="../media/image4.jpeg"/><Relationship Id="rId15" Type="http://schemas.openxmlformats.org/officeDocument/2006/relationships/image" Target="../media/image143.png"/><Relationship Id="rId10" Type="http://schemas.openxmlformats.org/officeDocument/2006/relationships/image" Target="../media/image138.jpeg"/><Relationship Id="rId4" Type="http://schemas.microsoft.com/office/2007/relationships/hdphoto" Target="../media/hdphoto1.wdp"/><Relationship Id="rId9" Type="http://schemas.microsoft.com/office/2007/relationships/hdphoto" Target="../media/hdphoto29.wdp"/><Relationship Id="rId14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5.png"/><Relationship Id="rId7" Type="http://schemas.openxmlformats.org/officeDocument/2006/relationships/slide" Target="slide38.xml"/><Relationship Id="rId12" Type="http://schemas.openxmlformats.org/officeDocument/2006/relationships/slide" Target="slide3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6.xml"/><Relationship Id="rId11" Type="http://schemas.openxmlformats.org/officeDocument/2006/relationships/image" Target="../media/image147.jpeg"/><Relationship Id="rId5" Type="http://schemas.openxmlformats.org/officeDocument/2006/relationships/slide" Target="slide37.xml"/><Relationship Id="rId10" Type="http://schemas.openxmlformats.org/officeDocument/2006/relationships/image" Target="../media/image146.jpeg"/><Relationship Id="rId4" Type="http://schemas.openxmlformats.org/officeDocument/2006/relationships/slide" Target="slide35.xml"/><Relationship Id="rId9" Type="http://schemas.openxmlformats.org/officeDocument/2006/relationships/image" Target="../media/image14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microsoft.com/office/2007/relationships/hdphoto" Target="../media/hdphoto33.wdp"/><Relationship Id="rId18" Type="http://schemas.openxmlformats.org/officeDocument/2006/relationships/image" Target="../media/image154.jpeg"/><Relationship Id="rId3" Type="http://schemas.microsoft.com/office/2007/relationships/hdphoto" Target="../media/hdphoto1.wdp"/><Relationship Id="rId21" Type="http://schemas.microsoft.com/office/2007/relationships/hdphoto" Target="../media/hdphoto37.wdp"/><Relationship Id="rId7" Type="http://schemas.microsoft.com/office/2007/relationships/hdphoto" Target="../media/hdphoto30.wdp"/><Relationship Id="rId12" Type="http://schemas.openxmlformats.org/officeDocument/2006/relationships/image" Target="../media/image151.jpeg"/><Relationship Id="rId17" Type="http://schemas.microsoft.com/office/2007/relationships/hdphoto" Target="../media/hdphoto35.wdp"/><Relationship Id="rId2" Type="http://schemas.openxmlformats.org/officeDocument/2006/relationships/image" Target="../media/image3.png"/><Relationship Id="rId16" Type="http://schemas.openxmlformats.org/officeDocument/2006/relationships/image" Target="../media/image153.jpeg"/><Relationship Id="rId20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11" Type="http://schemas.microsoft.com/office/2007/relationships/hdphoto" Target="../media/hdphoto32.wdp"/><Relationship Id="rId5" Type="http://schemas.openxmlformats.org/officeDocument/2006/relationships/slide" Target="slide34.xml"/><Relationship Id="rId15" Type="http://schemas.microsoft.com/office/2007/relationships/hdphoto" Target="../media/hdphoto34.wdp"/><Relationship Id="rId23" Type="http://schemas.microsoft.com/office/2007/relationships/hdphoto" Target="../media/hdphoto38.wdp"/><Relationship Id="rId10" Type="http://schemas.openxmlformats.org/officeDocument/2006/relationships/image" Target="../media/image150.jpeg"/><Relationship Id="rId19" Type="http://schemas.microsoft.com/office/2007/relationships/hdphoto" Target="../media/hdphoto36.wdp"/><Relationship Id="rId4" Type="http://schemas.openxmlformats.org/officeDocument/2006/relationships/image" Target="../media/image4.jpeg"/><Relationship Id="rId9" Type="http://schemas.microsoft.com/office/2007/relationships/hdphoto" Target="../media/hdphoto31.wdp"/><Relationship Id="rId14" Type="http://schemas.openxmlformats.org/officeDocument/2006/relationships/image" Target="../media/image152.jpeg"/><Relationship Id="rId22" Type="http://schemas.openxmlformats.org/officeDocument/2006/relationships/image" Target="../media/image156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13" Type="http://schemas.openxmlformats.org/officeDocument/2006/relationships/image" Target="../media/image161.jpeg"/><Relationship Id="rId3" Type="http://schemas.microsoft.com/office/2007/relationships/hdphoto" Target="../media/hdphoto1.wdp"/><Relationship Id="rId7" Type="http://schemas.openxmlformats.org/officeDocument/2006/relationships/image" Target="../media/image158.jpeg"/><Relationship Id="rId12" Type="http://schemas.microsoft.com/office/2007/relationships/hdphoto" Target="../media/hdphoto42.wdp"/><Relationship Id="rId17" Type="http://schemas.openxmlformats.org/officeDocument/2006/relationships/slide" Target="slide34.xml"/><Relationship Id="rId2" Type="http://schemas.openxmlformats.org/officeDocument/2006/relationships/image" Target="../media/image3.png"/><Relationship Id="rId16" Type="http://schemas.microsoft.com/office/2007/relationships/hdphoto" Target="../media/hdphoto44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9.wdp"/><Relationship Id="rId11" Type="http://schemas.openxmlformats.org/officeDocument/2006/relationships/image" Target="../media/image160.jpeg"/><Relationship Id="rId5" Type="http://schemas.openxmlformats.org/officeDocument/2006/relationships/image" Target="../media/image157.jpeg"/><Relationship Id="rId15" Type="http://schemas.openxmlformats.org/officeDocument/2006/relationships/image" Target="../media/image162.jpeg"/><Relationship Id="rId10" Type="http://schemas.microsoft.com/office/2007/relationships/hdphoto" Target="../media/hdphoto41.wdp"/><Relationship Id="rId4" Type="http://schemas.openxmlformats.org/officeDocument/2006/relationships/image" Target="../media/image4.jpeg"/><Relationship Id="rId9" Type="http://schemas.openxmlformats.org/officeDocument/2006/relationships/image" Target="../media/image159.jpeg"/><Relationship Id="rId14" Type="http://schemas.microsoft.com/office/2007/relationships/hdphoto" Target="../media/hdphoto4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microsoft.com/office/2007/relationships/hdphoto" Target="../media/hdphoto1.wdp"/><Relationship Id="rId7" Type="http://schemas.openxmlformats.org/officeDocument/2006/relationships/image" Target="../media/image165.jpeg"/><Relationship Id="rId12" Type="http://schemas.microsoft.com/office/2007/relationships/hdphoto" Target="../media/hdphoto4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11" Type="http://schemas.openxmlformats.org/officeDocument/2006/relationships/image" Target="../media/image168.jpeg"/><Relationship Id="rId5" Type="http://schemas.openxmlformats.org/officeDocument/2006/relationships/image" Target="../media/image163.jpeg"/><Relationship Id="rId10" Type="http://schemas.openxmlformats.org/officeDocument/2006/relationships/slide" Target="slide34.xml"/><Relationship Id="rId4" Type="http://schemas.openxmlformats.org/officeDocument/2006/relationships/image" Target="../media/image4.jpeg"/><Relationship Id="rId9" Type="http://schemas.openxmlformats.org/officeDocument/2006/relationships/image" Target="../media/image1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microsoft.com/office/2007/relationships/hdphoto" Target="../media/hdphoto49.wdp"/><Relationship Id="rId3" Type="http://schemas.microsoft.com/office/2007/relationships/hdphoto" Target="../media/hdphoto1.wdp"/><Relationship Id="rId7" Type="http://schemas.microsoft.com/office/2007/relationships/hdphoto" Target="../media/hdphoto46.wdp"/><Relationship Id="rId12" Type="http://schemas.openxmlformats.org/officeDocument/2006/relationships/image" Target="../media/image17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11" Type="http://schemas.microsoft.com/office/2007/relationships/hdphoto" Target="../media/hdphoto48.wdp"/><Relationship Id="rId5" Type="http://schemas.openxmlformats.org/officeDocument/2006/relationships/slide" Target="slide34.xml"/><Relationship Id="rId10" Type="http://schemas.openxmlformats.org/officeDocument/2006/relationships/image" Target="../media/image171.png"/><Relationship Id="rId4" Type="http://schemas.openxmlformats.org/officeDocument/2006/relationships/image" Target="../media/image4.jpeg"/><Relationship Id="rId9" Type="http://schemas.microsoft.com/office/2007/relationships/hdphoto" Target="../media/hdphoto47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5.png"/><Relationship Id="rId7" Type="http://schemas.openxmlformats.org/officeDocument/2006/relationships/slide" Target="slide43.xml"/><Relationship Id="rId12" Type="http://schemas.openxmlformats.org/officeDocument/2006/relationships/slide" Target="slide4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1.xml"/><Relationship Id="rId11" Type="http://schemas.openxmlformats.org/officeDocument/2006/relationships/image" Target="../media/image176.jpeg"/><Relationship Id="rId5" Type="http://schemas.openxmlformats.org/officeDocument/2006/relationships/slide" Target="slide42.xml"/><Relationship Id="rId10" Type="http://schemas.openxmlformats.org/officeDocument/2006/relationships/image" Target="../media/image175.png"/><Relationship Id="rId4" Type="http://schemas.openxmlformats.org/officeDocument/2006/relationships/slide" Target="slide40.xml"/><Relationship Id="rId9" Type="http://schemas.openxmlformats.org/officeDocument/2006/relationships/image" Target="../media/image17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emf"/><Relationship Id="rId3" Type="http://schemas.openxmlformats.org/officeDocument/2006/relationships/image" Target="../media/image3.png"/><Relationship Id="rId7" Type="http://schemas.openxmlformats.org/officeDocument/2006/relationships/image" Target="../media/image177.emf"/><Relationship Id="rId12" Type="http://schemas.openxmlformats.org/officeDocument/2006/relationships/slide" Target="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78.emf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2.bin"/><Relationship Id="rId4" Type="http://schemas.microsoft.com/office/2007/relationships/hdphoto" Target="../media/hdphoto1.wdp"/><Relationship Id="rId9" Type="http://schemas.openxmlformats.org/officeDocument/2006/relationships/image" Target="../media/image180.emf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9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microsoft.com/office/2007/relationships/hdphoto" Target="../media/hdphoto1.wdp"/><Relationship Id="rId7" Type="http://schemas.openxmlformats.org/officeDocument/2006/relationships/image" Target="../media/image1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4.jpeg"/><Relationship Id="rId9" Type="http://schemas.openxmlformats.org/officeDocument/2006/relationships/slide" Target="slide3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13" Type="http://schemas.microsoft.com/office/2007/relationships/hdphoto" Target="../media/hdphoto52.wdp"/><Relationship Id="rId3" Type="http://schemas.microsoft.com/office/2007/relationships/hdphoto" Target="../media/hdphoto1.wdp"/><Relationship Id="rId7" Type="http://schemas.microsoft.com/office/2007/relationships/hdphoto" Target="../media/hdphoto50.wdp"/><Relationship Id="rId12" Type="http://schemas.openxmlformats.org/officeDocument/2006/relationships/image" Target="../media/image1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11" Type="http://schemas.microsoft.com/office/2007/relationships/hdphoto" Target="../media/hdphoto51.wdp"/><Relationship Id="rId5" Type="http://schemas.openxmlformats.org/officeDocument/2006/relationships/slide" Target="slide39.xml"/><Relationship Id="rId15" Type="http://schemas.microsoft.com/office/2007/relationships/hdphoto" Target="../media/hdphoto53.wdp"/><Relationship Id="rId10" Type="http://schemas.openxmlformats.org/officeDocument/2006/relationships/image" Target="../media/image188.jpeg"/><Relationship Id="rId4" Type="http://schemas.openxmlformats.org/officeDocument/2006/relationships/image" Target="../media/image4.jpeg"/><Relationship Id="rId9" Type="http://schemas.openxmlformats.org/officeDocument/2006/relationships/image" Target="../media/image187.jpeg"/><Relationship Id="rId14" Type="http://schemas.openxmlformats.org/officeDocument/2006/relationships/image" Target="../media/image190.jpe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54.wdp"/><Relationship Id="rId4" Type="http://schemas.openxmlformats.org/officeDocument/2006/relationships/image" Target="../media/image1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4.wdp"/><Relationship Id="rId5" Type="http://schemas.openxmlformats.org/officeDocument/2006/relationships/image" Target="../media/image191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gif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microsoft.com/office/2007/relationships/hdphoto" Target="../media/hdphoto1.wdp"/><Relationship Id="rId7" Type="http://schemas.openxmlformats.org/officeDocument/2006/relationships/image" Target="../media/image19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jpeg"/><Relationship Id="rId5" Type="http://schemas.openxmlformats.org/officeDocument/2006/relationships/hyperlink" Target="http://mail.ru/" TargetMode="External"/><Relationship Id="rId4" Type="http://schemas.openxmlformats.org/officeDocument/2006/relationships/hyperlink" Target="mailto:vzbiblioteka_galich@mail.ru" TargetMode="External"/><Relationship Id="rId9" Type="http://schemas.openxmlformats.org/officeDocument/2006/relationships/image" Target="../media/image19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5.png"/><Relationship Id="rId7" Type="http://schemas.openxmlformats.org/officeDocument/2006/relationships/slide" Target="slide12.xml"/><Relationship Id="rId12" Type="http://schemas.openxmlformats.org/officeDocument/2006/relationships/slide" Target="slide1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image" Target="../media/image9.jpeg"/><Relationship Id="rId5" Type="http://schemas.openxmlformats.org/officeDocument/2006/relationships/slide" Target="slide9.xml"/><Relationship Id="rId10" Type="http://schemas.openxmlformats.org/officeDocument/2006/relationships/image" Target="../media/image8.jpeg"/><Relationship Id="rId4" Type="http://schemas.openxmlformats.org/officeDocument/2006/relationships/slide" Target="slide8.xml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slide" Target="slide7.xml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4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microsoft.com/office/2007/relationships/hdphoto" Target="../media/hdphoto2.wdp"/><Relationship Id="rId5" Type="http://schemas.openxmlformats.org/officeDocument/2006/relationships/slide" Target="slide7.xml"/><Relationship Id="rId10" Type="http://schemas.openxmlformats.org/officeDocument/2006/relationships/image" Target="../media/image20.jpeg"/><Relationship Id="rId4" Type="http://schemas.openxmlformats.org/officeDocument/2006/relationships/image" Target="../media/image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26" y="188640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проект межведомственного взаимодействия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школьных и публичных библиотек «БИБЛИОЛИГА»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36698" y="6165304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t="21546" r="21724" b="40340"/>
          <a:stretch/>
        </p:blipFill>
        <p:spPr bwMode="auto">
          <a:xfrm>
            <a:off x="649962" y="1124744"/>
            <a:ext cx="791475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6851104" cy="1138138"/>
          </a:xfrm>
        </p:spPr>
        <p:txBody>
          <a:bodyPr>
            <a:normAutofit fontScale="90000"/>
          </a:bodyPr>
          <a:lstStyle/>
          <a:p>
            <a:r>
              <a:rPr lang="ru-RU" sz="3800" dirty="0"/>
              <a:t>«Школа молодого исследователя» </a:t>
            </a:r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/>
          <p:cNvGrpSpPr/>
          <p:nvPr/>
        </p:nvGrpSpPr>
        <p:grpSpPr>
          <a:xfrm>
            <a:off x="179512" y="1282681"/>
            <a:ext cx="8793044" cy="5280265"/>
            <a:chOff x="179512" y="1282681"/>
            <a:chExt cx="8793044" cy="5280265"/>
          </a:xfrm>
        </p:grpSpPr>
        <p:pic>
          <p:nvPicPr>
            <p:cNvPr id="34818" name="Picture 2" descr="F:\ЗАВУЧ\ВКС\Квест-технологии\ВКС Квест-технологии\Фото ВКС 08.10.2015\IMG_281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56" r="12694"/>
            <a:stretch/>
          </p:blipFill>
          <p:spPr bwMode="auto">
            <a:xfrm>
              <a:off x="5592360" y="1282681"/>
              <a:ext cx="3380196" cy="460586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19" name="Picture 3" descr="F:\ЗАВУЧ\ВКС\Квест-технологии\ВКС Квест-технологии\Фото ВКС 08.10.2015\IMG_279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7" t="23919" r="13912" b="10332"/>
            <a:stretch/>
          </p:blipFill>
          <p:spPr bwMode="auto">
            <a:xfrm>
              <a:off x="179512" y="3799297"/>
              <a:ext cx="5241404" cy="276364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20" name="Picture 4" descr="F:\ЗАВУЧ\ВКС\Квест-технологии\ВКС Квест-технологии\Фото ВКС 08.10.2015\IMG_2817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2" t="23817" r="9504" b="18334"/>
            <a:stretch/>
          </p:blipFill>
          <p:spPr bwMode="auto">
            <a:xfrm>
              <a:off x="179512" y="1284015"/>
              <a:ext cx="5241404" cy="239838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Управляющая кнопка: возврат 10">
            <a:hlinkClick r:id="rId8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680534" y="5910371"/>
            <a:ext cx="2635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Цикл видеоконференций, организованных </a:t>
            </a:r>
            <a:r>
              <a:rPr lang="ru-RU" sz="1600" dirty="0"/>
              <a:t>НИУ ВШЭ </a:t>
            </a:r>
            <a:r>
              <a:rPr lang="ru-RU" sz="1600" dirty="0" smtClean="0"/>
              <a:t>Санкт-Петербурга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716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35516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Проекты и исследования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озврат 4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09389" y="1340768"/>
            <a:ext cx="8671615" cy="5316205"/>
            <a:chOff x="309389" y="1340768"/>
            <a:chExt cx="8671615" cy="5316205"/>
          </a:xfrm>
        </p:grpSpPr>
        <p:pic>
          <p:nvPicPr>
            <p:cNvPr id="8" name="Picture 20" descr="DSCN295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872"/>
            <a:stretch>
              <a:fillRect/>
            </a:stretch>
          </p:blipFill>
          <p:spPr bwMode="auto">
            <a:xfrm>
              <a:off x="467544" y="1340768"/>
              <a:ext cx="3974579" cy="243679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0" name="Picture 2" descr="F:\ЗАВУЧ\Научное общество\2013-2014\Дни науки\На стенд фото\1 стенд\Дни науки 2014 1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3848661"/>
              <a:ext cx="2896836" cy="217262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2" name="Picture 4" descr="F:\ЗАВУЧ\Научное общество\2013-2014\Дни науки\Фотографии\Конференция проекты\Дни науки 2014 091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88"/>
            <a:stretch/>
          </p:blipFill>
          <p:spPr bwMode="auto">
            <a:xfrm>
              <a:off x="3341692" y="3848661"/>
              <a:ext cx="2647755" cy="28083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3" name="Picture 5" descr="F:\ЗАВУЧ\Научное общество\2013-2014\Дни науки\Фотографии\Конференция проекты\Дни науки 2014 095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82" t="27461" r="23347" b="8956"/>
            <a:stretch/>
          </p:blipFill>
          <p:spPr bwMode="auto">
            <a:xfrm>
              <a:off x="309389" y="3861047"/>
              <a:ext cx="2981040" cy="278354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4" name="Picture 6" descr="F:\ЗАВУЧ\Научное общество\2012-2013\Дни науки\Фотографии\Конференция\qtLTDTlTyNA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984" y="1361728"/>
              <a:ext cx="3625169" cy="241583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227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056784" cy="648072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Мини-проект «Живые </a:t>
            </a:r>
            <a:r>
              <a:rPr lang="ru-RU" sz="4000" dirty="0" err="1"/>
              <a:t>квесты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Группа 4"/>
          <p:cNvGrpSpPr/>
          <p:nvPr/>
        </p:nvGrpSpPr>
        <p:grpSpPr>
          <a:xfrm>
            <a:off x="427770" y="1261151"/>
            <a:ext cx="8205847" cy="4767888"/>
            <a:chOff x="427770" y="1261151"/>
            <a:chExt cx="8205847" cy="4767888"/>
          </a:xfrm>
        </p:grpSpPr>
        <p:pic>
          <p:nvPicPr>
            <p:cNvPr id="10" name="Picture 5" descr="G:\Актуальное чтение\КВЕСТ ФОТО\Квест 032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770" y="1261151"/>
              <a:ext cx="2775949" cy="2095841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K:\Учитель\ИСТОРИЯ\Исторический квест\Материалы к игре\Фотографии\Группа Альфа\SAM_116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884" y="3933056"/>
              <a:ext cx="2794643" cy="2095983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IMG_627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38974" y="1315821"/>
              <a:ext cx="2794643" cy="2095841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H:\ПРОЕКТ ПРОФЕССИИ ГАЛИЧА\Общая презентация\DSCN919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963" y="3933056"/>
              <a:ext cx="2775948" cy="2020636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Объект 2"/>
          <p:cNvSpPr txBox="1">
            <a:spLocks/>
          </p:cNvSpPr>
          <p:nvPr/>
        </p:nvSpPr>
        <p:spPr>
          <a:xfrm>
            <a:off x="23927" y="3356992"/>
            <a:ext cx="3386576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/>
              <a:t>Литературный </a:t>
            </a:r>
            <a:r>
              <a:rPr lang="ru-RU" sz="1600" b="1" dirty="0" err="1" smtClean="0"/>
              <a:t>квест</a:t>
            </a:r>
            <a:r>
              <a:rPr lang="ru-RU" sz="1600" b="1" dirty="0" smtClean="0"/>
              <a:t>                «По родному городу идём»</a:t>
            </a:r>
            <a:endParaRPr lang="ru-RU" sz="1600" b="1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5852746" y="3356992"/>
            <a:ext cx="2977501" cy="60578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/>
              <a:t>Исторический  квест          «Сквозь звон колоколов»</a:t>
            </a:r>
            <a:endParaRPr lang="ru-RU" sz="1600" b="1" dirty="0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4963841" y="5949280"/>
            <a:ext cx="2520280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600" b="1" dirty="0" smtClean="0"/>
              <a:t>Исторический  квест          «Галич купеческий»</a:t>
            </a:r>
            <a:endParaRPr lang="ru-RU" sz="1600" b="1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739386" y="5949280"/>
            <a:ext cx="3305100" cy="471289"/>
          </a:xfrm>
          <a:prstGeom prst="rect">
            <a:avLst/>
          </a:prstGeom>
        </p:spPr>
        <p:txBody>
          <a:bodyPr vert="horz">
            <a:no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sz="1600" b="1" dirty="0" err="1" smtClean="0"/>
              <a:t>Профориентационный</a:t>
            </a:r>
            <a:r>
              <a:rPr lang="ru-RU" sz="1600" b="1" dirty="0" smtClean="0"/>
              <a:t> квест          «Профессии родного города»</a:t>
            </a:r>
            <a:endParaRPr lang="ru-RU" sz="1600" b="1" dirty="0"/>
          </a:p>
        </p:txBody>
      </p:sp>
      <p:sp>
        <p:nvSpPr>
          <p:cNvPr id="22" name="Управляющая кнопка: возврат 21">
            <a:hlinkClick r:id="rId9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07110" y="1507368"/>
            <a:ext cx="242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600" spc="1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Квест</a:t>
            </a:r>
            <a:r>
              <a:rPr lang="ru-RU" sz="16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ru-RU" sz="16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транслит</a:t>
            </a:r>
            <a:r>
              <a:rPr lang="ru-RU" sz="16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англ. </a:t>
            </a:r>
            <a:r>
              <a:rPr lang="ru-RU" sz="1600" spc="1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quest</a:t>
            </a:r>
            <a:r>
              <a:rPr lang="ru-RU" sz="1600" i="1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- поиски</a:t>
            </a:r>
            <a:r>
              <a:rPr lang="ru-RU" sz="16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1600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игра, требующая </a:t>
            </a:r>
            <a:r>
              <a:rPr lang="ru-RU" sz="16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</a:t>
            </a:r>
            <a:r>
              <a:rPr lang="ru-RU" sz="1600" spc="1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игроков </a:t>
            </a:r>
            <a:r>
              <a:rPr lang="ru-RU" sz="16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решения умственных задач для продвижения по сюжету.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941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grammarparty.files.wordpress.com/2012/12/rainbow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" y="1052734"/>
            <a:ext cx="9125765" cy="49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57126" y="188640"/>
            <a:ext cx="8535354" cy="707886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ОРАНЖЕВЫЙ ЦВЕТ -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стремление к самовыражению, цвет праздников и радости от совместной деятельности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1039786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1115615" y="1760067"/>
            <a:ext cx="1577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Поэтический </a:t>
            </a:r>
            <a:r>
              <a:rPr lang="ru-RU" b="1" dirty="0" err="1" smtClean="0"/>
              <a:t>слэм</a:t>
            </a:r>
            <a:endParaRPr lang="ru-RU" b="1" dirty="0"/>
          </a:p>
        </p:txBody>
      </p:sp>
      <p:pic>
        <p:nvPicPr>
          <p:cNvPr id="7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55" y="1059605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1043608" y="4222134"/>
            <a:ext cx="18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/>
              <a:t>Литературные </a:t>
            </a:r>
            <a:r>
              <a:rPr lang="ru-RU" b="1" dirty="0" smtClean="0"/>
              <a:t>посиделки</a:t>
            </a:r>
            <a:endParaRPr lang="ru-RU" b="1" dirty="0"/>
          </a:p>
        </p:txBody>
      </p:sp>
      <p:pic>
        <p:nvPicPr>
          <p:cNvPr id="11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5021319" y="1872856"/>
            <a:ext cx="1472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Библионочь</a:t>
            </a:r>
            <a:endParaRPr lang="ru-RU" b="1" dirty="0"/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4930967" y="4257071"/>
            <a:ext cx="1577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Посвящение в читатели</a:t>
            </a:r>
            <a:endParaRPr lang="ru-RU" b="1" dirty="0"/>
          </a:p>
        </p:txBody>
      </p:sp>
      <p:pic>
        <p:nvPicPr>
          <p:cNvPr id="7170" name="Picture 2" descr="http://static.ozone.ru/multimedia/10109146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89040"/>
            <a:ext cx="1152128" cy="1739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mtdata.ru/u17/photoEEF4/20878167649-0/original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1"/>
          <a:stretch/>
        </p:blipFill>
        <p:spPr bwMode="auto">
          <a:xfrm>
            <a:off x="6522182" y="1400317"/>
            <a:ext cx="1263375" cy="1561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rtdu61.edusite.ru/images/minia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52" y="4108494"/>
            <a:ext cx="1427116" cy="112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далее 17">
            <a:hlinkClick r:id="rId11" action="ppaction://hlinksldjump" highlightClick="1"/>
          </p:cNvPr>
          <p:cNvSpPr/>
          <p:nvPr/>
        </p:nvSpPr>
        <p:spPr>
          <a:xfrm>
            <a:off x="8604448" y="6264321"/>
            <a:ext cx="432048" cy="392572"/>
          </a:xfrm>
          <a:prstGeom prst="actionButtonForwardNex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6" name="Picture 4" descr="http://alaniaportal.ru/images/news/7910071-poet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r="8922"/>
          <a:stretch/>
        </p:blipFill>
        <p:spPr bwMode="auto">
          <a:xfrm>
            <a:off x="2669487" y="1556791"/>
            <a:ext cx="1542473" cy="14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71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05678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Поэтические акции </a:t>
            </a:r>
            <a:br>
              <a:rPr lang="ru-RU" dirty="0" smtClean="0"/>
            </a:br>
            <a:r>
              <a:rPr lang="ru-RU" dirty="0" smtClean="0"/>
              <a:t>и мероприятия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287231" y="1628800"/>
            <a:ext cx="8475744" cy="4756318"/>
            <a:chOff x="289166" y="1628800"/>
            <a:chExt cx="8475744" cy="4756318"/>
          </a:xfrm>
        </p:grpSpPr>
        <p:pic>
          <p:nvPicPr>
            <p:cNvPr id="32772" name="Рисунок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4149081"/>
              <a:ext cx="3184798" cy="221085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3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6" r="10846"/>
            <a:stretch/>
          </p:blipFill>
          <p:spPr bwMode="auto">
            <a:xfrm>
              <a:off x="6372200" y="1629941"/>
              <a:ext cx="2390775" cy="239161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66" y="1628800"/>
              <a:ext cx="3150543" cy="238526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5" name="Picture 7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5" r="10972"/>
            <a:stretch/>
          </p:blipFill>
          <p:spPr bwMode="auto">
            <a:xfrm>
              <a:off x="3652052" y="1629941"/>
              <a:ext cx="2486025" cy="238411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81" name="Picture 1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4" t="-379" r="34348" b="1"/>
            <a:stretch/>
          </p:blipFill>
          <p:spPr bwMode="auto">
            <a:xfrm>
              <a:off x="289166" y="4141043"/>
              <a:ext cx="1806333" cy="224407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 descr="J:\IMG_0045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76" t="10863" r="19895" b="24861"/>
            <a:stretch/>
          </p:blipFill>
          <p:spPr bwMode="auto">
            <a:xfrm>
              <a:off x="2356342" y="4178380"/>
              <a:ext cx="2952328" cy="220673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Управляющая кнопка: возврат 21">
            <a:hlinkClick r:id="rId12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6840760" cy="936105"/>
          </a:xfrm>
        </p:spPr>
        <p:txBody>
          <a:bodyPr>
            <a:noAutofit/>
          </a:bodyPr>
          <a:lstStyle/>
          <a:p>
            <a:r>
              <a:rPr lang="ru-RU" sz="3600" dirty="0"/>
              <a:t>Мини-проект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</a:t>
            </a:r>
            <a:r>
              <a:rPr lang="ru-RU" sz="3600" dirty="0"/>
              <a:t>Литературные посиделки»</a:t>
            </a:r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46269" y="355151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«В гостях у А.С. Пушкина»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3616953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«В гостях у Н.В. Гоголя»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19675" y="6241391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«А может, не было войны?»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4395" y="6241391"/>
            <a:ext cx="3471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«В гостях у сказки и не только…»</a:t>
            </a:r>
          </a:p>
        </p:txBody>
      </p:sp>
      <p:sp>
        <p:nvSpPr>
          <p:cNvPr id="11" name="Управляющая кнопка: возврат 10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23528" y="1253846"/>
            <a:ext cx="8607612" cy="5023338"/>
            <a:chOff x="323528" y="1253846"/>
            <a:chExt cx="8607612" cy="5023338"/>
          </a:xfrm>
        </p:grpSpPr>
        <p:pic>
          <p:nvPicPr>
            <p:cNvPr id="15362" name="Picture 2" descr="SDC1396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4"/>
            <a:stretch/>
          </p:blipFill>
          <p:spPr bwMode="auto">
            <a:xfrm>
              <a:off x="5762788" y="1253846"/>
              <a:ext cx="3168352" cy="2298948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3" name="Picture 3" descr="SDC1374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292342"/>
              <a:ext cx="3355826" cy="2324611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8" name="Рисунок 9" descr="IMG_8175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487" y="4012275"/>
              <a:ext cx="3394101" cy="226490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9" name="Рисунок 5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67"/>
            <a:stretch/>
          </p:blipFill>
          <p:spPr bwMode="auto">
            <a:xfrm>
              <a:off x="5251680" y="4019558"/>
              <a:ext cx="3219393" cy="225762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3679354" y="1265838"/>
            <a:ext cx="20447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«Литературные посиделки» - ежегодные литературно-музыкальные композиции с элементами театрализации.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21481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43000"/>
          </a:xfrm>
        </p:spPr>
        <p:txBody>
          <a:bodyPr/>
          <a:lstStyle/>
          <a:p>
            <a:r>
              <a:rPr lang="ru-RU" dirty="0" err="1" smtClean="0"/>
              <a:t>Библионочь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озврат 4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192535" y="1269901"/>
            <a:ext cx="8781689" cy="5421535"/>
            <a:chOff x="192535" y="1269901"/>
            <a:chExt cx="8781689" cy="5421535"/>
          </a:xfrm>
        </p:grpSpPr>
        <p:pic>
          <p:nvPicPr>
            <p:cNvPr id="21506" name="Picture 2" descr="J:\КОНКУРС БИБЛИОЛИГА 2017-2018\ПРИЛОЖЕНИЯ\Приложение 10 Ночь в библиотеке\ВЫСТАВКА\9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6" b="5181"/>
            <a:stretch/>
          </p:blipFill>
          <p:spPr bwMode="auto">
            <a:xfrm>
              <a:off x="192535" y="1269901"/>
              <a:ext cx="2628510" cy="286190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7" name="Picture 3" descr="J:\КОНКУРС БИБЛИОЛИГА 2017-2018\ПРИЛОЖЕНИЯ\Приложение 10 Ночь в библиотеке\ВЫСТАВКА\7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98"/>
            <a:stretch/>
          </p:blipFill>
          <p:spPr bwMode="auto">
            <a:xfrm>
              <a:off x="2971884" y="1269901"/>
              <a:ext cx="3121025" cy="227352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J:\КОНКУРС БИБЛИОЛИГА 2017-2018\ПРИЛОЖЕНИЯ\Приложение 10 Ночь в библиотеке\ВЫСТАВКА\8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46"/>
            <a:stretch/>
          </p:blipFill>
          <p:spPr bwMode="auto">
            <a:xfrm>
              <a:off x="6164349" y="1269901"/>
              <a:ext cx="2809875" cy="285429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Группа 12"/>
            <p:cNvGrpSpPr>
              <a:grpSpLocks/>
            </p:cNvGrpSpPr>
            <p:nvPr/>
          </p:nvGrpSpPr>
          <p:grpSpPr bwMode="auto">
            <a:xfrm>
              <a:off x="899592" y="4206999"/>
              <a:ext cx="6851650" cy="2484437"/>
              <a:chOff x="0" y="0"/>
              <a:chExt cx="68511" cy="24838"/>
            </a:xfrm>
          </p:grpSpPr>
          <p:pic>
            <p:nvPicPr>
              <p:cNvPr id="21510" name="Picture 6" descr="u4Ol4xd4BM4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3164" cy="248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11" name="Рисунок 11" descr="0v0pctt24Y8.jpg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47" y="0"/>
                <a:ext cx="33164" cy="248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9929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/>
          <a:lstStyle/>
          <a:p>
            <a:r>
              <a:rPr lang="ru-RU" dirty="0" smtClean="0"/>
              <a:t>Посвящение в читатели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озврат 4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611559" y="1340768"/>
            <a:ext cx="7643139" cy="5148572"/>
            <a:chOff x="611559" y="1340768"/>
            <a:chExt cx="7643139" cy="5148572"/>
          </a:xfrm>
        </p:grpSpPr>
        <p:pic>
          <p:nvPicPr>
            <p:cNvPr id="20487" name="Picture 7" descr="J:\КОНКУРС БИБЛИОЛИГА 2017-2018\Приложение 11 Посвящение в читатели\Посвящение в читатели\SDC1004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39"/>
            <a:stretch/>
          </p:blipFill>
          <p:spPr bwMode="auto">
            <a:xfrm>
              <a:off x="4408163" y="3943092"/>
              <a:ext cx="3846535" cy="254624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8" name="Picture 8" descr="J:\КОНКУРС БИБЛИОЛИГА 2017-2018\Приложение 11 Посвящение в читатели\Посвящение в читатели\SDC10044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31" r="8826" b="12697"/>
            <a:stretch/>
          </p:blipFill>
          <p:spPr bwMode="auto">
            <a:xfrm>
              <a:off x="3995935" y="1340768"/>
              <a:ext cx="4258763" cy="243027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9" name="Picture 9" descr="J:\КОНКУРС БИБЛИОЛИГА 2017-2018\Приложение 11 Посвящение в читатели\Посвящение в читатели\DSC0423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340768"/>
              <a:ext cx="3240360" cy="243027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0" name="Picture 10" descr="J:\КОНКУРС БИБЛИОЛИГА 2017-2018\Приложение 11 Посвящение в читатели\Посвящение в читатели\DSC04249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8"/>
            <a:stretch/>
          </p:blipFill>
          <p:spPr bwMode="auto">
            <a:xfrm>
              <a:off x="611559" y="3932450"/>
              <a:ext cx="3630555" cy="255688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9960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grammarparty.files.wordpress.com/2012/12/rainbow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" y="1052734"/>
            <a:ext cx="9125765" cy="49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57126" y="188640"/>
            <a:ext cx="853535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ЖЁЛТЫЙ ЦВЕТ - </a:t>
            </a:r>
            <a:r>
              <a:rPr lang="ru-RU" sz="2000" b="1" dirty="0"/>
              <a:t>стремление к новому, </a:t>
            </a:r>
            <a:r>
              <a:rPr lang="ru-RU" sz="2000" b="1" dirty="0" smtClean="0"/>
              <a:t>умение </a:t>
            </a:r>
            <a:r>
              <a:rPr lang="ru-RU" sz="2000" b="1" dirty="0"/>
              <a:t>сконцентрироваться, </a:t>
            </a:r>
            <a:endParaRPr lang="ru-RU" sz="2000" dirty="0"/>
          </a:p>
          <a:p>
            <a:pPr algn="ctr"/>
            <a:r>
              <a:rPr lang="ru-RU" sz="2000" b="1" dirty="0"/>
              <a:t>стимулирует мозг к мыслительным процессам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1039786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1111214" y="1480951"/>
            <a:ext cx="15779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Мастер-классы </a:t>
            </a:r>
          </a:p>
          <a:p>
            <a:pPr algn="ctr"/>
            <a:r>
              <a:rPr lang="ru-RU" b="1" dirty="0" smtClean="0"/>
              <a:t>по смысловому чтению</a:t>
            </a:r>
            <a:endParaRPr lang="ru-RU" b="1" dirty="0"/>
          </a:p>
        </p:txBody>
      </p:sp>
      <p:pic>
        <p:nvPicPr>
          <p:cNvPr id="7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55" y="1059605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1043608" y="4222134"/>
            <a:ext cx="1800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/>
              <a:t>Тематические встречи</a:t>
            </a:r>
            <a:endParaRPr lang="ru-RU" b="1" dirty="0"/>
          </a:p>
        </p:txBody>
      </p:sp>
      <p:pic>
        <p:nvPicPr>
          <p:cNvPr id="11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5036741" y="1514631"/>
            <a:ext cx="13664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Уроки </a:t>
            </a:r>
          </a:p>
          <a:p>
            <a:pPr algn="ctr"/>
            <a:r>
              <a:rPr lang="ru-RU" b="1" dirty="0" smtClean="0"/>
              <a:t>в библиотеке</a:t>
            </a:r>
            <a:endParaRPr lang="ru-RU" b="1" dirty="0"/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4930967" y="3846340"/>
            <a:ext cx="1577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«Воспитание Книгой»</a:t>
            </a:r>
            <a:endParaRPr lang="ru-RU" b="1" dirty="0"/>
          </a:p>
        </p:txBody>
      </p:sp>
      <p:pic>
        <p:nvPicPr>
          <p:cNvPr id="8194" name="Picture 2" descr="http://sosh-1-soroka.ucoz.ru/_nw/6/7850086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87" y="1432686"/>
            <a:ext cx="1291980" cy="140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xn--1-8sbjpg5aqdb5e.xn--p1ai/2016/Novosti/Dyshi_porivi/4b3a721664de1634e810e648b7760a152bc8ad05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4" r="7060"/>
          <a:stretch/>
        </p:blipFill>
        <p:spPr bwMode="auto">
          <a:xfrm>
            <a:off x="2726737" y="3864194"/>
            <a:ext cx="1345027" cy="1581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mg.clipartxtras.com/48783c7fb3931216d59d12afbddc3684_stickman-illustration-of-a-family-reading-a-book-together-stock-family-reading-clipart_1205-1300.jpe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53662"/>
            <a:ext cx="992957" cy="107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blog.bookubox.com/wp-content/uploads/2016/04/36320340_l-768x937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877" y="3846340"/>
            <a:ext cx="1345692" cy="164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далее 18">
            <a:hlinkClick r:id="rId13" action="ppaction://hlinksldjump" highlightClick="1"/>
          </p:cNvPr>
          <p:cNvSpPr/>
          <p:nvPr/>
        </p:nvSpPr>
        <p:spPr>
          <a:xfrm>
            <a:off x="8604448" y="6264321"/>
            <a:ext cx="432048" cy="392572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http://al-taiclub.com/images/lecture-classroom-clipart-7.jpg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" r="20912" b="12288"/>
          <a:stretch/>
        </p:blipFill>
        <p:spPr bwMode="auto">
          <a:xfrm>
            <a:off x="2726737" y="1480951"/>
            <a:ext cx="1345027" cy="127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9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Autofit/>
          </a:bodyPr>
          <a:lstStyle/>
          <a:p>
            <a:r>
              <a:rPr lang="ru-RU" sz="3600" dirty="0"/>
              <a:t>Семинар «Формирование навыков смыслового </a:t>
            </a:r>
            <a:r>
              <a:rPr lang="ru-RU" sz="3600" dirty="0" smtClean="0"/>
              <a:t>чтения»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9428" y="2204864"/>
            <a:ext cx="3754760" cy="3917032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/>
              <a:t>КЛЮЧЕВЫЕ СЛОВА</a:t>
            </a:r>
          </a:p>
          <a:p>
            <a:r>
              <a:rPr lang="ru-RU" sz="1800" b="1" dirty="0" smtClean="0"/>
              <a:t>КЛАСТЕР</a:t>
            </a:r>
          </a:p>
          <a:p>
            <a:r>
              <a:rPr lang="ru-RU" sz="1800" b="1" dirty="0" smtClean="0"/>
              <a:t>МЕНТАЛЬНАЯ КАРТА</a:t>
            </a:r>
          </a:p>
          <a:p>
            <a:r>
              <a:rPr lang="ru-RU" sz="1800" b="1" dirty="0" smtClean="0"/>
              <a:t>ВОПРОСЫ БЛУМА</a:t>
            </a:r>
          </a:p>
          <a:p>
            <a:r>
              <a:rPr lang="ru-RU" sz="1800" b="1" dirty="0" smtClean="0"/>
              <a:t>ТАБЛИЦА ПМИ</a:t>
            </a:r>
          </a:p>
          <a:p>
            <a:r>
              <a:rPr lang="ru-RU" sz="1800" b="1" dirty="0" smtClean="0"/>
              <a:t>КОЛЬЦА ВЕННА</a:t>
            </a:r>
          </a:p>
          <a:p>
            <a:r>
              <a:rPr lang="ru-RU" sz="1800" b="1" dirty="0" smtClean="0"/>
              <a:t>ТОНКИЕ И ТОЛСТЫЕ ВОПРОСЫ</a:t>
            </a:r>
          </a:p>
          <a:p>
            <a:r>
              <a:rPr lang="ru-RU" sz="1800" b="1" dirty="0" smtClean="0"/>
              <a:t>ТАСК</a:t>
            </a:r>
          </a:p>
          <a:p>
            <a:r>
              <a:rPr lang="ru-RU" sz="1800" b="1" dirty="0" smtClean="0"/>
              <a:t>СОЛНЫШКО</a:t>
            </a:r>
          </a:p>
          <a:p>
            <a:r>
              <a:rPr lang="ru-RU" sz="1800" b="1" dirty="0" smtClean="0"/>
              <a:t>ИНСЕРТ</a:t>
            </a:r>
          </a:p>
          <a:p>
            <a:r>
              <a:rPr lang="ru-RU" sz="1800" b="1" dirty="0" smtClean="0"/>
              <a:t>СИНКВЕЙН ФИШБОН</a:t>
            </a:r>
          </a:p>
          <a:p>
            <a:r>
              <a:rPr lang="ru-RU" sz="1800" b="1" dirty="0" smtClean="0"/>
              <a:t>ТАБЛИЦА ЗХУ</a:t>
            </a:r>
            <a:endParaRPr lang="ru-RU" sz="1800" b="1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607614" y="2132856"/>
            <a:ext cx="4176464" cy="39170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/>
              <a:t>ИДЕАЛ</a:t>
            </a:r>
          </a:p>
          <a:p>
            <a:r>
              <a:rPr lang="ru-RU" sz="1800" b="1" dirty="0" smtClean="0"/>
              <a:t>ДЕРЕВО ПРЕДСКАЗАНИЙ</a:t>
            </a:r>
          </a:p>
          <a:p>
            <a:r>
              <a:rPr lang="ru-RU" sz="1800" b="1" dirty="0" smtClean="0"/>
              <a:t>БОРТОВОЙ ЖУРНАЛ</a:t>
            </a:r>
          </a:p>
          <a:p>
            <a:r>
              <a:rPr lang="ru-RU" sz="1800" b="1" dirty="0" smtClean="0"/>
              <a:t>ШЕСТЬ ШЛЯП МЫШЛЕНИЯ</a:t>
            </a:r>
          </a:p>
          <a:p>
            <a:r>
              <a:rPr lang="ru-RU" sz="1800" b="1" dirty="0" smtClean="0"/>
              <a:t>ШЕСТЬ ФИГУР МЫШЛЕНИЯ</a:t>
            </a:r>
          </a:p>
          <a:p>
            <a:r>
              <a:rPr lang="ru-RU" sz="1800" b="1" dirty="0" smtClean="0"/>
              <a:t>СВОДНАЯ ТАБЛИЦА</a:t>
            </a:r>
          </a:p>
          <a:p>
            <a:r>
              <a:rPr lang="ru-RU" sz="1800" b="1" dirty="0" smtClean="0"/>
              <a:t>ЧТЕНИЕ ПРО СЕБЯ</a:t>
            </a:r>
          </a:p>
          <a:p>
            <a:r>
              <a:rPr lang="ru-RU" sz="1800" b="1" dirty="0" smtClean="0"/>
              <a:t>ДЕНОТАТНЫЙ ГРАФ</a:t>
            </a:r>
          </a:p>
          <a:p>
            <a:r>
              <a:rPr lang="ru-RU" sz="1800" b="1" dirty="0" smtClean="0"/>
              <a:t>МЫШЛЕНИЕ ПОД ПРЯМЫМ УГЛОМ</a:t>
            </a:r>
          </a:p>
          <a:p>
            <a:r>
              <a:rPr lang="ru-RU" sz="1800" b="1" dirty="0" smtClean="0"/>
              <a:t>ОРИЕНТИРЫ ПРЕДВОСХИЩЕНИЯ</a:t>
            </a:r>
          </a:p>
          <a:p>
            <a:r>
              <a:rPr lang="ru-RU" sz="1800" b="1" dirty="0" smtClean="0"/>
              <a:t>ДВУХЧАСТНЫЙ ДНЕВНИК</a:t>
            </a:r>
          </a:p>
          <a:p>
            <a:r>
              <a:rPr lang="en-US" sz="1800" b="1" dirty="0" smtClean="0"/>
              <a:t>GSR</a:t>
            </a:r>
            <a:endParaRPr lang="ru-RU" sz="1800" b="1" dirty="0" smtClean="0"/>
          </a:p>
        </p:txBody>
      </p:sp>
      <p:sp>
        <p:nvSpPr>
          <p:cNvPr id="6" name="Управляющая кнопка: возврат 5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267744" y="1672728"/>
            <a:ext cx="41764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КОПИЛКА МЕТОДИЧЕСКИХ ПРИЁМОВ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6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16824" cy="10698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Знакомьтесь: «КНИЖНАЯ РАДУГА» -</a:t>
            </a:r>
            <a:r>
              <a:rPr lang="ru-RU" sz="5400" dirty="0" smtClean="0"/>
              <a:t>           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своеобразный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 доверия и любви к чтению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24" y="1392663"/>
            <a:ext cx="8568952" cy="5067944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пути на разных берегах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находятся читатели и библиотекари, ученики и педагоги, дети и родители.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 ощущают радости от чтения, другие – не знают, как эту радость подарить.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научить по-новому взглянуть на Книгу, научиться правильно читать, делать открытия в самом себе и других, попав в новое пространство взаимодействия двух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ресурсов.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библиотеки – школьная и публичная – выстраивают интересную, современную, инновационную систему мини-проектов, призванных развивать смысловое чтение, вовлекая в неё юных и взрослых читателей.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строительным материалом станут, конечно же, книги.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поможет объединить участников, находящихся на разных берегах понимания и доверия к чтению.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засияет разными цветами наша «Книжная Радуга», потому что каждый участник проекта получит удовлетворение от совместной деятельности.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50" y="153755"/>
            <a:ext cx="2135349" cy="916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627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</p:spPr>
        <p:txBody>
          <a:bodyPr/>
          <a:lstStyle/>
          <a:p>
            <a:r>
              <a:rPr lang="ru-RU" dirty="0" smtClean="0"/>
              <a:t>Уроки в библиотеке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Управляющая кнопка: возврат 7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451197" y="1412775"/>
            <a:ext cx="7731700" cy="4997550"/>
            <a:chOff x="451197" y="1412775"/>
            <a:chExt cx="7731700" cy="4997550"/>
          </a:xfrm>
        </p:grpSpPr>
        <p:pic>
          <p:nvPicPr>
            <p:cNvPr id="14338" name="Picture 2" descr="20160627_10293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412776"/>
              <a:ext cx="3698875" cy="2460625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9" name="Picture 3" descr="20160629_11242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797" y="1412775"/>
              <a:ext cx="3597100" cy="2460625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0" name="Picture 4" descr="u4Ol4xd4BM4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50"/>
            <a:stretch/>
          </p:blipFill>
          <p:spPr bwMode="auto">
            <a:xfrm>
              <a:off x="451197" y="4005064"/>
              <a:ext cx="3715221" cy="2405261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4" name="Рисунок 1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53"/>
            <a:stretch/>
          </p:blipFill>
          <p:spPr bwMode="auto">
            <a:xfrm>
              <a:off x="4585797" y="4005064"/>
              <a:ext cx="3597100" cy="240526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749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29023" y="-11589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693"/>
            <a:ext cx="6491064" cy="1143000"/>
          </a:xfrm>
        </p:spPr>
        <p:txBody>
          <a:bodyPr/>
          <a:lstStyle/>
          <a:p>
            <a:r>
              <a:rPr lang="ru-RU" dirty="0" smtClean="0"/>
              <a:t>Тематические встречи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озврат 4">
            <a:hlinkClick r:id="rId5" action="ppaction://hlinksldjump" highlightClick="1"/>
          </p:cNvPr>
          <p:cNvSpPr/>
          <p:nvPr/>
        </p:nvSpPr>
        <p:spPr>
          <a:xfrm>
            <a:off x="8544843" y="6325504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80" y="3773547"/>
            <a:ext cx="1539044" cy="23085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155786" y="1161242"/>
            <a:ext cx="8802232" cy="5544255"/>
            <a:chOff x="155786" y="1161242"/>
            <a:chExt cx="8802232" cy="5544255"/>
          </a:xfrm>
        </p:grpSpPr>
        <p:pic>
          <p:nvPicPr>
            <p:cNvPr id="18" name="Рисунок 17" descr="J:\Банер\4. Творческие встречи\Детская библиотека. Встреча с поэтом М.Гусевой.JPG"/>
            <p:cNvPicPr/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r="7689"/>
            <a:stretch>
              <a:fillRect/>
            </a:stretch>
          </p:blipFill>
          <p:spPr bwMode="auto">
            <a:xfrm>
              <a:off x="6682434" y="1430712"/>
              <a:ext cx="2266130" cy="166054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6"/>
            <a:stretch/>
          </p:blipFill>
          <p:spPr>
            <a:xfrm rot="5400000">
              <a:off x="4414052" y="1764702"/>
              <a:ext cx="2384884" cy="178194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3" r="16355"/>
            <a:stretch/>
          </p:blipFill>
          <p:spPr>
            <a:xfrm>
              <a:off x="155786" y="3148461"/>
              <a:ext cx="2157859" cy="16592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7" t="7060" b="21822"/>
            <a:stretch/>
          </p:blipFill>
          <p:spPr>
            <a:xfrm>
              <a:off x="7173742" y="2989996"/>
              <a:ext cx="1784276" cy="209065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7" r="10608"/>
            <a:stretch/>
          </p:blipFill>
          <p:spPr>
            <a:xfrm>
              <a:off x="211081" y="1276001"/>
              <a:ext cx="1999493" cy="177675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9"/>
            <a:stretch/>
          </p:blipFill>
          <p:spPr>
            <a:xfrm>
              <a:off x="2267239" y="2800237"/>
              <a:ext cx="2275892" cy="178688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7317" y="1161242"/>
              <a:ext cx="2195736" cy="146382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86"/>
            <a:stretch/>
          </p:blipFill>
          <p:spPr>
            <a:xfrm>
              <a:off x="774481" y="4587118"/>
              <a:ext cx="1467823" cy="211837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1" r="42712"/>
            <a:stretch/>
          </p:blipFill>
          <p:spPr>
            <a:xfrm>
              <a:off x="5798661" y="4412691"/>
              <a:ext cx="1797676" cy="218387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7" r="21873"/>
            <a:stretch/>
          </p:blipFill>
          <p:spPr>
            <a:xfrm>
              <a:off x="2445816" y="4703748"/>
              <a:ext cx="1857254" cy="180177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074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0" y="33693"/>
            <a:ext cx="6892066" cy="1143000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Проект </a:t>
            </a:r>
            <a:br>
              <a:rPr lang="ru-RU" sz="3400" b="1" dirty="0" smtClean="0">
                <a:solidFill>
                  <a:srgbClr val="C00000"/>
                </a:solidFill>
              </a:rPr>
            </a:br>
            <a:r>
              <a:rPr lang="ru-RU" sz="3400" b="1" dirty="0" smtClean="0">
                <a:solidFill>
                  <a:srgbClr val="C00000"/>
                </a:solidFill>
              </a:rPr>
              <a:t>«Книжное дерево моей семьи»</a:t>
            </a:r>
            <a:endParaRPr lang="ru-RU" sz="3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56851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озврат 4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832266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Смысл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проекта в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том, чтобы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Ваши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сын или дочь поняли и почувствовали свою причастность к семейным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традициям, открыли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себя, что их дедушки - бабушки, папы и мамы тоже когда-то были маленькими, читали детские книжки и радовались, когда побеждали хорошие герои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, а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злые были наказаны. </a:t>
            </a:r>
          </a:p>
        </p:txBody>
      </p:sp>
      <p:pic>
        <p:nvPicPr>
          <p:cNvPr id="20487" name="Picture 7" descr="J:\КОНКУРС БИБЛИОЛИГА 2017-2018\ПРИЛОЖЕНИЯ\Приложение 17 Книжное дерево семьи\Древо 0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5" t="4106" r="8793" b="26732"/>
          <a:stretch/>
        </p:blipFill>
        <p:spPr bwMode="auto">
          <a:xfrm>
            <a:off x="6932288" y="1259765"/>
            <a:ext cx="1725105" cy="20715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J:\КОНКУРС БИБЛИОЛИГА 2017-2018\ПРИЛОЖЕНИЯ\Приложение 17 Книжное дерево семьи\Древо 00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b="32312"/>
          <a:stretch/>
        </p:blipFill>
        <p:spPr bwMode="auto">
          <a:xfrm>
            <a:off x="323528" y="1391540"/>
            <a:ext cx="1728192" cy="18062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J:\КОНКУРС БИБЛИОЛИГА 2017-2018\ПРИЛОЖЕНИЯ\Приложение 17 Книжное дерево семьи\CAM0023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4" t="3032" r="8328" b="6353"/>
          <a:stretch/>
        </p:blipFill>
        <p:spPr bwMode="auto">
          <a:xfrm>
            <a:off x="4310529" y="1579781"/>
            <a:ext cx="1675477" cy="236461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J:\КОНКУРС БИБЛИОЛИГА 2017-2018\ПРИЛОЖЕНИЯ\Приложение 17 Книжное дерево семьи\Древо 00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15" y="2425299"/>
            <a:ext cx="1612882" cy="22137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J:\КОНКУРС БИБЛИОЛИГА 2017-2018\ПРИЛОЖЕНИЯ\Приложение 17 Книжное дерево семьи\Древо 0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27643"/>
            <a:ext cx="2046299" cy="14908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J:\КОНКУРС БИБЛИОЛИГА 2017-2018\ПРИЛОЖЕНИЯ\Приложение 17 Книжное дерево семьи\Древо 00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577" y="2743417"/>
            <a:ext cx="1405134" cy="19286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88082"/>
            <a:ext cx="1857945" cy="247726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7815" r="8219" b="26314"/>
          <a:stretch/>
        </p:blipFill>
        <p:spPr>
          <a:xfrm>
            <a:off x="4407411" y="3829544"/>
            <a:ext cx="1832929" cy="20162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83" name="Picture 3" descr="J:\КОНКУРС БИБЛИОЛИГА 2017-2018\ПРИЛОЖЕНИЯ\Приложение 17 Книжное дерево семьи\Древо 001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8" t="5747" r="5199" b="3927"/>
          <a:stretch/>
        </p:blipFill>
        <p:spPr bwMode="auto">
          <a:xfrm>
            <a:off x="1729304" y="3583257"/>
            <a:ext cx="2743200" cy="21116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J:\КОНКУРС БИБЛИОЛИГА 2017-2018\ПРИЛОЖЕНИЯ\Приложение 17 Книжное дерево семьи\Древо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25" y="3040756"/>
            <a:ext cx="1722019" cy="23635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20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21642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30" y="33693"/>
            <a:ext cx="6892066" cy="1143000"/>
          </a:xfrm>
        </p:spPr>
        <p:txBody>
          <a:bodyPr>
            <a:normAutofit fontScale="90000"/>
          </a:bodyPr>
          <a:lstStyle/>
          <a:p>
            <a:r>
              <a:rPr lang="ru-RU" sz="3400" b="1" dirty="0" smtClean="0">
                <a:solidFill>
                  <a:srgbClr val="C00000"/>
                </a:solidFill>
              </a:rPr>
              <a:t>Проект </a:t>
            </a:r>
            <a:br>
              <a:rPr lang="ru-RU" sz="3400" b="1" dirty="0" smtClean="0">
                <a:solidFill>
                  <a:srgbClr val="C00000"/>
                </a:solidFill>
              </a:rPr>
            </a:br>
            <a:r>
              <a:rPr lang="ru-RU" sz="3400" b="1" dirty="0" smtClean="0">
                <a:solidFill>
                  <a:srgbClr val="C00000"/>
                </a:solidFill>
              </a:rPr>
              <a:t>«Читающая мама – читающие дети»</a:t>
            </a:r>
            <a:endParaRPr lang="ru-RU" sz="34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56851"/>
            <a:ext cx="2135349" cy="91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"/>
          <a:stretch/>
        </p:blipFill>
        <p:spPr>
          <a:xfrm>
            <a:off x="4821481" y="3736927"/>
            <a:ext cx="4299012" cy="26814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4358" r="9298" b="5774"/>
          <a:stretch/>
        </p:blipFill>
        <p:spPr>
          <a:xfrm>
            <a:off x="7048393" y="1478524"/>
            <a:ext cx="2232248" cy="17281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4"/>
          <a:stretch/>
        </p:blipFill>
        <p:spPr>
          <a:xfrm>
            <a:off x="506370" y="3747499"/>
            <a:ext cx="4204069" cy="26766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6" t="19690" r="9018" b="10092"/>
          <a:stretch/>
        </p:blipFill>
        <p:spPr>
          <a:xfrm>
            <a:off x="2771800" y="1237376"/>
            <a:ext cx="4201515" cy="22917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1"/>
          <a:stretch/>
        </p:blipFill>
        <p:spPr>
          <a:xfrm>
            <a:off x="323528" y="1478524"/>
            <a:ext cx="2347657" cy="17568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Управляющая кнопка: возврат 4">
            <a:hlinkClick r:id="rId12" action="ppaction://hlinksldjump" highlightClick="1"/>
          </p:cNvPr>
          <p:cNvSpPr/>
          <p:nvPr/>
        </p:nvSpPr>
        <p:spPr>
          <a:xfrm>
            <a:off x="8750078" y="6278152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27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grammarparty.files.wordpress.com/2012/12/rainbow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" y="1039786"/>
            <a:ext cx="9125765" cy="49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57126" y="188640"/>
            <a:ext cx="8535354" cy="707886"/>
          </a:xfrm>
          <a:prstGeom prst="rect">
            <a:avLst/>
          </a:prstGeom>
          <a:solidFill>
            <a:srgbClr val="47D95F">
              <a:alpha val="5098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ЗЕЛЁНЫЙ ЦВЕТ </a:t>
            </a:r>
            <a:r>
              <a:rPr lang="ru-RU" sz="2000" b="1" dirty="0"/>
              <a:t>- деловитость, настойчивость, уверенность в себе, </a:t>
            </a:r>
          </a:p>
          <a:p>
            <a:pPr algn="ctr"/>
            <a:r>
              <a:rPr lang="ru-RU" sz="2000" b="1" dirty="0"/>
              <a:t>энергичная защита своих позиций, </a:t>
            </a:r>
            <a:r>
              <a:rPr lang="ru-RU" sz="2000" b="1" dirty="0" smtClean="0"/>
              <a:t>цвет </a:t>
            </a:r>
            <a:r>
              <a:rPr lang="ru-RU" sz="2000" b="1" dirty="0"/>
              <a:t>безопасности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1039786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1154729" y="1542194"/>
            <a:ext cx="1577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Уроки читательской грамотности</a:t>
            </a:r>
            <a:endParaRPr lang="ru-RU" b="1" dirty="0"/>
          </a:p>
        </p:txBody>
      </p:sp>
      <p:pic>
        <p:nvPicPr>
          <p:cNvPr id="7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55" y="1059605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4932041" y="1559793"/>
            <a:ext cx="157688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/>
              <a:t>Уроки </a:t>
            </a:r>
          </a:p>
          <a:p>
            <a:pPr algn="ctr"/>
            <a:r>
              <a:rPr lang="ru-RU" sz="1700" b="1" dirty="0" smtClean="0"/>
              <a:t>«Интернет-безопасность»</a:t>
            </a:r>
            <a:endParaRPr lang="ru-RU" sz="1700" b="1" dirty="0"/>
          </a:p>
        </p:txBody>
      </p:sp>
      <p:pic>
        <p:nvPicPr>
          <p:cNvPr id="9218" name="Picture 2" descr="https://ds03.infourok.ru/uploads/ex/075c/0002032b-53ab7ee9/hello_html_2bcf01a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87" y="1280552"/>
            <a:ext cx="144222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maybroker.ru/wp-content/uploads/2017/03/%D1%81%D0%BF%D0%BE%D1%81%D0%BE%D0%B1%D1%8B-%D0%B7%D0%B0%D1%80%D0%B0%D0%B1%D0%BE%D1%82%D0%BA%D0%B0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924" y="1424157"/>
            <a:ext cx="1302053" cy="12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далее 17">
            <a:hlinkClick r:id="rId8" action="ppaction://hlinksldjump" highlightClick="1"/>
          </p:cNvPr>
          <p:cNvSpPr/>
          <p:nvPr/>
        </p:nvSpPr>
        <p:spPr>
          <a:xfrm>
            <a:off x="8604448" y="6264321"/>
            <a:ext cx="432048" cy="392572"/>
          </a:xfrm>
          <a:prstGeom prst="actionButtonForwardNex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9" action="ppaction://hlinksldjump"/>
          </p:cNvPr>
          <p:cNvSpPr/>
          <p:nvPr/>
        </p:nvSpPr>
        <p:spPr>
          <a:xfrm>
            <a:off x="1183911" y="4149080"/>
            <a:ext cx="1577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Тематические выставки книг</a:t>
            </a:r>
            <a:endParaRPr lang="ru-RU" b="1" dirty="0"/>
          </a:p>
        </p:txBody>
      </p:sp>
      <p:pic>
        <p:nvPicPr>
          <p:cNvPr id="24578" name="Picture 2" descr="http://styl.veryphoto.ru/img-q5y5x5n4g4041416t4s284m5x5t5p4g4t4u5d4o4q4i4y5q2l5o4f4/1526816/2710/v/950/depositphotos_27108515-stock-illustration-a-boy-at-the-back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929" y="3946748"/>
            <a:ext cx="1236143" cy="157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hlinkClick r:id="rId11" action="ppaction://hlinksldjump"/>
          </p:cNvPr>
          <p:cNvSpPr/>
          <p:nvPr/>
        </p:nvSpPr>
        <p:spPr>
          <a:xfrm>
            <a:off x="4963035" y="4025970"/>
            <a:ext cx="151489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Социальное </a:t>
            </a:r>
            <a:endParaRPr lang="ru-RU" sz="1600" b="1" dirty="0" smtClean="0"/>
          </a:p>
          <a:p>
            <a:pPr algn="ctr"/>
            <a:r>
              <a:rPr lang="ru-RU" sz="1400" b="1" dirty="0" smtClean="0"/>
              <a:t>проектирование </a:t>
            </a:r>
          </a:p>
          <a:p>
            <a:pPr algn="ctr"/>
            <a:r>
              <a:rPr lang="ru-RU" sz="1600" b="1" dirty="0" smtClean="0"/>
              <a:t>«</a:t>
            </a:r>
            <a:r>
              <a:rPr lang="ru-RU" sz="1600" b="1" dirty="0"/>
              <a:t>В мире информации»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72" y="4201815"/>
            <a:ext cx="12309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25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Уроки читательской грамотности</a:t>
            </a:r>
            <a:endParaRPr lang="ru-RU" sz="3200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Управляющая кнопка: возврат 10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55576" y="1556793"/>
            <a:ext cx="7116345" cy="4944827"/>
            <a:chOff x="755576" y="1556793"/>
            <a:chExt cx="7116345" cy="4944827"/>
          </a:xfrm>
        </p:grpSpPr>
        <p:pic>
          <p:nvPicPr>
            <p:cNvPr id="7" name="Picture 8" descr="P105005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63"/>
            <a:stretch/>
          </p:blipFill>
          <p:spPr bwMode="auto">
            <a:xfrm>
              <a:off x="755576" y="1556793"/>
              <a:ext cx="3314278" cy="2395675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1" descr="DSCN342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901"/>
            <a:stretch>
              <a:fillRect/>
            </a:stretch>
          </p:blipFill>
          <p:spPr bwMode="auto">
            <a:xfrm>
              <a:off x="4533524" y="1556793"/>
              <a:ext cx="3338397" cy="2395676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0" name="Picture 2" descr="I:\Семейный фотоальбом\Школьные\5В Женин\Библиотека 03.11.16\DSCN2806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1"/>
            <a:stretch/>
          </p:blipFill>
          <p:spPr bwMode="auto">
            <a:xfrm>
              <a:off x="755576" y="4091214"/>
              <a:ext cx="3314278" cy="239544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0"/>
            <a:stretch/>
          </p:blipFill>
          <p:spPr>
            <a:xfrm>
              <a:off x="4525739" y="4127749"/>
              <a:ext cx="3346182" cy="237387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45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-27709" y="-1346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99412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Уроки интернет-безопасности</a:t>
            </a:r>
            <a:endParaRPr lang="ru-RU" sz="3200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 descr="J:\КОНКУРС БИБЛИОЛИГА 2017-2018\P10608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4" r="13758"/>
          <a:stretch/>
        </p:blipFill>
        <p:spPr bwMode="auto">
          <a:xfrm>
            <a:off x="1005232" y="1264072"/>
            <a:ext cx="3777596" cy="25217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J:\КОНКУРС БИБЛИОЛИГА 2017-2018\P10602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4" r="8227" b="22726"/>
          <a:stretch/>
        </p:blipFill>
        <p:spPr bwMode="auto">
          <a:xfrm>
            <a:off x="369456" y="3941724"/>
            <a:ext cx="2524574" cy="24705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J:\КОНКУРС БИБЛИОЛИГА 2017-2018\P10604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63"/>
          <a:stretch/>
        </p:blipFill>
        <p:spPr bwMode="auto">
          <a:xfrm>
            <a:off x="3164204" y="3913522"/>
            <a:ext cx="2376467" cy="24854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J:\КОНКУРС БИБЛИОЛИГА 2017-2018\P10609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61" y="1268760"/>
            <a:ext cx="3362518" cy="25217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J:\КОНКУРС БИБЛИОЛИГА 2017-2018\P106086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"/>
          <a:stretch/>
        </p:blipFill>
        <p:spPr bwMode="auto">
          <a:xfrm>
            <a:off x="5821211" y="3913522"/>
            <a:ext cx="3055615" cy="24854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возврат 10">
            <a:hlinkClick r:id="rId10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1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Тематические выставки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Управляющая кнопка: возврат 10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133157" y="1355218"/>
            <a:ext cx="8806440" cy="5356251"/>
            <a:chOff x="133157" y="1355218"/>
            <a:chExt cx="8806440" cy="5356251"/>
          </a:xfrm>
        </p:grpSpPr>
        <p:pic>
          <p:nvPicPr>
            <p:cNvPr id="26627" name="Picture 3" descr="F:\ЗАВУЧ\Научное общество\2011-2012\День науки 2012\Фотографии\Выставки\DSCN109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476" y="1355219"/>
              <a:ext cx="2540986" cy="190574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28" name="Picture 4" descr="F:\ЗАВУЧ\Научное общество\2014-2015\ДНИ НАУКИ\Фотографии\iXr65MKOfOs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26" t="13780" r="17120"/>
            <a:stretch/>
          </p:blipFill>
          <p:spPr bwMode="auto">
            <a:xfrm>
              <a:off x="6660232" y="1355220"/>
              <a:ext cx="2279365" cy="46207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29" name="Picture 5" descr="F:\ЗАВУЧ\Научное общество\2014-2015\ДНИ НАУКИ\Фотографии\cRbw9QJM6KQ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90" t="8701" r="6821"/>
            <a:stretch/>
          </p:blipFill>
          <p:spPr bwMode="auto">
            <a:xfrm>
              <a:off x="302823" y="4572878"/>
              <a:ext cx="2540986" cy="213859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1" name="Picture 7" descr="F:\ЗАВУЧ\Неделя педтехнологий\2012-2013\ФОТОГРАФИИ\Выставка\DSCN3280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77"/>
            <a:stretch/>
          </p:blipFill>
          <p:spPr bwMode="auto">
            <a:xfrm>
              <a:off x="3131840" y="4527348"/>
              <a:ext cx="3312368" cy="21420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0" name="Picture 6" descr="F:\ЗАВУЧ\Неделя педтехнологий\2011-2012\Фотографии\Методическая выставка\DSCN0348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044" r="1172"/>
            <a:stretch/>
          </p:blipFill>
          <p:spPr bwMode="auto">
            <a:xfrm>
              <a:off x="133157" y="3323645"/>
              <a:ext cx="2880320" cy="111979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2" name="Picture 2" descr="F:\ЗАВУЧ\Неделя педтехнологий\2012-2013\ФОТОГРАФИИ\Выставка\DSCN3290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1" t="4553" r="20178" b="12540"/>
            <a:stretch/>
          </p:blipFill>
          <p:spPr bwMode="auto">
            <a:xfrm>
              <a:off x="3419872" y="1355218"/>
              <a:ext cx="2806646" cy="300988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74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-1795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7170"/>
            <a:ext cx="663508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Социальное проектирование</a:t>
            </a:r>
            <a:br>
              <a:rPr lang="ru-RU" sz="3200" dirty="0" smtClean="0"/>
            </a:br>
            <a:r>
              <a:rPr lang="ru-RU" sz="3200" dirty="0" smtClean="0"/>
              <a:t>«В мире информации»</a:t>
            </a:r>
            <a:endParaRPr lang="ru-RU" sz="3200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Управляющая кнопка: возврат 10">
            <a:hlinkClick r:id="rId5" action="ppaction://hlinksldjump" highlightClick="1"/>
          </p:cNvPr>
          <p:cNvSpPr/>
          <p:nvPr/>
        </p:nvSpPr>
        <p:spPr>
          <a:xfrm>
            <a:off x="8657393" y="6358805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14223" r="9695" b="7442"/>
          <a:stretch>
            <a:fillRect/>
          </a:stretch>
        </p:blipFill>
        <p:spPr bwMode="auto">
          <a:xfrm>
            <a:off x="539553" y="1188141"/>
            <a:ext cx="3888432" cy="237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Содержимое 3" descr="ant-1.jpg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0659" y="1317500"/>
            <a:ext cx="3562299" cy="2127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701404"/>
            <a:ext cx="4172818" cy="283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77" y="3687646"/>
            <a:ext cx="4098416" cy="285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09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grammarparty.files.wordpress.com/2012/12/rainbow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" y="1052734"/>
            <a:ext cx="9125765" cy="49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57126" y="188640"/>
            <a:ext cx="8535354" cy="707886"/>
          </a:xfrm>
          <a:prstGeom prst="rect">
            <a:avLst/>
          </a:prstGeom>
          <a:solidFill>
            <a:srgbClr val="00B0F0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ГОЛУБОЙ ЦВЕТ </a:t>
            </a:r>
            <a:r>
              <a:rPr lang="ru-RU" sz="2000" b="1" dirty="0"/>
              <a:t>- символ творчества, цвет творческих талантов, способности к саморазвитию, самореализации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18" y="1039786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1154729" y="1601406"/>
            <a:ext cx="1577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Реклама книги</a:t>
            </a:r>
            <a:endParaRPr lang="ru-RU" b="1" dirty="0"/>
          </a:p>
        </p:txBody>
      </p:sp>
      <p:pic>
        <p:nvPicPr>
          <p:cNvPr id="7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55" y="1059605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3574527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228184" y="1373287"/>
            <a:ext cx="1800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/>
              <a:t>«Весёлый </a:t>
            </a:r>
          </a:p>
          <a:p>
            <a:pPr algn="ctr"/>
            <a:r>
              <a:rPr lang="ru-RU" sz="1700" b="1" dirty="0" smtClean="0"/>
              <a:t>Остер»</a:t>
            </a:r>
            <a:endParaRPr lang="ru-RU" b="1" dirty="0"/>
          </a:p>
        </p:txBody>
      </p:sp>
      <p:pic>
        <p:nvPicPr>
          <p:cNvPr id="11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hlinkClick r:id="rId5" action="ppaction://hlinksldjump"/>
          </p:cNvPr>
          <p:cNvSpPr/>
          <p:nvPr/>
        </p:nvSpPr>
        <p:spPr>
          <a:xfrm>
            <a:off x="4936746" y="1601406"/>
            <a:ext cx="1577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Конкурсы </a:t>
            </a:r>
          </a:p>
          <a:p>
            <a:pPr algn="ctr"/>
            <a:r>
              <a:rPr lang="ru-RU" b="1" dirty="0" smtClean="0"/>
              <a:t>Фестивали</a:t>
            </a:r>
          </a:p>
        </p:txBody>
      </p:sp>
      <p:pic>
        <p:nvPicPr>
          <p:cNvPr id="2062" name="Picture 14" descr="https://t3.ftcdn.net/jpg/00/75/67/64/500_F_75676446_9ZpDcK5Q618Ibwd3Q4lIke5PpOkJetKe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t="7068" r="4678" b="13552"/>
          <a:stretch/>
        </p:blipFill>
        <p:spPr bwMode="auto">
          <a:xfrm>
            <a:off x="2693573" y="1484784"/>
            <a:ext cx="1407266" cy="131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all.culture.ru/uploads/bb7409f83999159b22e1a41694176ae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37" y="1958454"/>
            <a:ext cx="1415480" cy="1057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Управляющая кнопка: далее 23">
            <a:hlinkClick r:id="rId8" action="ppaction://hlinksldjump" highlightClick="1"/>
          </p:cNvPr>
          <p:cNvSpPr/>
          <p:nvPr/>
        </p:nvSpPr>
        <p:spPr>
          <a:xfrm>
            <a:off x="8604448" y="6264321"/>
            <a:ext cx="432048" cy="392572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9" action="ppaction://hlinksldjump"/>
          </p:cNvPr>
          <p:cNvSpPr/>
          <p:nvPr/>
        </p:nvSpPr>
        <p:spPr>
          <a:xfrm>
            <a:off x="1180092" y="4293096"/>
            <a:ext cx="1577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Фото-акции</a:t>
            </a:r>
          </a:p>
        </p:txBody>
      </p:sp>
      <p:sp>
        <p:nvSpPr>
          <p:cNvPr id="16" name="Прямоугольник 15">
            <a:hlinkClick r:id="rId10" action="ppaction://hlinksldjump"/>
          </p:cNvPr>
          <p:cNvSpPr/>
          <p:nvPr/>
        </p:nvSpPr>
        <p:spPr>
          <a:xfrm>
            <a:off x="4932040" y="4293096"/>
            <a:ext cx="1577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Литературное творчество</a:t>
            </a:r>
          </a:p>
        </p:txBody>
      </p:sp>
      <p:pic>
        <p:nvPicPr>
          <p:cNvPr id="18" name="Picture 10" descr="http://static4.depositphotos.com/1012083/313/v/950/depositphotos_3135651-Blue-Digital-Camera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8"/>
          <a:stretch/>
        </p:blipFill>
        <p:spPr bwMode="auto">
          <a:xfrm>
            <a:off x="2778262" y="4161917"/>
            <a:ext cx="1237887" cy="99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pngimg.com/uploads/paper_sheet/paper_sheet_PNG722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9845">
            <a:off x="6632918" y="4041216"/>
            <a:ext cx="1052999" cy="13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2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272808" cy="1143000"/>
          </a:xfrm>
        </p:spPr>
        <p:txBody>
          <a:bodyPr>
            <a:normAutofit/>
          </a:bodyPr>
          <a:lstStyle/>
          <a:p>
            <a:r>
              <a:rPr lang="ru" sz="3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Times New Roman"/>
              </a:rPr>
              <a:t>Содержание проблемы и обоснование необходимости ее решения</a:t>
            </a:r>
            <a:endParaRPr lang="ru-RU" sz="3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6805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состоит в том, что он призван разрешить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противоречия между: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снижением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чтению у молодого поколения и необходимостью поддерживать устойчивый эмоциональный интерес к литературе и чтению;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необходимостью обучать смысловому чтению, начиная с начальной школы (ФГОС, Примерные программы), формировать 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чтения как универсальных учебных действий (Концепция универсальных учебных действий), с одной стороны, и отсутствием работ, раскрывающих особенности и специфику стратегий развития смыслового чтения в условиях межведомственного взаимодействия школьной и публичной библиотек;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неподготовленностью юных читателей к работе с печатной продукцией и современными требованиями информационного общества;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наличием коллекции лучших произведений отечественной и зарубежной детской литературы и возрастанием числа учащихся, ограничивающихся чтением литературы только по школьной программе;</a:t>
            </a:r>
          </a:p>
          <a:p>
            <a:pPr lvl="0" algn="just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ru-RU" sz="15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информационной насыщенностью школьных предметов и  возможностью их замены на другие информационные ресурсы (Интернет, </a:t>
            </a:r>
            <a:r>
              <a:rPr lang="ru-RU" sz="15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медиасредства</a:t>
            </a:r>
            <a:r>
              <a:rPr lang="ru-RU" sz="15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50" y="153755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28930"/>
            <a:ext cx="6275040" cy="1143000"/>
          </a:xfrm>
        </p:spPr>
        <p:txBody>
          <a:bodyPr/>
          <a:lstStyle/>
          <a:p>
            <a:r>
              <a:rPr lang="ru-RU" dirty="0" smtClean="0"/>
              <a:t>Реклама книги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Управляющая кнопка: возврат 7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120287" y="1340769"/>
            <a:ext cx="8819310" cy="4975579"/>
            <a:chOff x="120287" y="1340769"/>
            <a:chExt cx="8819310" cy="4975579"/>
          </a:xfrm>
        </p:grpSpPr>
        <p:pic>
          <p:nvPicPr>
            <p:cNvPr id="25603" name="Picture 3" descr="Дни науки 2014 14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87" y="4000848"/>
              <a:ext cx="2867537" cy="2304255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6" name="Picture 2" descr="F:\ЗАВУЧ\Актуальное чтение\Фото Актуальное чтение\P104033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3" t="14521" r="5578" b="2776"/>
            <a:stretch/>
          </p:blipFill>
          <p:spPr bwMode="auto">
            <a:xfrm>
              <a:off x="3097184" y="3865834"/>
              <a:ext cx="3447332" cy="245051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7" name="Picture 3" descr="F:\ЗАВУЧ\Актуальное чтение\Фото Актуальное чтение\Золотая полка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3576" y="1353320"/>
              <a:ext cx="3114548" cy="238736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F:\ЗАВУЧ\Актуальное чтение\Фото Актуальное чтение\Золотая полка1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6" t="2917" r="12567" b="12982"/>
            <a:stretch/>
          </p:blipFill>
          <p:spPr bwMode="auto">
            <a:xfrm>
              <a:off x="120287" y="1353320"/>
              <a:ext cx="3033387" cy="237483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9" name="Picture 5" descr="F:\ЗАВУЧ\Актуальное чтение\Фото Актуальное чтение\DSCN5159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31"/>
            <a:stretch/>
          </p:blipFill>
          <p:spPr bwMode="auto">
            <a:xfrm>
              <a:off x="6623536" y="1340769"/>
              <a:ext cx="2316061" cy="182476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0" name="Picture 6" descr="F:\ЗАВУЧ\Актуальное чтение\Фото Актуальное чтение\фото1.bmp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264"/>
            <a:stretch/>
          </p:blipFill>
          <p:spPr bwMode="auto">
            <a:xfrm>
              <a:off x="6629970" y="3406874"/>
              <a:ext cx="2303192" cy="26369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89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83" y="48406"/>
            <a:ext cx="6635080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Конкурсы, фестивали, акции</a:t>
            </a:r>
            <a:endParaRPr lang="ru-RU" sz="4000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озврат 4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366224" y="1176693"/>
            <a:ext cx="8221781" cy="5597920"/>
            <a:chOff x="366224" y="1176693"/>
            <a:chExt cx="8221781" cy="5597920"/>
          </a:xfrm>
        </p:grpSpPr>
        <p:pic>
          <p:nvPicPr>
            <p:cNvPr id="20489" name="Picture 9" descr="J:\КОНКУРС БИБЛИОЛИГА 2017-2018\Приложение 20 Остер\Рисунки детей\Изображение 825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780"/>
            <a:stretch/>
          </p:blipFill>
          <p:spPr bwMode="auto">
            <a:xfrm>
              <a:off x="2050466" y="1176693"/>
              <a:ext cx="4824536" cy="286651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7" name="Picture 7" descr="J:\КОНКУРС БИБЛИОЛИГА 2017-2018\Приложение 20 Остер\Рисунки детей\Петька-микроб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785" y="3735951"/>
              <a:ext cx="2148429" cy="303866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2" name="Picture 2" descr="J:\Фото 2015 г.Выставка Новый годГ\IMAG151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17584">
              <a:off x="366224" y="1308205"/>
              <a:ext cx="1680017" cy="297097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6" name="Picture 6" descr="J:\КОНКУРС БИБЛИОЛИГА 2017-2018\Приложение 20 Остер\Рисунки детей\Котёнок Гав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90078">
              <a:off x="585132" y="3583311"/>
              <a:ext cx="2069079" cy="292643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3" name="Picture 3" descr="J:\Фото 2015 г.Выставка Новый годГ\IMAG1515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82696">
              <a:off x="6969993" y="1363032"/>
              <a:ext cx="1618012" cy="28613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8" name="Picture 8" descr="J:\КОНКУРС БИБЛИОЛИГА 2017-2018\Приложение 20 Остер\Рисунки детей\Удав-симпатяга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9314">
              <a:off x="6469022" y="3767096"/>
              <a:ext cx="1968079" cy="278358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713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15923" y="124453"/>
            <a:ext cx="66350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 smtClean="0"/>
              <a:t>Фото-акции</a:t>
            </a:r>
            <a:endParaRPr lang="ru-RU" sz="4000" dirty="0"/>
          </a:p>
        </p:txBody>
      </p:sp>
      <p:pic>
        <p:nvPicPr>
          <p:cNvPr id="5" name="Рисунок 4" descr="http://uman-media.com.ua/media/k2/items/cache/45e8f4939bc3bd36e4b87ab1e324d227_XL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425940" y="1236527"/>
            <a:ext cx="8299809" cy="5435660"/>
            <a:chOff x="425940" y="1236527"/>
            <a:chExt cx="8299809" cy="5435660"/>
          </a:xfrm>
        </p:grpSpPr>
        <p:pic>
          <p:nvPicPr>
            <p:cNvPr id="25602" name="Picture 2" descr="J:\КОНКУРС БИБЛИОЛИГА 2017-2018\ПРИЛОЖЕНИЯ\Приложение 22 Конкурсы, акции\ФОТОКОНКУРС\qgK4pQ7ZIo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8095" y="1236527"/>
              <a:ext cx="1707654" cy="303582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3" name="Picture 3" descr="J:\КОНКУРС БИБЛИОЛИГА 2017-2018\ПРИЛОЖЕНИЯ\Приложение 22 Конкурсы, акции\ФОТОКОНКУРС\Cf9RBeSc4J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40" y="1452712"/>
              <a:ext cx="3085844" cy="2541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4" name="Picture 4" descr="J:\КОНКУРС БИБЛИОЛИГА 2017-2018\ПРИЛОЖЕНИЯ\Приложение 22 Конкурсы, акции\ФОТОКОНКУРС\KPvB_0u33cU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598" y="1452712"/>
              <a:ext cx="3035829" cy="227687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6" name="Picture 6" descr="J:\КОНКУРС БИБЛИОЛИГА 2017-2018\ПРИЛОЖЕНИЯ\Приложение 22 Конкурсы, акции\ФОТОКОНКУРС\qdpO8jpIjB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3629000"/>
              <a:ext cx="3800425" cy="251778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5" name="Picture 5" descr="J:\КОНКУРС БИБЛИОЛИГА 2017-2018\ПРИЛОЖЕНИЯ\Приложение 22 Конкурсы, акции\ФОТОКОНКУРС\P8lX6xdzjqg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6" y="4486343"/>
              <a:ext cx="3278125" cy="218584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610" name="Picture 10" descr="http://static4.depositphotos.com/1012083/313/v/950/depositphotos_3135651-Blue-Digital-Camera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8"/>
          <a:stretch/>
        </p:blipFill>
        <p:spPr bwMode="auto">
          <a:xfrm>
            <a:off x="457200" y="5029972"/>
            <a:ext cx="1684731" cy="135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возврат 9">
            <a:hlinkClick r:id="rId9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21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619" y="54250"/>
            <a:ext cx="6635080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Литературное творчество</a:t>
            </a:r>
            <a:endParaRPr lang="ru-RU" sz="4000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озврат 4">
            <a:hlinkClick r:id="rId6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336574" y="1262609"/>
            <a:ext cx="8382368" cy="5393979"/>
            <a:chOff x="336574" y="1262609"/>
            <a:chExt cx="8382368" cy="5393979"/>
          </a:xfrm>
        </p:grpSpPr>
        <p:pic>
          <p:nvPicPr>
            <p:cNvPr id="12" name="Picture 9" descr="Диплом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74" y="1262609"/>
              <a:ext cx="2020888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Группа 8"/>
            <p:cNvGrpSpPr/>
            <p:nvPr/>
          </p:nvGrpSpPr>
          <p:grpSpPr>
            <a:xfrm>
              <a:off x="2483768" y="1368178"/>
              <a:ext cx="3744416" cy="2871341"/>
              <a:chOff x="2590800" y="1420019"/>
              <a:chExt cx="3962400" cy="3052763"/>
            </a:xfrm>
          </p:grpSpPr>
          <p:pic>
            <p:nvPicPr>
              <p:cNvPr id="13" name="Picture 11" descr="Стихи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0800" y="1420019"/>
                <a:ext cx="3962400" cy="3052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2" descr="Фотография"/>
              <p:cNvPicPr>
                <a:picLocks noChangeAspect="1" noChangeArrowheads="1"/>
              </p:cNvPicPr>
              <p:nvPr/>
            </p:nvPicPr>
            <p:blipFill>
              <a:blip r:embed="rId10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056" y="3424986"/>
                <a:ext cx="543774" cy="815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Группа 14"/>
            <p:cNvGrpSpPr/>
            <p:nvPr/>
          </p:nvGrpSpPr>
          <p:grpSpPr>
            <a:xfrm rot="1540080">
              <a:off x="4991222" y="4310737"/>
              <a:ext cx="1694039" cy="2345851"/>
              <a:chOff x="4451855" y="4349505"/>
              <a:chExt cx="1694039" cy="2345851"/>
            </a:xfrm>
          </p:grpSpPr>
          <p:pic>
            <p:nvPicPr>
              <p:cNvPr id="21" name="Picture 4" descr="https://thumbs.dreamstime.com/z/notebook-pencil-8008559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3" t="5232" r="14892" b="4952"/>
              <a:stretch/>
            </p:blipFill>
            <p:spPr bwMode="auto">
              <a:xfrm rot="20900866">
                <a:off x="4451855" y="4349505"/>
                <a:ext cx="1694039" cy="2345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45" t="54541" r="41750" b="23900"/>
              <a:stretch/>
            </p:blipFill>
            <p:spPr bwMode="auto">
              <a:xfrm rot="20900866">
                <a:off x="4525592" y="4840234"/>
                <a:ext cx="1462238" cy="1115754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Группа 9"/>
            <p:cNvGrpSpPr/>
            <p:nvPr/>
          </p:nvGrpSpPr>
          <p:grpSpPr>
            <a:xfrm>
              <a:off x="443982" y="4278070"/>
              <a:ext cx="1694039" cy="2345851"/>
              <a:chOff x="443982" y="4278070"/>
              <a:chExt cx="1694039" cy="2345851"/>
            </a:xfrm>
          </p:grpSpPr>
          <p:pic>
            <p:nvPicPr>
              <p:cNvPr id="24" name="Picture 4" descr="https://thumbs.dreamstime.com/z/notebook-pencil-8008559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3" t="5232" r="14892" b="4952"/>
              <a:stretch/>
            </p:blipFill>
            <p:spPr bwMode="auto">
              <a:xfrm rot="20900866">
                <a:off x="443982" y="4278070"/>
                <a:ext cx="1694039" cy="2345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67" t="17312" r="41738" b="44469"/>
              <a:stretch/>
            </p:blipFill>
            <p:spPr bwMode="auto">
              <a:xfrm rot="20900866">
                <a:off x="490385" y="4648236"/>
                <a:ext cx="1448009" cy="16708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Группа 15"/>
            <p:cNvGrpSpPr/>
            <p:nvPr/>
          </p:nvGrpSpPr>
          <p:grpSpPr>
            <a:xfrm>
              <a:off x="6927517" y="1663086"/>
              <a:ext cx="1694039" cy="2345851"/>
              <a:chOff x="6927517" y="1663086"/>
              <a:chExt cx="1694039" cy="2345851"/>
            </a:xfrm>
          </p:grpSpPr>
          <p:pic>
            <p:nvPicPr>
              <p:cNvPr id="28" name="Picture 4" descr="https://thumbs.dreamstime.com/z/notebook-pencil-8008559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3" t="5232" r="14892" b="4952"/>
              <a:stretch/>
            </p:blipFill>
            <p:spPr bwMode="auto">
              <a:xfrm rot="829050">
                <a:off x="6927517" y="1663086"/>
                <a:ext cx="1694039" cy="2345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3" name="Picture 5"/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23" t="38587" r="51557" b="34685"/>
              <a:stretch/>
            </p:blipFill>
            <p:spPr bwMode="auto">
              <a:xfrm rot="880222">
                <a:off x="7046581" y="2101632"/>
                <a:ext cx="1306555" cy="163150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" name="Группа 16"/>
            <p:cNvGrpSpPr/>
            <p:nvPr/>
          </p:nvGrpSpPr>
          <p:grpSpPr>
            <a:xfrm>
              <a:off x="7024903" y="3741367"/>
              <a:ext cx="1694039" cy="2345851"/>
              <a:chOff x="7024903" y="3741367"/>
              <a:chExt cx="1694039" cy="2345851"/>
            </a:xfrm>
          </p:grpSpPr>
          <p:pic>
            <p:nvPicPr>
              <p:cNvPr id="30" name="Picture 4" descr="https://thumbs.dreamstime.com/z/notebook-pencil-8008559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3" t="5232" r="14892" b="4952"/>
              <a:stretch/>
            </p:blipFill>
            <p:spPr bwMode="auto">
              <a:xfrm rot="829050">
                <a:off x="7024903" y="3741367"/>
                <a:ext cx="1694039" cy="2345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4" name="Picture 6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26" t="41414" r="52304" b="25679"/>
              <a:stretch/>
            </p:blipFill>
            <p:spPr bwMode="auto">
              <a:xfrm rot="895741">
                <a:off x="7170996" y="4147770"/>
                <a:ext cx="1164812" cy="172566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" name="Группа 17"/>
            <p:cNvGrpSpPr/>
            <p:nvPr/>
          </p:nvGrpSpPr>
          <p:grpSpPr>
            <a:xfrm>
              <a:off x="2535470" y="4303767"/>
              <a:ext cx="1694039" cy="2345851"/>
              <a:chOff x="2535470" y="4303767"/>
              <a:chExt cx="1694039" cy="2345851"/>
            </a:xfrm>
          </p:grpSpPr>
          <p:pic>
            <p:nvPicPr>
              <p:cNvPr id="31" name="Picture 4" descr="https://thumbs.dreamstime.com/z/notebook-pencil-8008559.jp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03" t="5232" r="14892" b="4952"/>
              <a:stretch/>
            </p:blipFill>
            <p:spPr bwMode="auto">
              <a:xfrm rot="21043375">
                <a:off x="2535470" y="4303767"/>
                <a:ext cx="1694039" cy="2345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5" name="Picture 7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42" t="25098" r="51143" b="37451"/>
              <a:stretch/>
            </p:blipFill>
            <p:spPr bwMode="auto">
              <a:xfrm rot="21043182">
                <a:off x="2713096" y="4682975"/>
                <a:ext cx="1320925" cy="189225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180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grammarparty.files.wordpress.com/2012/12/rainbow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" y="1052734"/>
            <a:ext cx="9125765" cy="49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18" y="1039786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1154729" y="1601406"/>
            <a:ext cx="1577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Портфель читателя</a:t>
            </a:r>
            <a:endParaRPr lang="ru-RU" b="1" dirty="0"/>
          </a:p>
        </p:txBody>
      </p:sp>
      <p:pic>
        <p:nvPicPr>
          <p:cNvPr id="7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55" y="1059605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1043608" y="4222134"/>
            <a:ext cx="1800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/>
              <a:t>Хорошее </a:t>
            </a:r>
          </a:p>
          <a:p>
            <a:pPr algn="ctr"/>
            <a:r>
              <a:rPr lang="ru-RU" sz="1700" b="1" dirty="0" smtClean="0"/>
              <a:t>время читать!</a:t>
            </a:r>
            <a:endParaRPr lang="ru-RU" b="1" dirty="0"/>
          </a:p>
        </p:txBody>
      </p:sp>
      <p:pic>
        <p:nvPicPr>
          <p:cNvPr id="11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4930967" y="1601405"/>
            <a:ext cx="1577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Читательский дневник</a:t>
            </a:r>
            <a:endParaRPr lang="ru-RU" b="1" dirty="0"/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4909709" y="4068245"/>
            <a:ext cx="15779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Летние маршруты чтения</a:t>
            </a:r>
            <a:endParaRPr lang="ru-RU" b="1" dirty="0"/>
          </a:p>
        </p:txBody>
      </p:sp>
      <p:pic>
        <p:nvPicPr>
          <p:cNvPr id="2050" name="Picture 2" descr="http://ou34.omsk.obr55.ru/files/2015/09/School_Backpack_and_Decorations_PNG_Clipar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1495873" cy="13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019.radikal.ru/i606/1302/3e/7d2827f5e5a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26" y="1353243"/>
            <a:ext cx="1272706" cy="1696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nformatio.ru/upload/resize_cache/iblock/2f9/690_600_1/10_ng_y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9" r="8393"/>
          <a:stretch/>
        </p:blipFill>
        <p:spPr bwMode="auto">
          <a:xfrm>
            <a:off x="2699700" y="4005064"/>
            <a:ext cx="1389000" cy="1333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jonrognerud.com/wp-content/uploads/2011/05/web-google-adwords-4-new-ways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12" y="3861048"/>
            <a:ext cx="1203933" cy="17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7126" y="188640"/>
            <a:ext cx="8535354" cy="707886"/>
          </a:xfrm>
          <a:prstGeom prst="rect">
            <a:avLst/>
          </a:prstGeom>
          <a:solidFill>
            <a:srgbClr val="1C0FC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СИНИЙ ЦВЕТ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потребность в размышлении, рефлексия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аналитическая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</a:t>
            </a:r>
          </a:p>
        </p:txBody>
      </p:sp>
      <p:sp>
        <p:nvSpPr>
          <p:cNvPr id="19" name="Управляющая кнопка: далее 18">
            <a:hlinkClick r:id="rId12" action="ppaction://hlinksldjump" highlightClick="1"/>
          </p:cNvPr>
          <p:cNvSpPr/>
          <p:nvPr/>
        </p:nvSpPr>
        <p:spPr>
          <a:xfrm>
            <a:off x="8604448" y="6264321"/>
            <a:ext cx="432048" cy="392572"/>
          </a:xfrm>
          <a:prstGeom prst="actionButtonForwardNex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528" y="180537"/>
            <a:ext cx="6779096" cy="1143000"/>
          </a:xfrm>
        </p:spPr>
        <p:txBody>
          <a:bodyPr/>
          <a:lstStyle/>
          <a:p>
            <a:r>
              <a:rPr lang="ru-RU" dirty="0" smtClean="0"/>
              <a:t>Портфель читателя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озврат 4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428262" y="1397576"/>
            <a:ext cx="8312797" cy="5229080"/>
            <a:chOff x="428262" y="1397576"/>
            <a:chExt cx="8312797" cy="5229080"/>
          </a:xfrm>
        </p:grpSpPr>
        <p:pic>
          <p:nvPicPr>
            <p:cNvPr id="21518" name="Picture 14" descr="J:\КОНКУРС БИБЛИОЛИГА 2017-2018\ПРИЛОЖЕНИЯ\Приложение 23 Портфель читателя\WP_20171027_08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67" b="10461"/>
            <a:stretch/>
          </p:blipFill>
          <p:spPr bwMode="auto">
            <a:xfrm rot="762378">
              <a:off x="5851400" y="1604777"/>
              <a:ext cx="2065411" cy="28790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23" name="Picture 19" descr="J:\КОНКУРС БИБЛИОЛИГА 2017-2018\ПРИЛОЖЕНИЯ\Приложение 23 Портфель читателя\WP_20171027_076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4" t="27044" b="10626"/>
            <a:stretch/>
          </p:blipFill>
          <p:spPr bwMode="auto">
            <a:xfrm rot="403990">
              <a:off x="3890546" y="1397576"/>
              <a:ext cx="2242097" cy="279319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7" name="Picture 13" descr="J:\КОНКУРС БИБЛИОЛИГА 2017-2018\ПРИЛОЖЕНИЯ\Приложение 23 Портфель читателя\WP_20171027_079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78" b="14526"/>
            <a:stretch/>
          </p:blipFill>
          <p:spPr bwMode="auto">
            <a:xfrm rot="692111">
              <a:off x="6532403" y="3460733"/>
              <a:ext cx="2208656" cy="279464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5" name="Picture 11" descr="J:\КОНКУРС БИБЛИОЛИГА 2017-2018\ПРИЛОЖЕНИЯ\Приложение 23 Портфель читателя\WP_20171027_077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7" b="18059"/>
            <a:stretch/>
          </p:blipFill>
          <p:spPr bwMode="auto">
            <a:xfrm rot="20967802">
              <a:off x="510032" y="1593700"/>
              <a:ext cx="2257517" cy="303553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6" name="Picture 12" descr="J:\КОНКУРС БИБЛИОЛИГА 2017-2018\ПРИЛОЖЕНИЯ\Приложение 23 Портфель читателя\WP_20171027_078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11" b="7798"/>
            <a:stretch/>
          </p:blipFill>
          <p:spPr bwMode="auto">
            <a:xfrm rot="253938">
              <a:off x="5534476" y="3828751"/>
              <a:ext cx="1799017" cy="273257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22" name="Picture 18" descr="J:\КОНКУРС БИБЛИОЛИГА 2017-2018\ПРИЛОЖЕНИЯ\Приложение 23 Портфель читателя\WP_20171027_075.jp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22"/>
            <a:stretch/>
          </p:blipFill>
          <p:spPr bwMode="auto">
            <a:xfrm rot="21042391">
              <a:off x="2095720" y="1417968"/>
              <a:ext cx="1997881" cy="291385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19" name="Picture 15" descr="J:\КОНКУРС БИБЛИОЛИГА 2017-2018\ПРИЛОЖЕНИЯ\Приложение 23 Портфель читателя\WP_20171027_081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3" b="5385"/>
            <a:stretch/>
          </p:blipFill>
          <p:spPr bwMode="auto">
            <a:xfrm>
              <a:off x="3665783" y="3766092"/>
              <a:ext cx="1839331" cy="279804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21" name="Picture 17" descr="J:\КОНКУРС БИБЛИОЛИГА 2017-2018\ПРИЛОЖЕНИЯ\Приложение 23 Портфель читателя\WP_20171027_074.jp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55"/>
            <a:stretch/>
          </p:blipFill>
          <p:spPr bwMode="auto">
            <a:xfrm rot="21229048">
              <a:off x="1891208" y="4059934"/>
              <a:ext cx="1975502" cy="247483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20" name="Picture 16" descr="J:\КОНКУРС БИБЛИОЛИГА 2017-2018\ПРИЛОЖЕНИЯ\Приложение 23 Портфель читателя\WP_20171027_072.jp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58"/>
            <a:stretch/>
          </p:blipFill>
          <p:spPr bwMode="auto">
            <a:xfrm rot="20941044">
              <a:off x="428262" y="4103173"/>
              <a:ext cx="1737735" cy="252348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21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5869"/>
            <a:ext cx="6866246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Читательский дневник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397554" y="1412776"/>
            <a:ext cx="8259839" cy="4758647"/>
            <a:chOff x="323396" y="1515683"/>
            <a:chExt cx="8259839" cy="4758647"/>
          </a:xfrm>
        </p:grpSpPr>
        <p:pic>
          <p:nvPicPr>
            <p:cNvPr id="22530" name="Рисунок 2" descr="C:\Documents and Settings\рму.USER28\Рабочий стол\МНН\2017-05-04\100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18"/>
            <a:stretch>
              <a:fillRect/>
            </a:stretch>
          </p:blipFill>
          <p:spPr bwMode="auto">
            <a:xfrm rot="20704670">
              <a:off x="323396" y="2014364"/>
              <a:ext cx="4164164" cy="222213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1" name="Рисунок 3" descr="C:\Documents and Settings\рму.USER28\Рабочий стол\МНН\2017-05-04\1000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0" b="4225"/>
            <a:stretch>
              <a:fillRect/>
            </a:stretch>
          </p:blipFill>
          <p:spPr bwMode="auto">
            <a:xfrm>
              <a:off x="2555776" y="1515683"/>
              <a:ext cx="3729087" cy="1997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2" name="Рисунок 5" descr="C:\Documents and Settings\рму.USER28\Рабочий стол\МНН\2017-05-04\10003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4125">
              <a:off x="4415536" y="2326063"/>
              <a:ext cx="3738654" cy="20386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3" name="Рисунок 2" descr="C:\Documents and Settings\рму.USER28\Рабочий стол\МНН\2017-05-04\1001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48012">
              <a:off x="561031" y="4032456"/>
              <a:ext cx="3141588" cy="220576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4" name="Рисунок 1" descr="C:\Documents and Settings\рму.USER28\Рабочий стол\МНН\2017-05-04\10004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9402">
              <a:off x="3161435" y="3291611"/>
              <a:ext cx="3290753" cy="233217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5" name="Рисунок 3" descr="C:\Documents and Settings\рму.USER28\Рабочий стол\МНН\2017-05-04\10006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8316">
              <a:off x="5635602" y="4195589"/>
              <a:ext cx="2947633" cy="207874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Управляющая кнопка: возврат 11">
            <a:hlinkClick r:id="rId17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51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1555"/>
            <a:ext cx="6779096" cy="1143000"/>
          </a:xfrm>
        </p:spPr>
        <p:txBody>
          <a:bodyPr/>
          <a:lstStyle/>
          <a:p>
            <a:r>
              <a:rPr lang="ru-RU" dirty="0" smtClean="0"/>
              <a:t>Хорошее время читать!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153204" y="1390669"/>
            <a:ext cx="8837591" cy="5229200"/>
            <a:chOff x="179512" y="1340768"/>
            <a:chExt cx="8837591" cy="5229200"/>
          </a:xfrm>
        </p:grpSpPr>
        <p:pic>
          <p:nvPicPr>
            <p:cNvPr id="17410" name="Picture 2" descr="Дни науки 2014 13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20"/>
            <a:stretch/>
          </p:blipFill>
          <p:spPr bwMode="auto">
            <a:xfrm>
              <a:off x="4709757" y="1340768"/>
              <a:ext cx="4241598" cy="2813050"/>
            </a:xfrm>
            <a:prstGeom prst="rect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1" name="Picture 3" descr="IMG_055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437112"/>
              <a:ext cx="3043856" cy="2132856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 descr="IMG_052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4437112"/>
              <a:ext cx="2788918" cy="2132856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3" name="Picture 5" descr="IMG_054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4437112"/>
              <a:ext cx="2788919" cy="2132856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5" name="Picture 7" descr="http://arch-school-35.ucoz.ru/_nw/8/4757012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2347265" cy="225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возврат 9">
            <a:hlinkClick r:id="rId10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J:\КОНКУРС БИБЛИОЛИГА 2017-2018\P105026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6" r="22912"/>
          <a:stretch/>
        </p:blipFill>
        <p:spPr bwMode="auto">
          <a:xfrm>
            <a:off x="3027824" y="1390669"/>
            <a:ext cx="1548138" cy="281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38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49"/>
            <a:ext cx="6635080" cy="1143000"/>
          </a:xfrm>
        </p:spPr>
        <p:txBody>
          <a:bodyPr/>
          <a:lstStyle/>
          <a:p>
            <a:r>
              <a:rPr lang="ru-RU" dirty="0" smtClean="0"/>
              <a:t>Летние маршруты чтения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озврат 4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395536" y="1268760"/>
            <a:ext cx="8280919" cy="4973053"/>
            <a:chOff x="395536" y="1268760"/>
            <a:chExt cx="8280919" cy="4973053"/>
          </a:xfrm>
        </p:grpSpPr>
        <p:pic>
          <p:nvPicPr>
            <p:cNvPr id="26626" name="Picture 2" descr="I:\Психолог\Лагерь старшеклассников\Лагерь 2016\ФОТОГРАФИИ 2016\Белые\IMG_643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68760"/>
              <a:ext cx="3240360" cy="243027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27" name="Picture 3" descr="I:\Психолог\Лагерь старшеклассников\Лагерь 2016\ФОТОГРАФИИ 2016\Белые\DSC018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933056"/>
              <a:ext cx="4104456" cy="230875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88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4" r="4636" b="14965"/>
            <a:stretch/>
          </p:blipFill>
          <p:spPr bwMode="auto">
            <a:xfrm>
              <a:off x="3906391" y="1276155"/>
              <a:ext cx="4276253" cy="2422875"/>
            </a:xfrm>
            <a:prstGeom prst="rect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629" name="Picture 5" descr="I:\Психолог\Лагерь старшеклассников\Лагерь 2016\ФОТОГРАФИИ 2016\Белые\DSC01853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9" y="3933056"/>
              <a:ext cx="4104456" cy="230875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48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grammarparty.files.wordpress.com/2012/12/rainbow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" y="1052734"/>
            <a:ext cx="9125765" cy="49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57126" y="188640"/>
            <a:ext cx="8535354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ФИОЛЕТОВЫЙ ЦВЕТ </a:t>
            </a:r>
            <a:r>
              <a:rPr lang="ru-RU" sz="2000" b="1" dirty="0">
                <a:solidFill>
                  <a:schemeClr val="bg1"/>
                </a:solidFill>
              </a:rPr>
              <a:t>- критичность мышления, анализ положительных и отрицательных изменений, прогноз изменений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1039786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1154729" y="1542194"/>
            <a:ext cx="157795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/>
              <a:t>Мониторинг читательской </a:t>
            </a:r>
            <a:r>
              <a:rPr lang="ru-RU" sz="1700" b="1" dirty="0" err="1" smtClean="0"/>
              <a:t>компетент-ности</a:t>
            </a:r>
            <a:endParaRPr lang="ru-RU" sz="1700" b="1" dirty="0"/>
          </a:p>
        </p:txBody>
      </p:sp>
      <p:pic>
        <p:nvPicPr>
          <p:cNvPr id="7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55" y="1059605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1043608" y="4222134"/>
            <a:ext cx="1800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/>
              <a:t>«Горячая </a:t>
            </a:r>
          </a:p>
          <a:p>
            <a:pPr algn="ctr"/>
            <a:r>
              <a:rPr lang="ru-RU" sz="1700" b="1" dirty="0" smtClean="0"/>
              <a:t>Десятка»</a:t>
            </a:r>
            <a:endParaRPr lang="ru-RU" b="1" dirty="0"/>
          </a:p>
        </p:txBody>
      </p:sp>
      <p:pic>
        <p:nvPicPr>
          <p:cNvPr id="11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hlinkClick r:id="rId6" action="ppaction://hlinksldjump"/>
          </p:cNvPr>
          <p:cNvSpPr/>
          <p:nvPr/>
        </p:nvSpPr>
        <p:spPr>
          <a:xfrm>
            <a:off x="4930967" y="1559793"/>
            <a:ext cx="15779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Социальная </a:t>
            </a:r>
            <a:r>
              <a:rPr lang="ru-RU" b="1" dirty="0" err="1" smtClean="0"/>
              <a:t>привлека-тельность</a:t>
            </a:r>
            <a:r>
              <a:rPr lang="ru-RU" b="1" dirty="0" smtClean="0"/>
              <a:t> библиотек</a:t>
            </a:r>
            <a:endParaRPr lang="ru-RU" b="1" dirty="0"/>
          </a:p>
        </p:txBody>
      </p:sp>
      <p:sp>
        <p:nvSpPr>
          <p:cNvPr id="17" name="Прямоугольник 16">
            <a:hlinkClick r:id="rId7" action="ppaction://hlinksldjump"/>
          </p:cNvPr>
          <p:cNvSpPr/>
          <p:nvPr/>
        </p:nvSpPr>
        <p:spPr>
          <a:xfrm>
            <a:off x="4930967" y="4257071"/>
            <a:ext cx="1577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Освещение </a:t>
            </a:r>
          </a:p>
          <a:p>
            <a:pPr algn="ctr"/>
            <a:r>
              <a:rPr lang="ru-RU" b="1" dirty="0" smtClean="0"/>
              <a:t>в СМИ</a:t>
            </a:r>
            <a:endParaRPr lang="ru-RU" b="1" dirty="0"/>
          </a:p>
        </p:txBody>
      </p:sp>
      <p:pic>
        <p:nvPicPr>
          <p:cNvPr id="6146" name="Picture 2" descr="https://www.litres.ru/static/bookimages/22/13/12/22131267.bin.dir/22131267.cov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956" y="3789040"/>
            <a:ext cx="1126682" cy="1764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ruinformer.com/uploads/_pages/23237/top-10-2013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518" y="3970003"/>
            <a:ext cx="1456972" cy="145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minfin.gov-murman.ru/upload/iblock/38b/reyting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91" y="1638367"/>
            <a:ext cx="1429649" cy="121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cimarron-marketingadvies.nl/wp-content/uploads/2015/01/Research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65" y="1412776"/>
            <a:ext cx="1626278" cy="150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далее 2">
            <a:hlinkClick r:id="rId12" action="ppaction://hlinksldjump" highlightClick="1"/>
          </p:cNvPr>
          <p:cNvSpPr/>
          <p:nvPr/>
        </p:nvSpPr>
        <p:spPr>
          <a:xfrm>
            <a:off x="8604448" y="6264321"/>
            <a:ext cx="432048" cy="392572"/>
          </a:xfrm>
          <a:prstGeom prst="actionButtonForwardNex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9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Создание интегрированного информационного образовательного пространства </a:t>
            </a:r>
            <a:r>
              <a:rPr lang="ru-RU" dirty="0" smtClean="0"/>
              <a:t>«</a:t>
            </a:r>
            <a:r>
              <a:rPr lang="ru-RU" dirty="0"/>
              <a:t>школьная библиотека – публичная библиотека» </a:t>
            </a:r>
            <a:r>
              <a:rPr lang="ru-RU" dirty="0" smtClean="0"/>
              <a:t>для </a:t>
            </a:r>
            <a:r>
              <a:rPr lang="ru-RU" dirty="0"/>
              <a:t>развития читательской компетентности, информационной грамотности, исследовательского мышления и творчества.</a:t>
            </a:r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50" y="116631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42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3008" y="46294"/>
            <a:ext cx="6563072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Мониторинг читательской компетентности</a:t>
            </a:r>
            <a:endParaRPr lang="ru-RU" sz="3600" dirty="0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041720"/>
              </p:ext>
            </p:extLst>
          </p:nvPr>
        </p:nvGraphicFramePr>
        <p:xfrm>
          <a:off x="748308" y="1176693"/>
          <a:ext cx="3730168" cy="2352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7" name="Диаграмма" r:id="rId6" imgW="5467226" imgH="3448078" progId="">
                  <p:embed/>
                </p:oleObj>
              </mc:Choice>
              <mc:Fallback>
                <p:oleObj name="Диаграмма" r:id="rId6" imgW="5467226" imgH="3448078" progId="">
                  <p:embed/>
                  <p:pic>
                    <p:nvPicPr>
                      <p:cNvPr id="0" name="Picture 1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308" y="1176693"/>
                        <a:ext cx="3730168" cy="23528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87563" y="3501008"/>
            <a:ext cx="36240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chemeClr val="tx2"/>
                </a:solidFill>
              </a:rPr>
              <a:t>Уровень общей осведомлённости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3584043" cy="2263606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744416" cy="230949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53008" y="6165304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chemeClr val="tx2"/>
                </a:solidFill>
              </a:rPr>
              <a:t>Уровень </a:t>
            </a:r>
            <a:r>
              <a:rPr lang="ru-RU" altLang="ru-RU" b="1" dirty="0" err="1">
                <a:solidFill>
                  <a:schemeClr val="tx2"/>
                </a:solidFill>
              </a:rPr>
              <a:t>сформированности</a:t>
            </a:r>
            <a:r>
              <a:rPr lang="ru-RU" altLang="ru-RU" b="1" dirty="0">
                <a:solidFill>
                  <a:schemeClr val="tx2"/>
                </a:solidFill>
              </a:rPr>
              <a:t> навыка чтения пятиклассников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628331" y="6165304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chemeClr val="tx2"/>
                </a:solidFill>
              </a:rPr>
              <a:t>Уровень </a:t>
            </a:r>
            <a:r>
              <a:rPr lang="ru-RU" altLang="ru-RU" b="1" dirty="0" err="1">
                <a:solidFill>
                  <a:schemeClr val="tx2"/>
                </a:solidFill>
              </a:rPr>
              <a:t>сформированности</a:t>
            </a:r>
            <a:r>
              <a:rPr lang="ru-RU" altLang="ru-RU" b="1" dirty="0">
                <a:solidFill>
                  <a:schemeClr val="tx2"/>
                </a:solidFill>
              </a:rPr>
              <a:t> навыка чтения девятиклассников</a:t>
            </a: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5355051"/>
              </p:ext>
            </p:extLst>
          </p:nvPr>
        </p:nvGraphicFramePr>
        <p:xfrm>
          <a:off x="4860032" y="1176693"/>
          <a:ext cx="3692711" cy="239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8" name="Диаграмма" r:id="rId10" imgW="5372077" imgH="3048181" progId="">
                  <p:embed/>
                </p:oleObj>
              </mc:Choice>
              <mc:Fallback>
                <p:oleObj name="Диаграмма" r:id="rId10" imgW="5372077" imgH="3048181" progId="">
                  <p:embed/>
                  <p:pic>
                    <p:nvPicPr>
                      <p:cNvPr id="0" name="Picture 1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1176693"/>
                        <a:ext cx="3692711" cy="2397824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628331" y="3501008"/>
            <a:ext cx="419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>
                <a:solidFill>
                  <a:schemeClr val="tx2"/>
                </a:solidFill>
              </a:rPr>
              <a:t>Понимание текста</a:t>
            </a:r>
          </a:p>
        </p:txBody>
      </p:sp>
      <p:sp>
        <p:nvSpPr>
          <p:cNvPr id="21" name="Управляющая кнопка: возврат 20">
            <a:hlinkClick r:id="rId12" action="ppaction://hlinksldjump" highlightClick="1"/>
          </p:cNvPr>
          <p:cNvSpPr/>
          <p:nvPr/>
        </p:nvSpPr>
        <p:spPr>
          <a:xfrm>
            <a:off x="8604448" y="631118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83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3533"/>
            <a:ext cx="663508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Мониторинг социальной привлекательности библиотек</a:t>
            </a:r>
            <a:endParaRPr lang="ru-RU" sz="3600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озврат 4">
            <a:hlinkClick r:id="rId5" action="ppaction://hlinksldjump" highlightClick="1"/>
          </p:cNvPr>
          <p:cNvSpPr/>
          <p:nvPr/>
        </p:nvSpPr>
        <p:spPr>
          <a:xfrm>
            <a:off x="8604448" y="631118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321434"/>
              </p:ext>
            </p:extLst>
          </p:nvPr>
        </p:nvGraphicFramePr>
        <p:xfrm>
          <a:off x="369063" y="1700808"/>
          <a:ext cx="8405873" cy="44516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{9DCAF9ED-07DC-4A11-8D7F-57B35C25682E}</a:tableStyleId>
              </a:tblPr>
              <a:tblGrid>
                <a:gridCol w="1846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3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3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49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Показатель работы </a:t>
                      </a:r>
                      <a:r>
                        <a:rPr lang="ru-RU" sz="1800" dirty="0" smtClean="0">
                          <a:effectLst/>
                        </a:rPr>
                        <a:t>ИБЦ МОУ Лицея №3</a:t>
                      </a:r>
                      <a:endParaRPr lang="ru-R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Результаты по итогам 2017-2018 учебного года </a:t>
                      </a:r>
                      <a:r>
                        <a:rPr lang="ru-RU" sz="2000" dirty="0" smtClean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(</a:t>
                      </a:r>
                      <a:r>
                        <a:rPr lang="ru-RU" sz="2000" dirty="0">
                          <a:effectLst/>
                        </a:rPr>
                        <a:t>на 1 </a:t>
                      </a:r>
                      <a:r>
                        <a:rPr lang="ru-RU" sz="2000" dirty="0" smtClean="0">
                          <a:effectLst/>
                        </a:rPr>
                        <a:t>января 2018)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93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1. </a:t>
                      </a:r>
                      <a:endParaRPr lang="ru-RU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Читаемость</a:t>
                      </a:r>
                      <a:endParaRPr lang="ru-RU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Количество книговыдач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Общее  количество читателей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Читаемость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14785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685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21,6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493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2. Посещаемость</a:t>
                      </a:r>
                    </a:p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</a:p>
                    <a:p>
                      <a:pPr indent="2520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Общее число посещений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Общее  число читателей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Средняя посещаемость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9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8910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685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13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4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7" t="30248" r="36306" b="17501"/>
          <a:stretch/>
        </p:blipFill>
        <p:spPr bwMode="auto">
          <a:xfrm>
            <a:off x="3101515" y="2023120"/>
            <a:ext cx="2952328" cy="408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43808" y="1484784"/>
            <a:ext cx="3414439" cy="52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altLang="ru-RU" sz="1600" b="1" dirty="0"/>
              <a:t>«Горячая десятка» </a:t>
            </a:r>
            <a:endParaRPr lang="ru-RU" altLang="ru-RU" sz="1600" b="1" dirty="0" smtClean="0"/>
          </a:p>
          <a:p>
            <a:r>
              <a:rPr lang="ru-RU" altLang="ru-RU" sz="1600" b="1" dirty="0" smtClean="0"/>
              <a:t>подростков</a:t>
            </a:r>
            <a:endParaRPr lang="ru-RU" altLang="ru-RU" sz="1600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235749" y="1501180"/>
            <a:ext cx="2703848" cy="52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altLang="ru-RU" sz="1600" b="1" dirty="0"/>
              <a:t>«Горячая десятка</a:t>
            </a:r>
            <a:r>
              <a:rPr lang="ru-RU" altLang="ru-RU" sz="1600" b="1" dirty="0" smtClean="0"/>
              <a:t>»</a:t>
            </a:r>
          </a:p>
          <a:p>
            <a:r>
              <a:rPr lang="ru-RU" altLang="ru-RU" sz="1600" b="1" dirty="0" smtClean="0"/>
              <a:t> старшеклассников</a:t>
            </a:r>
            <a:endParaRPr lang="ru-RU" altLang="ru-RU" sz="1600" b="1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07504" y="1484784"/>
            <a:ext cx="2699792" cy="52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altLang="ru-RU" sz="1600" b="1" dirty="0"/>
              <a:t>«Горячая десятка» </a:t>
            </a:r>
            <a:endParaRPr lang="ru-RU" altLang="ru-RU" sz="1600" b="1" dirty="0" smtClean="0"/>
          </a:p>
          <a:p>
            <a:r>
              <a:rPr lang="ru-RU" altLang="ru-RU" sz="1600" b="1" dirty="0" smtClean="0"/>
              <a:t>младших школьников</a:t>
            </a:r>
            <a:endParaRPr lang="ru-RU" altLang="ru-RU" sz="1600" b="1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1" t="29956" r="35460" b="19695"/>
          <a:stretch/>
        </p:blipFill>
        <p:spPr bwMode="auto">
          <a:xfrm>
            <a:off x="6150235" y="2023119"/>
            <a:ext cx="2890614" cy="408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23528" y="170892"/>
            <a:ext cx="67070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«Горячая десятка»</a:t>
            </a:r>
            <a:endParaRPr lang="ru-RU" dirty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8" t="34437" r="19676" b="13656"/>
          <a:stretch/>
        </p:blipFill>
        <p:spPr bwMode="auto">
          <a:xfrm>
            <a:off x="179512" y="2038722"/>
            <a:ext cx="2808312" cy="319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https://derevostroika.ru/wp-content/uploads/2016/12/knizhnaya-polk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6" y="5229200"/>
            <a:ext cx="2448272" cy="13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Управляющая кнопка: возврат 18">
            <a:hlinkClick r:id="rId9" action="ppaction://hlinksldjump" highlightClick="1"/>
          </p:cNvPr>
          <p:cNvSpPr/>
          <p:nvPr/>
        </p:nvSpPr>
        <p:spPr>
          <a:xfrm>
            <a:off x="8604448" y="631118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1220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Управляющая кнопка: возврат 4">
            <a:hlinkClick r:id="rId5" action="ppaction://hlinksldjump" highlightClick="1"/>
          </p:cNvPr>
          <p:cNvSpPr/>
          <p:nvPr/>
        </p:nvSpPr>
        <p:spPr>
          <a:xfrm>
            <a:off x="8604448" y="631118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570808" y="1377366"/>
            <a:ext cx="7946246" cy="5293854"/>
            <a:chOff x="570808" y="1377366"/>
            <a:chExt cx="7946246" cy="5293854"/>
          </a:xfrm>
        </p:grpSpPr>
        <p:pic>
          <p:nvPicPr>
            <p:cNvPr id="20482" name="Picture 2" descr="J:\КОНКУРС БИБЛИОЛИГА 2017-2018\ПРИЛОЖЕНИЯ\Приложение 29 СМИ\Клуб читателей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4" r="50000" b="8993"/>
            <a:stretch/>
          </p:blipFill>
          <p:spPr bwMode="auto">
            <a:xfrm rot="608091">
              <a:off x="6858749" y="1377366"/>
              <a:ext cx="1658305" cy="51872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 rot="21341869">
              <a:off x="2143540" y="1558268"/>
              <a:ext cx="2942847" cy="3821605"/>
              <a:chOff x="936" y="3355"/>
              <a:chExt cx="10111" cy="12172"/>
            </a:xfrm>
          </p:grpSpPr>
          <p:pic>
            <p:nvPicPr>
              <p:cNvPr id="20487" name="Picture 7" descr="сЕРТИФИКАТЫ 00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16" r="5327" b="7765"/>
              <a:stretch>
                <a:fillRect/>
              </a:stretch>
            </p:blipFill>
            <p:spPr bwMode="auto">
              <a:xfrm>
                <a:off x="936" y="8369"/>
                <a:ext cx="10111" cy="71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88" name="Picture 8" descr="сЕРТИФИКАТЫ 003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30" t="34302" r="5336" b="1100"/>
              <a:stretch/>
            </p:blipFill>
            <p:spPr bwMode="auto">
              <a:xfrm>
                <a:off x="949" y="3355"/>
                <a:ext cx="10091" cy="50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484" name="Picture 4" descr="J:\КОНКУРС БИБЛИОЛИГА 2017-2018\ПРИЛОЖЕНИЯ\Приложение 29 СМИ\Библиотечный урок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2" r="17332"/>
            <a:stretch/>
          </p:blipFill>
          <p:spPr bwMode="auto">
            <a:xfrm rot="334734">
              <a:off x="4860993" y="1608643"/>
              <a:ext cx="2253947" cy="37851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5" name="Picture 5" descr="J:\КОНКУРС БИБЛИОЛИГА 2017-2018\ПРИЛОЖЕНИЯ\Приложение 29 СМИ\Встреча публичная библиотека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1" r="45705" b="18815"/>
            <a:stretch/>
          </p:blipFill>
          <p:spPr bwMode="auto">
            <a:xfrm rot="20856432">
              <a:off x="570808" y="2109696"/>
              <a:ext cx="2188790" cy="43776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3" name="Picture 3" descr="J:\КОНКУРС БИБЛИОЛИГА 2017-2018\ПРИЛОЖЕНИЯ\Приложение 29 СМИ\Презентация проекта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" r="5914"/>
            <a:stretch/>
          </p:blipFill>
          <p:spPr bwMode="auto">
            <a:xfrm>
              <a:off x="3203848" y="4298522"/>
              <a:ext cx="3084423" cy="23726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Заголовок 1"/>
          <p:cNvSpPr txBox="1">
            <a:spLocks/>
          </p:cNvSpPr>
          <p:nvPr/>
        </p:nvSpPr>
        <p:spPr>
          <a:xfrm>
            <a:off x="323528" y="170892"/>
            <a:ext cx="67070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«Книжная Радуга» в «Галичских известиях»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2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6" y="1181296"/>
            <a:ext cx="3721796" cy="250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432" y="929804"/>
            <a:ext cx="3653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для учащихся-читателей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http://uman-media.com.ua/media/k2/items/cache/45e8f4939bc3bd36e4b87ab1e324d227_XL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51" y="83823"/>
            <a:ext cx="2135349" cy="9160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422737"/>
              </p:ext>
            </p:extLst>
          </p:nvPr>
        </p:nvGraphicFramePr>
        <p:xfrm>
          <a:off x="1010434" y="1517282"/>
          <a:ext cx="3095837" cy="184023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95837">
                  <a:extLst>
                    <a:ext uri="{9D8B030D-6E8A-4147-A177-3AD203B41FA5}">
                      <a16:colId xmlns:a16="http://schemas.microsoft.com/office/drawing/2014/main" val="333240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повышение </a:t>
                      </a:r>
                      <a:r>
                        <a:rPr lang="ru-RU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эмоционального, психологического благополучия;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рост </a:t>
                      </a:r>
                      <a:r>
                        <a:rPr lang="ru-RU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количества читающих;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рост количества читающих, вовлеченных в проектную деятельность;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развитие </a:t>
                      </a:r>
                      <a:r>
                        <a:rPr lang="ru-RU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личностных качеств;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повышение качества знаний;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повышение </a:t>
                      </a: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самостоятельности </a:t>
                      </a:r>
                      <a:r>
                        <a:rPr lang="ru-RU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lang="ru-RU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качества участия </a:t>
                      </a: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конкурсах </a:t>
                      </a:r>
                      <a:r>
                        <a:rPr lang="ru-RU" sz="105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олимпиадах.</a:t>
                      </a:r>
                      <a:endParaRPr lang="ru-RU" sz="105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36991"/>
                  </a:ext>
                </a:extLst>
              </a:tr>
            </a:tbl>
          </a:graphicData>
        </a:graphic>
      </p:graphicFrame>
      <p:pic>
        <p:nvPicPr>
          <p:cNvPr id="20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81296"/>
            <a:ext cx="3721796" cy="250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96" y="4110563"/>
            <a:ext cx="3721796" cy="250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699" y="4110563"/>
            <a:ext cx="3718121" cy="250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166898"/>
              </p:ext>
            </p:extLst>
          </p:nvPr>
        </p:nvGraphicFramePr>
        <p:xfrm>
          <a:off x="5101003" y="1525675"/>
          <a:ext cx="3095837" cy="184023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95837">
                  <a:extLst>
                    <a:ext uri="{9D8B030D-6E8A-4147-A177-3AD203B41FA5}">
                      <a16:colId xmlns:a16="http://schemas.microsoft.com/office/drawing/2014/main" val="333240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высокая степень информированности о реализации проекта и его результатах;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положительная оценка деятельности информационно-библиотечных центров со стороны родителей;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готовность и желание родителей взаимодействовать с библиотеками;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использование родителями разнообразных форм, методов, средств приобщения детей к чтению, «воспитания книгой».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36991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59004"/>
              </p:ext>
            </p:extLst>
          </p:nvPr>
        </p:nvGraphicFramePr>
        <p:xfrm>
          <a:off x="975674" y="4649810"/>
          <a:ext cx="3095837" cy="148328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95837">
                  <a:extLst>
                    <a:ext uri="{9D8B030D-6E8A-4147-A177-3AD203B41FA5}">
                      <a16:colId xmlns:a16="http://schemas.microsoft.com/office/drawing/2014/main" val="333240470"/>
                    </a:ext>
                  </a:extLst>
                </a:gridCol>
              </a:tblGrid>
              <a:tr h="1483283">
                <a:tc>
                  <a:txBody>
                    <a:bodyPr/>
                    <a:lstStyle/>
                    <a:p>
                      <a:r>
                        <a:rPr lang="ru-RU" sz="11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заинтересованность педагогов в творчестве и инновациях;</a:t>
                      </a:r>
                    </a:p>
                    <a:p>
                      <a:r>
                        <a:rPr lang="ru-RU" sz="11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расширение педагогических возможностей;</a:t>
                      </a:r>
                    </a:p>
                    <a:p>
                      <a:r>
                        <a:rPr lang="ru-RU" sz="11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повышение профессионального мастерства педагогов;</a:t>
                      </a:r>
                    </a:p>
                    <a:p>
                      <a:r>
                        <a:rPr lang="ru-RU" sz="11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личностный и профессиональный рост;</a:t>
                      </a:r>
                    </a:p>
                    <a:p>
                      <a:r>
                        <a:rPr lang="ru-RU" sz="11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самореализация и моральное удовлетворение.</a:t>
                      </a:r>
                      <a:endParaRPr lang="ru-RU" sz="11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36991"/>
                  </a:ext>
                </a:extLst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906789"/>
              </p:ext>
            </p:extLst>
          </p:nvPr>
        </p:nvGraphicFramePr>
        <p:xfrm>
          <a:off x="5086067" y="4293096"/>
          <a:ext cx="1613044" cy="21336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13044">
                  <a:extLst>
                    <a:ext uri="{9D8B030D-6E8A-4147-A177-3AD203B41FA5}">
                      <a16:colId xmlns:a16="http://schemas.microsoft.com/office/drawing/2014/main" val="333240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/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 станет центром поддержки исследовательской и проектной деятельности;</a:t>
                      </a:r>
                    </a:p>
                    <a:p>
                      <a:pPr lvl="0"/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ресурсной площадкой процесса обучения по работе с информацией;</a:t>
                      </a:r>
                    </a:p>
                    <a:p>
                      <a:pPr lvl="0"/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центром развития творчества;</a:t>
                      </a:r>
                    </a:p>
                    <a:p>
                      <a:pPr lvl="0"/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0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медиасредой</a:t>
                      </a:r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pPr lvl="0"/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центром</a:t>
                      </a:r>
                      <a:r>
                        <a:rPr lang="ru-RU" sz="10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интеллектуального и делового партнерства</a:t>
                      </a:r>
                      <a:endParaRPr lang="ru-RU" sz="1000" b="1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3699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447263" y="95175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для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4336" y="3807690"/>
            <a:ext cx="2651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Эффективность для педагогов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882869" y="3860714"/>
            <a:ext cx="1507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ИБЦ Лицея №3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246480" y="3860714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 БИЦ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568421"/>
              </p:ext>
            </p:extLst>
          </p:nvPr>
        </p:nvGraphicFramePr>
        <p:xfrm>
          <a:off x="6733263" y="4342543"/>
          <a:ext cx="1613044" cy="19812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613044">
                  <a:extLst>
                    <a:ext uri="{9D8B030D-6E8A-4147-A177-3AD203B41FA5}">
                      <a16:colId xmlns:a16="http://schemas.microsoft.com/office/drawing/2014/main" val="333240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/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танет востребованным;</a:t>
                      </a:r>
                    </a:p>
                    <a:p>
                      <a:pPr lvl="0"/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приобретёт организованных читателей;</a:t>
                      </a:r>
                    </a:p>
                    <a:p>
                      <a:pPr lvl="0"/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сможет </a:t>
                      </a:r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учитывать реальные потребности читателей;</a:t>
                      </a:r>
                    </a:p>
                    <a:p>
                      <a:pPr lvl="0"/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улучшит статистические показатели;</a:t>
                      </a:r>
                    </a:p>
                    <a:p>
                      <a:pPr lvl="0"/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расширит партнерские связи.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36991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944299" y="218679"/>
            <a:ext cx="60643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ПЛАНИРУЕМЫЕ РЕЗУЛЬТАТЫ</a:t>
            </a:r>
            <a:endParaRPr lang="ru-RU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58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6" y="1181296"/>
            <a:ext cx="3721796" cy="250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4736" y="1555849"/>
            <a:ext cx="3419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Показатели читательской компетентности</a:t>
            </a:r>
            <a:endParaRPr lang="ru-RU" sz="1400" b="1" i="1" dirty="0"/>
          </a:p>
        </p:txBody>
      </p:sp>
      <p:pic>
        <p:nvPicPr>
          <p:cNvPr id="18" name="Рисунок 17" descr="http://uman-media.com.ua/media/k2/items/cache/45e8f4939bc3bd36e4b87ab1e324d227_XL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51" y="83823"/>
            <a:ext cx="2135349" cy="9160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633503"/>
              </p:ext>
            </p:extLst>
          </p:nvPr>
        </p:nvGraphicFramePr>
        <p:xfrm>
          <a:off x="1026433" y="2276872"/>
          <a:ext cx="3095837" cy="65722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95837">
                  <a:extLst>
                    <a:ext uri="{9D8B030D-6E8A-4147-A177-3AD203B41FA5}">
                      <a16:colId xmlns:a16="http://schemas.microsoft.com/office/drawing/2014/main" val="333240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5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Общая осведомлённость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369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5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Навык </a:t>
                      </a:r>
                      <a:r>
                        <a:rPr lang="ru-RU" sz="125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смыслового </a:t>
                      </a:r>
                      <a:r>
                        <a:rPr lang="ru-RU" sz="125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чтения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107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5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Читательские </a:t>
                      </a:r>
                      <a:r>
                        <a:rPr lang="ru-RU" sz="125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предпочтения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113911"/>
                  </a:ext>
                </a:extLst>
              </a:tr>
            </a:tbl>
          </a:graphicData>
        </a:graphic>
      </p:graphicFrame>
      <p:pic>
        <p:nvPicPr>
          <p:cNvPr id="20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81296"/>
            <a:ext cx="3721796" cy="250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58" y="3985476"/>
            <a:ext cx="3721796" cy="250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85476"/>
            <a:ext cx="3718121" cy="250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58582"/>
              </p:ext>
            </p:extLst>
          </p:nvPr>
        </p:nvGraphicFramePr>
        <p:xfrm>
          <a:off x="5086067" y="1474430"/>
          <a:ext cx="3287421" cy="7315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287421">
                  <a:extLst>
                    <a:ext uri="{9D8B030D-6E8A-4147-A177-3AD203B41FA5}">
                      <a16:colId xmlns:a16="http://schemas.microsoft.com/office/drawing/2014/main" val="333240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Информационная компетентность и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проектно-исследовательская деятельность</a:t>
                      </a:r>
                      <a:endParaRPr lang="ru-RU" sz="16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36991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04341"/>
              </p:ext>
            </p:extLst>
          </p:nvPr>
        </p:nvGraphicFramePr>
        <p:xfrm>
          <a:off x="5180092" y="2289275"/>
          <a:ext cx="3095837" cy="112776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95837">
                  <a:extLst>
                    <a:ext uri="{9D8B030D-6E8A-4147-A177-3AD203B41FA5}">
                      <a16:colId xmlns:a16="http://schemas.microsoft.com/office/drawing/2014/main" val="333240470"/>
                    </a:ext>
                  </a:extLst>
                </a:gridCol>
              </a:tblGrid>
              <a:tr h="5796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5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Информационная грамотность</a:t>
                      </a:r>
                      <a:endParaRPr lang="ru-RU" sz="12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5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Проектно-исследовательская деятельность учащихся</a:t>
                      </a:r>
                      <a:endParaRPr lang="ru-RU" sz="1200" b="0" i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5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Проектное мышление педагогов</a:t>
                      </a: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36991"/>
                  </a:ext>
                </a:extLst>
              </a:tr>
              <a:tr h="139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107210"/>
                  </a:ext>
                </a:extLst>
              </a:tr>
              <a:tr h="139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113911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521957"/>
              </p:ext>
            </p:extLst>
          </p:nvPr>
        </p:nvGraphicFramePr>
        <p:xfrm>
          <a:off x="930641" y="4302609"/>
          <a:ext cx="3287421" cy="2438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287421">
                  <a:extLst>
                    <a:ext uri="{9D8B030D-6E8A-4147-A177-3AD203B41FA5}">
                      <a16:colId xmlns:a16="http://schemas.microsoft.com/office/drawing/2014/main" val="333240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Количественные показатели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36991"/>
                  </a:ext>
                </a:extLst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293265"/>
              </p:ext>
            </p:extLst>
          </p:nvPr>
        </p:nvGraphicFramePr>
        <p:xfrm>
          <a:off x="1122225" y="4602037"/>
          <a:ext cx="3095837" cy="19050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95837">
                  <a:extLst>
                    <a:ext uri="{9D8B030D-6E8A-4147-A177-3AD203B41FA5}">
                      <a16:colId xmlns:a16="http://schemas.microsoft.com/office/drawing/2014/main" val="333240470"/>
                    </a:ext>
                  </a:extLst>
                </a:gridCol>
              </a:tblGrid>
              <a:tr h="1321165">
                <a:tc>
                  <a:txBody>
                    <a:bodyPr/>
                    <a:lstStyle/>
                    <a:p>
                      <a:r>
                        <a:rPr lang="ru-RU" sz="125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25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Востребованность проекта</a:t>
                      </a:r>
                    </a:p>
                    <a:p>
                      <a:r>
                        <a:rPr lang="ru-RU" sz="125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одарённости детей</a:t>
                      </a:r>
                    </a:p>
                    <a:p>
                      <a:r>
                        <a:rPr lang="ru-RU" sz="125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125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5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Проектно-исследовательская компетентность обучающихся</a:t>
                      </a:r>
                    </a:p>
                    <a:p>
                      <a:r>
                        <a:rPr lang="ru-RU" sz="125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25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5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Социальное проектирование и общественно-полезная деятельность</a:t>
                      </a:r>
                    </a:p>
                    <a:p>
                      <a:r>
                        <a:rPr lang="ru-RU" sz="125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ru-RU" sz="125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5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Творческая одарённость</a:t>
                      </a:r>
                    </a:p>
                    <a:p>
                      <a:r>
                        <a:rPr lang="ru-RU" sz="125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250" b="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50" b="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Интеллектуальная одарённость</a:t>
                      </a:r>
                      <a:endParaRPr lang="ru-RU" sz="125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36991"/>
                  </a:ext>
                </a:extLst>
              </a:tr>
              <a:tr h="1651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5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107210"/>
                  </a:ext>
                </a:extLst>
              </a:tr>
              <a:tr h="1651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5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113911"/>
                  </a:ext>
                </a:extLst>
              </a:tr>
            </a:tbl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781954"/>
              </p:ext>
            </p:extLst>
          </p:nvPr>
        </p:nvGraphicFramePr>
        <p:xfrm>
          <a:off x="4963691" y="4369689"/>
          <a:ext cx="3287421" cy="2438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287421">
                  <a:extLst>
                    <a:ext uri="{9D8B030D-6E8A-4147-A177-3AD203B41FA5}">
                      <a16:colId xmlns:a16="http://schemas.microsoft.com/office/drawing/2014/main" val="333240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 общественного мнения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036991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825704"/>
              </p:ext>
            </p:extLst>
          </p:nvPr>
        </p:nvGraphicFramePr>
        <p:xfrm>
          <a:off x="5180092" y="4784861"/>
          <a:ext cx="3053051" cy="13932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3051">
                  <a:extLst>
                    <a:ext uri="{9D8B030D-6E8A-4147-A177-3AD203B41FA5}">
                      <a16:colId xmlns:a16="http://schemas.microsoft.com/office/drawing/2014/main" val="894487902"/>
                    </a:ext>
                  </a:extLst>
                </a:gridCol>
              </a:tblGrid>
              <a:tr h="13932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Популярность проекта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Социальная привлекательность </a:t>
                      </a:r>
                      <a:r>
                        <a:rPr lang="ru-RU" sz="125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БИЦ и ИБЦ </a:t>
                      </a:r>
                      <a:r>
                        <a:rPr lang="ru-RU" sz="12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обучающихся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Социальная привлекательность </a:t>
                      </a:r>
                      <a:r>
                        <a:rPr lang="ru-RU" sz="125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БИЦ и ИБЦ </a:t>
                      </a:r>
                      <a:r>
                        <a:rPr lang="ru-RU" sz="12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родителей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Социальная привлекательность </a:t>
                      </a:r>
                      <a:r>
                        <a:rPr lang="ru-RU" sz="1250" i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БИЦ и ИБЦ </a:t>
                      </a:r>
                      <a:r>
                        <a:rPr lang="ru-RU" sz="125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педагогов </a:t>
                      </a:r>
                      <a:endParaRPr lang="ru-RU" sz="12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744904"/>
                  </a:ext>
                </a:extLst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539552" y="280235"/>
            <a:ext cx="665669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ПОКАЗАТЕЛИ ЭФФЕКТИВНОСТИ</a:t>
            </a:r>
            <a:endParaRPr lang="ru-RU" sz="3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7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57616" y="260648"/>
            <a:ext cx="6912768" cy="1143000"/>
          </a:xfrm>
        </p:spPr>
        <p:txBody>
          <a:bodyPr>
            <a:normAutofit/>
          </a:bodyPr>
          <a:lstStyle/>
          <a:p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Проектная команда готова </a:t>
            </a:r>
            <a:b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</a:br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к взаимодействию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39627" y="1988840"/>
            <a:ext cx="7248797" cy="283691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Clr>
                <a:srgbClr val="CC3300"/>
              </a:buCl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 ли Вы, что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спешные Взрослые создаются из читающих Детей?</a:t>
            </a:r>
          </a:p>
          <a:p>
            <a:pPr marL="0" indent="0" algn="just">
              <a:buClr>
                <a:srgbClr val="CC3300"/>
              </a:buClr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CC3300"/>
              </a:buCl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 ли Вы, что чтение раскрывает для человека новые возможности, помогает создать собственные удивительные идеи?</a:t>
            </a:r>
          </a:p>
          <a:p>
            <a:pPr marL="0" indent="0" algn="just">
              <a:buClr>
                <a:srgbClr val="CC3300"/>
              </a:buClr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Clr>
                <a:srgbClr val="CC3300"/>
              </a:buCl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Согласны ли Вы, что воспитание книгой способно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вырастить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интеллигентных граждан нашего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Отечества?</a:t>
            </a:r>
          </a:p>
        </p:txBody>
      </p:sp>
      <p:pic>
        <p:nvPicPr>
          <p:cNvPr id="7" name="Рисунок 6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http://animashki.kak2z.org/pic/17/knigi-10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6000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nimashki.kak2z.org/pic/17/knigi-10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89349"/>
            <a:ext cx="6000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nimashki.kak2z.org/pic/17/knigi-10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41" y="4149080"/>
            <a:ext cx="6000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052736"/>
            <a:ext cx="8229600" cy="1719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Если Вы ответили «ДА» не менее двух раз, </a:t>
            </a:r>
            <a:b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</a:br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мы рады будем встрече с Вами в проекте</a:t>
            </a:r>
          </a:p>
          <a:p>
            <a:r>
              <a:rPr lang="ru-RU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«КНИЖНАЯ  РАДУГА»!</a:t>
            </a:r>
          </a:p>
        </p:txBody>
      </p:sp>
      <p:pic>
        <p:nvPicPr>
          <p:cNvPr id="9" name="Рисунок 8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t="21546" r="21724" b="40340"/>
          <a:stretch/>
        </p:blipFill>
        <p:spPr bwMode="auto">
          <a:xfrm>
            <a:off x="1043608" y="2708920"/>
            <a:ext cx="7278028" cy="417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2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8749" y="2780928"/>
            <a:ext cx="7920880" cy="25922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i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Прочти трагедии, сонеты, оды, сказки …</a:t>
            </a:r>
          </a:p>
          <a:p>
            <a:pPr marL="0" indent="0" algn="ctr">
              <a:buNone/>
            </a:pPr>
            <a:r>
              <a:rPr lang="ru-RU" sz="3200" b="1" i="1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  Книга-Радуга заглянет в каждый дом!</a:t>
            </a: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Мы с Книгой изучаем жизни краски!</a:t>
            </a:r>
            <a:endParaRPr lang="ru-RU" sz="3200" b="1" i="1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Пока читаем, мы успешны! Мы растём!</a:t>
            </a:r>
            <a:endParaRPr lang="ru-RU" sz="3200" b="1" i="1" dirty="0">
              <a:solidFill>
                <a:schemeClr val="tx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 t="21546" r="21724" b="40340"/>
          <a:stretch/>
        </p:blipFill>
        <p:spPr bwMode="auto">
          <a:xfrm>
            <a:off x="2561110" y="260648"/>
            <a:ext cx="4026824" cy="230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3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4244280" cy="36724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Муниципальное учреждение </a:t>
            </a:r>
            <a:r>
              <a:rPr lang="ru-RU" sz="2000" b="1" dirty="0"/>
              <a:t>культуры</a:t>
            </a:r>
            <a:endParaRPr lang="ru-RU" sz="2000" dirty="0"/>
          </a:p>
          <a:p>
            <a:pPr marL="0" indent="0" algn="ctr">
              <a:buNone/>
            </a:pPr>
            <a:r>
              <a:rPr lang="ru-RU" sz="2000" b="1" dirty="0"/>
              <a:t>«Библиотечно-информационный центр» </a:t>
            </a:r>
            <a:endParaRPr lang="ru-RU" sz="2000" dirty="0"/>
          </a:p>
          <a:p>
            <a:pPr marL="0" indent="0" algn="ctr">
              <a:buNone/>
            </a:pPr>
            <a:r>
              <a:rPr lang="ru-RU" sz="2000" b="1" dirty="0"/>
              <a:t>г. </a:t>
            </a:r>
            <a:r>
              <a:rPr lang="ru-RU" sz="2000" b="1" dirty="0" smtClean="0"/>
              <a:t>Галича Костромской области</a:t>
            </a:r>
          </a:p>
          <a:p>
            <a:pPr marL="0" indent="0" algn="ctr">
              <a:buNone/>
            </a:pPr>
            <a:endParaRPr lang="ru-RU" sz="2000" b="1" dirty="0" smtClean="0"/>
          </a:p>
          <a:p>
            <a:pPr marL="0" indent="0" algn="ctr">
              <a:buNone/>
            </a:pPr>
            <a:r>
              <a:rPr lang="ru-RU" sz="2000" b="1" dirty="0" smtClean="0"/>
              <a:t>157202 </a:t>
            </a:r>
            <a:r>
              <a:rPr lang="ru-RU" sz="2000" b="1" dirty="0"/>
              <a:t>г</a:t>
            </a:r>
            <a:r>
              <a:rPr lang="ru-RU" sz="2000" b="1" dirty="0" smtClean="0"/>
              <a:t>.</a:t>
            </a:r>
            <a:r>
              <a:rPr lang="en-US" sz="2000" b="1" dirty="0" smtClean="0"/>
              <a:t> </a:t>
            </a:r>
            <a:r>
              <a:rPr lang="ru-RU" sz="2000" b="1" dirty="0" smtClean="0"/>
              <a:t>Галич</a:t>
            </a:r>
            <a:r>
              <a:rPr lang="ru-RU" sz="2000" b="1" dirty="0"/>
              <a:t>, </a:t>
            </a:r>
            <a:endParaRPr lang="ru-RU" sz="2000" b="1" dirty="0" smtClean="0"/>
          </a:p>
          <a:p>
            <a:pPr marL="0" indent="0" algn="ctr">
              <a:buNone/>
            </a:pPr>
            <a:r>
              <a:rPr lang="ru-RU" sz="2000" b="1" dirty="0" smtClean="0"/>
              <a:t>ул. Машиностроителей, </a:t>
            </a:r>
            <a:r>
              <a:rPr lang="ru-RU" sz="2000" b="1" dirty="0"/>
              <a:t>д.7</a:t>
            </a:r>
          </a:p>
          <a:p>
            <a:pPr marL="0" indent="0" algn="ctr">
              <a:buNone/>
            </a:pPr>
            <a:r>
              <a:rPr lang="en-US" sz="2000" b="1" dirty="0" smtClean="0"/>
              <a:t>Email</a:t>
            </a:r>
            <a:r>
              <a:rPr lang="ru-RU" sz="2000" b="1" dirty="0" smtClean="0"/>
              <a:t>: </a:t>
            </a:r>
            <a:r>
              <a:rPr lang="en-US" sz="2000" b="1" dirty="0" smtClean="0">
                <a:hlinkClick r:id="rId4"/>
              </a:rPr>
              <a:t>vzbiblioteka_galich@mail.ru</a:t>
            </a:r>
            <a:endParaRPr lang="ru-RU" sz="2000" b="1" dirty="0" smtClean="0"/>
          </a:p>
          <a:p>
            <a:pPr marL="0" indent="0" algn="ctr">
              <a:buNone/>
            </a:pPr>
            <a:r>
              <a:rPr lang="ru-RU" sz="2000" b="1" dirty="0" smtClean="0"/>
              <a:t>Телефон:  8(49437)4-15-79</a:t>
            </a:r>
            <a:endParaRPr lang="ru-RU" sz="2000" b="1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00808"/>
            <a:ext cx="4172272" cy="38884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/>
              <a:t>«Информационно-библиотечный центр»</a:t>
            </a:r>
          </a:p>
          <a:p>
            <a:pPr marL="0" indent="0" algn="ctr">
              <a:buNone/>
            </a:pPr>
            <a:r>
              <a:rPr lang="ru-RU" sz="2000" b="1" dirty="0" smtClean="0"/>
              <a:t>муниципального общеобразовательного учреждения лицея </a:t>
            </a:r>
            <a:r>
              <a:rPr lang="ru-RU" sz="2000" b="1" dirty="0"/>
              <a:t>№3                             г. </a:t>
            </a:r>
            <a:r>
              <a:rPr lang="ru-RU" sz="2000" b="1" dirty="0" smtClean="0"/>
              <a:t>Галича Костромской области</a:t>
            </a:r>
          </a:p>
          <a:p>
            <a:pPr marL="0" indent="0" algn="ctr">
              <a:buNone/>
            </a:pPr>
            <a:r>
              <a:rPr lang="ru-RU" sz="2000" b="1" dirty="0" smtClean="0"/>
              <a:t>157201 </a:t>
            </a:r>
            <a:r>
              <a:rPr lang="ru-RU" sz="2000" b="1" dirty="0"/>
              <a:t>г</a:t>
            </a:r>
            <a:r>
              <a:rPr lang="ru-RU" sz="2000" b="1" dirty="0" smtClean="0"/>
              <a:t>. Галич</a:t>
            </a:r>
            <a:r>
              <a:rPr lang="ru-RU" sz="2000" b="1" dirty="0"/>
              <a:t>, </a:t>
            </a:r>
            <a:r>
              <a:rPr lang="ru-RU" sz="2000" b="1" dirty="0" err="1"/>
              <a:t>ул.Школьная</a:t>
            </a:r>
            <a:r>
              <a:rPr lang="ru-RU" sz="2000" b="1" dirty="0"/>
              <a:t>, д.7</a:t>
            </a:r>
          </a:p>
          <a:p>
            <a:pPr marL="0" indent="0" algn="ctr">
              <a:buNone/>
            </a:pPr>
            <a:r>
              <a:rPr lang="en-US" sz="2000" b="1" dirty="0" smtClean="0"/>
              <a:t>Email</a:t>
            </a:r>
            <a:r>
              <a:rPr lang="ru-RU" sz="2000" b="1" dirty="0" smtClean="0"/>
              <a:t>:</a:t>
            </a:r>
            <a:r>
              <a:rPr lang="ru-RU" sz="2000" b="1" dirty="0"/>
              <a:t> </a:t>
            </a:r>
            <a:r>
              <a:rPr lang="ru-RU" sz="2000" b="1" u="sng" dirty="0">
                <a:hlinkClick r:id="rId5"/>
              </a:rPr>
              <a:t>school3@mail.ru</a:t>
            </a:r>
            <a:endParaRPr lang="ru-RU" sz="2000" b="1" dirty="0"/>
          </a:p>
          <a:p>
            <a:pPr marL="0" indent="0" algn="ctr">
              <a:buNone/>
            </a:pPr>
            <a:r>
              <a:rPr lang="ru-RU" sz="2000" b="1" dirty="0"/>
              <a:t>Телефоны:  8(49437)2-20-25    </a:t>
            </a:r>
            <a:endParaRPr lang="ru-RU" sz="2000" b="1" dirty="0" smtClean="0"/>
          </a:p>
          <a:p>
            <a:pPr marL="0" indent="0" algn="ctr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                         8(49437)2-20-69</a:t>
            </a:r>
            <a:r>
              <a:rPr lang="ru-RU" sz="2000" b="1" dirty="0"/>
              <a:t>        </a:t>
            </a:r>
          </a:p>
          <a:p>
            <a:pPr marL="0" indent="0" algn="ctr">
              <a:buNone/>
            </a:pPr>
            <a:r>
              <a:rPr lang="ru-RU" sz="2000" b="1" dirty="0" smtClean="0"/>
              <a:t>       Факс</a:t>
            </a:r>
            <a:r>
              <a:rPr lang="ru-RU" sz="2000" b="1" dirty="0"/>
              <a:t>: </a:t>
            </a:r>
            <a:r>
              <a:rPr lang="ru-RU" sz="2000" b="1" dirty="0" smtClean="0"/>
              <a:t> 8(49437)2-12-13</a:t>
            </a:r>
            <a:endParaRPr lang="ru-RU" sz="2400" b="1" dirty="0" smtClean="0"/>
          </a:p>
          <a:p>
            <a:pPr marL="0" indent="0" algn="ctr">
              <a:buNone/>
            </a:pPr>
            <a:endParaRPr lang="ru-RU" sz="2400" b="1" dirty="0"/>
          </a:p>
          <a:p>
            <a:pPr marL="0" indent="0">
              <a:buNone/>
            </a:pPr>
            <a:endParaRPr lang="ru-RU" sz="2400" b="1" dirty="0"/>
          </a:p>
        </p:txBody>
      </p:sp>
      <p:pic>
        <p:nvPicPr>
          <p:cNvPr id="6" name="Рисунок 5" descr="http://uman-media.com.ua/media/k2/items/cache/45e8f4939bc3bd36e4b87ab1e324d227_XL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469" y="5589240"/>
            <a:ext cx="2135349" cy="91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Герб лицея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080120" cy="11521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Группа 10"/>
          <p:cNvGrpSpPr/>
          <p:nvPr/>
        </p:nvGrpSpPr>
        <p:grpSpPr>
          <a:xfrm>
            <a:off x="548809" y="153358"/>
            <a:ext cx="1142871" cy="1407666"/>
            <a:chOff x="7884368" y="260648"/>
            <a:chExt cx="998855" cy="1263650"/>
          </a:xfrm>
        </p:grpSpPr>
        <p:pic>
          <p:nvPicPr>
            <p:cNvPr id="8" name="Рисунок 7" descr="http://moziru.com/images/old-letter-clipart-2.jpg"/>
            <p:cNvPicPr/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4BACC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260648"/>
              <a:ext cx="998855" cy="126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Рисунок 8" descr="https://thetomatos.com/wp-content/uploads/2016/02/pile-of-books-cliparts.jpeg"/>
            <p:cNvPicPr/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7043" y="548680"/>
              <a:ext cx="477520" cy="4933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Надпись 2"/>
            <p:cNvSpPr txBox="1">
              <a:spLocks noChangeArrowheads="1"/>
            </p:cNvSpPr>
            <p:nvPr/>
          </p:nvSpPr>
          <p:spPr bwMode="auto">
            <a:xfrm>
              <a:off x="8142430" y="986691"/>
              <a:ext cx="626745" cy="426085"/>
            </a:xfrm>
            <a:prstGeom prst="rect">
              <a:avLst/>
            </a:prstGeom>
            <a:noFill/>
            <a:ln w="3175" cap="flat" cmpd="sng" algn="ctr">
              <a:noFill/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000" b="1" dirty="0">
                  <a:effectLst/>
                  <a:latin typeface="Cambria"/>
                  <a:ea typeface="Calibri"/>
                  <a:cs typeface="Times New Roman"/>
                </a:rPr>
                <a:t> БИЦ</a:t>
              </a:r>
              <a:endParaRPr lang="ru-RU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000" b="1" dirty="0">
                  <a:effectLst/>
                  <a:latin typeface="Cambria"/>
                  <a:ea typeface="Calibri"/>
                  <a:cs typeface="Times New Roman"/>
                </a:rPr>
                <a:t>г. Галич</a:t>
              </a:r>
              <a:endParaRPr lang="ru-RU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1000" b="1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  <a:endParaRPr lang="ru-RU" sz="10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12" name="Рисунок 11" descr="http://uman-media.com.ua/media/k2/items/cache/45e8f4939bc3bd36e4b87ab1e324d227_XL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47" y="5635752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2483768" y="441691"/>
            <a:ext cx="43996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Наши контакты</a:t>
            </a:r>
            <a:endParaRPr lang="ru-RU" sz="4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851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377" y="188640"/>
            <a:ext cx="85689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/>
                <a:ea typeface="Calibri"/>
              </a:rPr>
              <a:t>МОДЕЛЬ ВЗАИМОДЕЙСТВИЯ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информационно-библиотечного центра МОУ Лицея №3 г. Галича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МУК "Библиотечно-информационного центра" города Галича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1373552" y="1484784"/>
            <a:ext cx="6143625" cy="4833938"/>
            <a:chOff x="0" y="0"/>
            <a:chExt cx="6143625" cy="4943475"/>
          </a:xfrm>
        </p:grpSpPr>
        <p:sp>
          <p:nvSpPr>
            <p:cNvPr id="38" name="Надпись 2"/>
            <p:cNvSpPr txBox="1">
              <a:spLocks noChangeArrowheads="1"/>
            </p:cNvSpPr>
            <p:nvPr/>
          </p:nvSpPr>
          <p:spPr bwMode="auto">
            <a:xfrm>
              <a:off x="0" y="2762250"/>
              <a:ext cx="1698625" cy="73342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70C0"/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Calibri"/>
                </a:rPr>
                <a:t>МУ культуры</a:t>
              </a:r>
              <a:endPara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Calibri"/>
                </a:rPr>
                <a:t>«Библиотечно-информационный центр» г. Галича</a:t>
              </a:r>
              <a:endPara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</a:rPr>
                <a:t> </a:t>
              </a:r>
            </a:p>
          </p:txBody>
        </p:sp>
        <p:sp>
          <p:nvSpPr>
            <p:cNvPr id="39" name="Надпись 2"/>
            <p:cNvSpPr txBox="1">
              <a:spLocks noChangeArrowheads="1"/>
            </p:cNvSpPr>
            <p:nvPr/>
          </p:nvSpPr>
          <p:spPr bwMode="auto">
            <a:xfrm>
              <a:off x="4495800" y="2762250"/>
              <a:ext cx="1647825" cy="73342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0070C0"/>
              </a:solidFill>
              <a:prstDash val="solid"/>
              <a:headEnd/>
              <a:tailEnd/>
            </a:ln>
            <a:effectLst/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Calibri"/>
                </a:rPr>
                <a:t>«Информационно-библиотечный центр» </a:t>
              </a:r>
              <a:endPara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Calibri"/>
                </a:rPr>
                <a:t>МОУ Лицея №3 </a:t>
              </a:r>
              <a:endPara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/>
                  <a:ea typeface="Calibri"/>
                </a:rPr>
                <a:t>г. Галича</a:t>
              </a:r>
              <a:endPara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Calibri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</a:rPr>
                <a:t> </a:t>
              </a:r>
            </a:p>
          </p:txBody>
        </p:sp>
        <p:grpSp>
          <p:nvGrpSpPr>
            <p:cNvPr id="40" name="Группа 39"/>
            <p:cNvGrpSpPr/>
            <p:nvPr/>
          </p:nvGrpSpPr>
          <p:grpSpPr>
            <a:xfrm>
              <a:off x="285750" y="0"/>
              <a:ext cx="5686425" cy="4943475"/>
              <a:chOff x="66675" y="0"/>
              <a:chExt cx="5686425" cy="4943475"/>
            </a:xfrm>
          </p:grpSpPr>
          <p:sp>
            <p:nvSpPr>
              <p:cNvPr id="41" name="Арка 40"/>
              <p:cNvSpPr/>
              <p:nvPr/>
            </p:nvSpPr>
            <p:spPr>
              <a:xfrm>
                <a:off x="66675" y="400050"/>
                <a:ext cx="5610225" cy="4543425"/>
              </a:xfrm>
              <a:prstGeom prst="blockArc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5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" name="Надпись 2"/>
              <p:cNvSpPr txBox="1">
                <a:spLocks noChangeArrowheads="1"/>
              </p:cNvSpPr>
              <p:nvPr/>
            </p:nvSpPr>
            <p:spPr bwMode="auto">
              <a:xfrm>
                <a:off x="2990850" y="2390775"/>
                <a:ext cx="1285875" cy="259670"/>
              </a:xfrm>
              <a:prstGeom prst="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Кооперация</a:t>
                </a:r>
              </a:p>
            </p:txBody>
          </p:sp>
          <p:sp>
            <p:nvSpPr>
              <p:cNvPr id="43" name="Надпись 2"/>
              <p:cNvSpPr txBox="1">
                <a:spLocks noChangeArrowheads="1"/>
              </p:cNvSpPr>
              <p:nvPr/>
            </p:nvSpPr>
            <p:spPr bwMode="auto">
              <a:xfrm>
                <a:off x="2238375" y="2047875"/>
                <a:ext cx="1285875" cy="259670"/>
              </a:xfrm>
              <a:prstGeom prst="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Мини-проекты</a:t>
                </a:r>
              </a:p>
            </p:txBody>
          </p:sp>
          <p:sp>
            <p:nvSpPr>
              <p:cNvPr id="44" name="Надпись 2"/>
              <p:cNvSpPr txBox="1">
                <a:spLocks noChangeArrowheads="1"/>
              </p:cNvSpPr>
              <p:nvPr/>
            </p:nvSpPr>
            <p:spPr bwMode="auto">
              <a:xfrm>
                <a:off x="1476375" y="2390775"/>
                <a:ext cx="1285875" cy="259670"/>
              </a:xfrm>
              <a:prstGeom prst="rect">
                <a:avLst/>
              </a:prstGeom>
              <a:solidFill>
                <a:srgbClr val="F79646">
                  <a:lumMod val="20000"/>
                  <a:lumOff val="8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Координация</a:t>
                </a:r>
              </a:p>
            </p:txBody>
          </p:sp>
          <p:sp>
            <p:nvSpPr>
              <p:cNvPr id="45" name="Надпись 2"/>
              <p:cNvSpPr txBox="1">
                <a:spLocks noChangeArrowheads="1"/>
              </p:cNvSpPr>
              <p:nvPr/>
            </p:nvSpPr>
            <p:spPr bwMode="auto">
              <a:xfrm>
                <a:off x="4448175" y="1981200"/>
                <a:ext cx="1162050" cy="424913"/>
              </a:xfrm>
              <a:prstGeom prst="rect">
                <a:avLst/>
              </a:prstGeom>
              <a:solidFill>
                <a:srgbClr val="CC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Организация </a:t>
                </a:r>
                <a:r>
                  <a:rPr kumimoji="0" lang="en-US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PR</a:t>
                </a:r>
                <a:endParaRPr kumimoji="0" lang="ru-RU" sz="105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Calibri"/>
                </a:endParaRPr>
              </a:p>
            </p:txBody>
          </p:sp>
          <p:sp>
            <p:nvSpPr>
              <p:cNvPr id="46" name="Надпись 2"/>
              <p:cNvSpPr txBox="1">
                <a:spLocks noChangeArrowheads="1"/>
              </p:cNvSpPr>
              <p:nvPr/>
            </p:nvSpPr>
            <p:spPr bwMode="auto">
              <a:xfrm>
                <a:off x="200025" y="1981200"/>
                <a:ext cx="1162050" cy="424913"/>
              </a:xfrm>
              <a:prstGeom prst="rect">
                <a:avLst/>
              </a:prstGeom>
              <a:solidFill>
                <a:srgbClr val="CC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Организация мероприятий</a:t>
                </a:r>
              </a:p>
            </p:txBody>
          </p:sp>
          <p:sp>
            <p:nvSpPr>
              <p:cNvPr id="47" name="Надпись 2"/>
              <p:cNvSpPr txBox="1">
                <a:spLocks noChangeArrowheads="1"/>
              </p:cNvSpPr>
              <p:nvPr/>
            </p:nvSpPr>
            <p:spPr bwMode="auto">
              <a:xfrm>
                <a:off x="695325" y="1285875"/>
                <a:ext cx="1190625" cy="483235"/>
              </a:xfrm>
              <a:prstGeom prst="rect">
                <a:avLst/>
              </a:prstGeom>
              <a:solidFill>
                <a:srgbClr val="CC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Информационная работа</a:t>
                </a:r>
              </a:p>
            </p:txBody>
          </p:sp>
          <p:sp>
            <p:nvSpPr>
              <p:cNvPr id="48" name="Надпись 2"/>
              <p:cNvSpPr txBox="1">
                <a:spLocks noChangeArrowheads="1"/>
              </p:cNvSpPr>
              <p:nvPr/>
            </p:nvSpPr>
            <p:spPr bwMode="auto">
              <a:xfrm>
                <a:off x="1885950" y="704850"/>
                <a:ext cx="1695450" cy="424913"/>
              </a:xfrm>
              <a:prstGeom prst="rect">
                <a:avLst/>
              </a:prstGeom>
              <a:solidFill>
                <a:srgbClr val="CC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Комплектование и использование фонда</a:t>
                </a:r>
              </a:p>
            </p:txBody>
          </p:sp>
          <p:sp>
            <p:nvSpPr>
              <p:cNvPr id="49" name="Надпись 2"/>
              <p:cNvSpPr txBox="1">
                <a:spLocks noChangeArrowheads="1"/>
              </p:cNvSpPr>
              <p:nvPr/>
            </p:nvSpPr>
            <p:spPr bwMode="auto">
              <a:xfrm>
                <a:off x="3771900" y="1133475"/>
                <a:ext cx="1162684" cy="590158"/>
              </a:xfrm>
              <a:prstGeom prst="rect">
                <a:avLst/>
              </a:prstGeom>
              <a:solidFill>
                <a:srgbClr val="CC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Разработка методических материалов</a:t>
                </a:r>
              </a:p>
            </p:txBody>
          </p:sp>
          <p:cxnSp>
            <p:nvCxnSpPr>
              <p:cNvPr id="50" name="Прямая со стрелкой 49"/>
              <p:cNvCxnSpPr/>
              <p:nvPr/>
            </p:nvCxnSpPr>
            <p:spPr>
              <a:xfrm>
                <a:off x="1476375" y="3114675"/>
                <a:ext cx="2797175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70C0"/>
                </a:solidFill>
                <a:prstDash val="solid"/>
                <a:headEnd type="arrow"/>
                <a:tailEnd type="arrow"/>
              </a:ln>
              <a:effectLst/>
            </p:spPr>
          </p:cxnSp>
          <p:sp>
            <p:nvSpPr>
              <p:cNvPr id="51" name="Надпись 2"/>
              <p:cNvSpPr txBox="1">
                <a:spLocks noChangeArrowheads="1"/>
              </p:cNvSpPr>
              <p:nvPr/>
            </p:nvSpPr>
            <p:spPr bwMode="auto">
              <a:xfrm>
                <a:off x="95250" y="3648075"/>
                <a:ext cx="1657350" cy="25967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Единство территории</a:t>
                </a:r>
              </a:p>
            </p:txBody>
          </p:sp>
          <p:sp>
            <p:nvSpPr>
              <p:cNvPr id="52" name="Надпись 2"/>
              <p:cNvSpPr txBox="1">
                <a:spLocks noChangeArrowheads="1"/>
              </p:cNvSpPr>
              <p:nvPr/>
            </p:nvSpPr>
            <p:spPr bwMode="auto">
              <a:xfrm>
                <a:off x="1885950" y="3648075"/>
                <a:ext cx="1752600" cy="25967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Целевая аудитория</a:t>
                </a:r>
              </a:p>
            </p:txBody>
          </p:sp>
          <p:sp>
            <p:nvSpPr>
              <p:cNvPr id="53" name="Надпись 2"/>
              <p:cNvSpPr txBox="1">
                <a:spLocks noChangeArrowheads="1"/>
              </p:cNvSpPr>
              <p:nvPr/>
            </p:nvSpPr>
            <p:spPr bwMode="auto">
              <a:xfrm>
                <a:off x="3771900" y="3648075"/>
                <a:ext cx="1981200" cy="25967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050" b="1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Calibri"/>
                  </a:rPr>
                  <a:t>Единство внешней среды</a:t>
                </a:r>
              </a:p>
            </p:txBody>
          </p:sp>
          <p:sp>
            <p:nvSpPr>
              <p:cNvPr id="54" name="Стрелка вниз 53"/>
              <p:cNvSpPr/>
              <p:nvPr/>
            </p:nvSpPr>
            <p:spPr>
              <a:xfrm>
                <a:off x="2609850" y="0"/>
                <a:ext cx="457200" cy="323850"/>
              </a:xfrm>
              <a:prstGeom prst="downArrow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9BBB59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5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" name="Стрелка вверх 54"/>
              <p:cNvSpPr/>
              <p:nvPr/>
            </p:nvSpPr>
            <p:spPr>
              <a:xfrm>
                <a:off x="2609850" y="4029075"/>
                <a:ext cx="533400" cy="304800"/>
              </a:xfrm>
              <a:prstGeom prst="upArrow">
                <a:avLst/>
              </a:prstGeom>
              <a:solidFill>
                <a:srgbClr val="FFFF00"/>
              </a:solidFill>
              <a:ln w="25400" cap="flat" cmpd="sng" algn="ctr">
                <a:solidFill>
                  <a:srgbClr val="F79646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05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sp>
        <p:nvSpPr>
          <p:cNvPr id="4" name="Прямоугольник 3"/>
          <p:cNvSpPr/>
          <p:nvPr/>
        </p:nvSpPr>
        <p:spPr>
          <a:xfrm>
            <a:off x="2516552" y="5733294"/>
            <a:ext cx="3917163" cy="338554"/>
          </a:xfrm>
          <a:prstGeom prst="rect">
            <a:avLst/>
          </a:prstGeom>
          <a:solidFill>
            <a:srgbClr val="92D050">
              <a:alpha val="37000"/>
            </a:srgbClr>
          </a:solidFill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ПРЕДПОСЫЛКИ ВЗАИМОДЕЙСТВИЯ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5483" y="1145114"/>
            <a:ext cx="3849644" cy="338554"/>
          </a:xfrm>
          <a:prstGeom prst="rect">
            <a:avLst/>
          </a:prstGeom>
          <a:solidFill>
            <a:srgbClr val="92D050">
              <a:alpha val="24000"/>
            </a:srgbClr>
          </a:solidFill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41365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223" y="3287"/>
            <a:ext cx="7021121" cy="131540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Ключевые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идеи проекта           «КНИЖНАЯ РАДУГА»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7" y="1328864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02" y="1328864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" y="3823882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906" y="3823882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55254" y="1973838"/>
            <a:ext cx="1420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ЧИТАТЕЛЬ – ИСКАТЕЛЬ!</a:t>
            </a:r>
            <a:endParaRPr lang="ru-RU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11760" y="1783848"/>
            <a:ext cx="1420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СТРАТЕГИИ СМЫСЛО-ВОГО ЧТЕНИЯ</a:t>
            </a:r>
            <a:endParaRPr lang="ru-RU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9592" y="4448957"/>
            <a:ext cx="1476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ЧИТАТЕЛЬ – ИССЛЕДОВА-ТЕЛЬ!</a:t>
            </a:r>
            <a:endParaRPr lang="ru-RU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415605" y="4478399"/>
            <a:ext cx="1435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ПРОЕКТНОЕ МЫШЛЕНИЕ</a:t>
            </a:r>
            <a:endParaRPr lang="ru-RU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36040" y="2004492"/>
            <a:ext cx="1420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ЧИТАТЕЛЬ – ТВОРЕЦ!</a:t>
            </a:r>
            <a:endParaRPr lang="ru-RU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565584" y="1994967"/>
            <a:ext cx="1420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ЧТЕНИЕ – ПРАЗДНИК!</a:t>
            </a:r>
            <a:endParaRPr lang="ru-RU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5092619" y="4478399"/>
            <a:ext cx="1480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ЧИТАТЕЛЬ – ИНТЕЛЛЕК-ТУАЛ!</a:t>
            </a:r>
            <a:endParaRPr lang="ru-RU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587288" y="4310457"/>
            <a:ext cx="1420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ВЫСОКАЯ ИНФОРМА-ЦИОННАЯ КУЛЬТУРА</a:t>
            </a:r>
            <a:endParaRPr lang="ru-RU" b="1" i="1" dirty="0"/>
          </a:p>
        </p:txBody>
      </p:sp>
      <p:pic>
        <p:nvPicPr>
          <p:cNvPr id="18" name="Рисунок 17" descr="http://uman-media.com.ua/media/k2/items/cache/45e8f4939bc3bd36e4b87ab1e324d227_XL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50" y="153755"/>
            <a:ext cx="2135349" cy="916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https://grammarparty.files.wordpress.com/2012/12/rainbow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" y="1052734"/>
            <a:ext cx="9125765" cy="490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57126" y="188640"/>
            <a:ext cx="8535354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 ЦВЕТ - исследовательская активность, информационный поиск, потребность находить ответы на  проблемные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1760" y="6460607"/>
            <a:ext cx="4248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Костромская область, Галич, 2018 г.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1039786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hlinkClick r:id="rId4" action="ppaction://hlinksldjump"/>
          </p:cNvPr>
          <p:cNvSpPr/>
          <p:nvPr/>
        </p:nvSpPr>
        <p:spPr>
          <a:xfrm>
            <a:off x="1259632" y="1483068"/>
            <a:ext cx="1275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Мастер-классы </a:t>
            </a:r>
            <a:r>
              <a:rPr lang="ru-RU" b="1" dirty="0"/>
              <a:t>для педагогов </a:t>
            </a:r>
          </a:p>
        </p:txBody>
      </p:sp>
      <p:sp>
        <p:nvSpPr>
          <p:cNvPr id="3" name="Прямоугольник 2">
            <a:hlinkClick r:id="rId5" action="ppaction://hlinksldjump"/>
          </p:cNvPr>
          <p:cNvSpPr/>
          <p:nvPr/>
        </p:nvSpPr>
        <p:spPr>
          <a:xfrm>
            <a:off x="2721404" y="1760068"/>
            <a:ext cx="1382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Командные</a:t>
            </a:r>
          </a:p>
          <a:p>
            <a:r>
              <a:rPr lang="ru-RU" b="1" dirty="0" smtClean="0"/>
              <a:t>QUIZ </a:t>
            </a:r>
            <a:r>
              <a:rPr lang="ru-RU" b="1" dirty="0"/>
              <a:t>- </a:t>
            </a:r>
            <a:r>
              <a:rPr lang="ru-RU" b="1" dirty="0" smtClean="0"/>
              <a:t>игры</a:t>
            </a:r>
            <a:endParaRPr lang="ru-RU" b="1" dirty="0"/>
          </a:p>
        </p:txBody>
      </p:sp>
      <p:pic>
        <p:nvPicPr>
          <p:cNvPr id="7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55" y="1059605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5053381" y="1541792"/>
            <a:ext cx="1275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«Школа молодого исследователя»</a:t>
            </a:r>
          </a:p>
        </p:txBody>
      </p:sp>
      <p:pic>
        <p:nvPicPr>
          <p:cNvPr id="9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1259632" y="4080796"/>
            <a:ext cx="1275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Мини-проект «Живые </a:t>
            </a:r>
            <a:r>
              <a:rPr lang="ru-RU" b="1" dirty="0" err="1"/>
              <a:t>квесты</a:t>
            </a:r>
            <a:r>
              <a:rPr lang="ru-RU" b="1" dirty="0"/>
              <a:t>»</a:t>
            </a:r>
          </a:p>
        </p:txBody>
      </p:sp>
      <p:pic>
        <p:nvPicPr>
          <p:cNvPr id="11" name="Picture 2" descr="https://cdn.pixabay.com/photo/2012/05/02/21/11/book-46356_960_720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91" y="3581398"/>
            <a:ext cx="35367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hlinkClick r:id="rId8" action="ppaction://hlinksldjump"/>
          </p:cNvPr>
          <p:cNvSpPr/>
          <p:nvPr/>
        </p:nvSpPr>
        <p:spPr>
          <a:xfrm>
            <a:off x="5053381" y="4228147"/>
            <a:ext cx="1275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Проекты и исследования</a:t>
            </a:r>
            <a:endParaRPr lang="ru-RU" b="1" dirty="0"/>
          </a:p>
        </p:txBody>
      </p:sp>
      <p:pic>
        <p:nvPicPr>
          <p:cNvPr id="5122" name="Picture 2" descr="https://im0-tub-ru.yandex.net/i?id=fadc5ea0d7dfd175eb631937f7fa6bae&amp;n=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244" y="4004595"/>
            <a:ext cx="1276074" cy="135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lan-72.ru/upload/60ed4af539dd09d2b5c7a919d85cf76cada1fd3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136" y="1528044"/>
            <a:ext cx="1222182" cy="116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ddut-irk.ru/pub/img/QA/5241/44e922s_960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286" y="4141116"/>
            <a:ext cx="1346108" cy="107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Управляющая кнопка: далее 16">
            <a:hlinkClick r:id="rId12" action="ppaction://hlinksldjump" highlightClick="1"/>
          </p:cNvPr>
          <p:cNvSpPr/>
          <p:nvPr/>
        </p:nvSpPr>
        <p:spPr>
          <a:xfrm>
            <a:off x="8604448" y="6264321"/>
            <a:ext cx="432048" cy="392572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2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416824" cy="114300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Мастер-класс </a:t>
            </a:r>
            <a:r>
              <a:rPr lang="ru-RU" sz="2800" b="1" dirty="0"/>
              <a:t>для педагогов</a:t>
            </a:r>
            <a:br>
              <a:rPr lang="ru-RU" sz="2800" b="1" dirty="0"/>
            </a:br>
            <a:r>
              <a:rPr lang="ru-RU" sz="2800" b="1" dirty="0"/>
              <a:t>«Индивидуальный проект и учебно-исследовательская работа»</a:t>
            </a:r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2135349" cy="916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2"/>
          <p:cNvGrpSpPr/>
          <p:nvPr/>
        </p:nvGrpSpPr>
        <p:grpSpPr>
          <a:xfrm>
            <a:off x="214493" y="1716807"/>
            <a:ext cx="8639861" cy="4400225"/>
            <a:chOff x="214493" y="1716807"/>
            <a:chExt cx="8639861" cy="4400225"/>
          </a:xfrm>
        </p:grpSpPr>
        <p:pic>
          <p:nvPicPr>
            <p:cNvPr id="5" name="Picture 10" descr="20130204_08333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06" y="1716807"/>
              <a:ext cx="2690310" cy="204976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1" descr="DSCN3245"/>
            <p:cNvPicPr>
              <a:picLocks noChangeAspect="1" noChangeArrowheads="1"/>
            </p:cNvPicPr>
            <p:nvPr/>
          </p:nvPicPr>
          <p:blipFill>
            <a:blip r:embed="rId6" cstate="print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97"/>
            <a:stretch>
              <a:fillRect/>
            </a:stretch>
          </p:blipFill>
          <p:spPr bwMode="auto">
            <a:xfrm>
              <a:off x="3131839" y="3893789"/>
              <a:ext cx="3096345" cy="1834871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DSCN328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2" r="9258" b="46149"/>
            <a:stretch>
              <a:fillRect/>
            </a:stretch>
          </p:blipFill>
          <p:spPr bwMode="auto">
            <a:xfrm>
              <a:off x="6406826" y="1716807"/>
              <a:ext cx="2447528" cy="2303556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DSCN336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826" y="4182158"/>
              <a:ext cx="2447528" cy="1835646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SAM_228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9" t="9039" r="5661" b="5084"/>
            <a:stretch>
              <a:fillRect/>
            </a:stretch>
          </p:blipFill>
          <p:spPr bwMode="auto">
            <a:xfrm>
              <a:off x="214493" y="3893790"/>
              <a:ext cx="2690310" cy="2223242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DSCN345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1" y="1960193"/>
              <a:ext cx="3096344" cy="1733631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Управляющая кнопка: возврат 17">
            <a:hlinkClick r:id="rId11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56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42" t="15092" r="3959" b="125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5120" cy="869269"/>
          </a:xfrm>
        </p:spPr>
        <p:txBody>
          <a:bodyPr/>
          <a:lstStyle/>
          <a:p>
            <a:r>
              <a:rPr lang="ru-RU" dirty="0" smtClean="0"/>
              <a:t>Командные </a:t>
            </a:r>
            <a:r>
              <a:rPr lang="en-US" dirty="0"/>
              <a:t>QUIZ - </a:t>
            </a:r>
            <a:r>
              <a:rPr lang="ru-RU" dirty="0" smtClean="0"/>
              <a:t>игры </a:t>
            </a:r>
            <a:endParaRPr lang="ru-RU" dirty="0"/>
          </a:p>
        </p:txBody>
      </p:sp>
      <p:pic>
        <p:nvPicPr>
          <p:cNvPr id="4" name="Рисунок 3" descr="http://uman-media.com.ua/media/k2/items/cache/45e8f4939bc3bd36e4b87ab1e324d227_XL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195590"/>
            <a:ext cx="2135349" cy="9160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Управляющая кнопка: возврат 9">
            <a:hlinkClick r:id="rId5" action="ppaction://hlinksldjump" highlightClick="1"/>
          </p:cNvPr>
          <p:cNvSpPr/>
          <p:nvPr/>
        </p:nvSpPr>
        <p:spPr>
          <a:xfrm>
            <a:off x="8460432" y="6309320"/>
            <a:ext cx="393922" cy="360040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251520" y="1124744"/>
            <a:ext cx="8629298" cy="4888991"/>
            <a:chOff x="251520" y="1124744"/>
            <a:chExt cx="8629298" cy="4888991"/>
          </a:xfrm>
        </p:grpSpPr>
        <p:pic>
          <p:nvPicPr>
            <p:cNvPr id="5" name="Picture 4" descr="H:\ФОТО\DSCN084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24744"/>
              <a:ext cx="3147516" cy="236063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H:\ФОТО\DSCN083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5249" y="1124744"/>
              <a:ext cx="3168352" cy="237626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E:\ЗАВУЧ\Методическая служба\Анализ методработы\2014-15\Фотографии для конференции\Собрание НОУ Глобальная лаборатория\P104064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9814" y="1124744"/>
              <a:ext cx="1944216" cy="236063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E:\ЗАВУЧ\Методическая служба\Анализ методработы\2014-15\Фотографии для конференции\Собрание НОУ Глобальная лаборатория\Игра 037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14"/>
            <a:stretch>
              <a:fillRect/>
            </a:stretch>
          </p:blipFill>
          <p:spPr bwMode="auto">
            <a:xfrm>
              <a:off x="268710" y="3582516"/>
              <a:ext cx="4346823" cy="243121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3" name="Picture 3" descr="C:\Users\user\Desktop\фото_квиз\IMG_7234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5" t="22664" r="8471"/>
            <a:stretch/>
          </p:blipFill>
          <p:spPr bwMode="auto">
            <a:xfrm>
              <a:off x="4727677" y="3573016"/>
              <a:ext cx="4153141" cy="243231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51520" y="6013735"/>
            <a:ext cx="81197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Квиз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(от английского «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quiz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— задание, вопрос) – это командная интеллектуальная игра, в которой участники за ограниченный промежуток времени отвечают на вопросы из самых разных сфер знания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06094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5DAAF735DAADF46A115A98AD6BEC0BD" ma:contentTypeVersion="49" ma:contentTypeDescription="Создание документа." ma:contentTypeScope="" ma:versionID="1d86f20e7be9d34d47d3f3482978d50b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8d04d9c43652114a41dbc3976a31b98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AWJJH2MPE6E2-1338529348-1</_dlc_DocId>
    <_dlc_DocIdUrl xmlns="4a252ca3-5a62-4c1c-90a6-29f4710e47f8">
      <Url>http://edu-sps.koiro.local/BiblioLiga/_layouts/15/DocIdRedir.aspx?ID=AWJJH2MPE6E2-1338529348-1</Url>
      <Description>AWJJH2MPE6E2-1338529348-1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B2C744-397B-4435-AC88-4620B2E3EACB}"/>
</file>

<file path=customXml/itemProps2.xml><?xml version="1.0" encoding="utf-8"?>
<ds:datastoreItem xmlns:ds="http://schemas.openxmlformats.org/officeDocument/2006/customXml" ds:itemID="{F475701A-E390-4CFC-A8E3-EA3821B16182}"/>
</file>

<file path=customXml/itemProps3.xml><?xml version="1.0" encoding="utf-8"?>
<ds:datastoreItem xmlns:ds="http://schemas.openxmlformats.org/officeDocument/2006/customXml" ds:itemID="{19CAA4D2-DD8D-438A-A956-7DC6E40A3D92}"/>
</file>

<file path=customXml/itemProps4.xml><?xml version="1.0" encoding="utf-8"?>
<ds:datastoreItem xmlns:ds="http://schemas.openxmlformats.org/officeDocument/2006/customXml" ds:itemID="{D1FF62CB-7E58-454F-B568-1AA30F32E264}"/>
</file>

<file path=docProps/app.xml><?xml version="1.0" encoding="utf-8"?>
<Properties xmlns="http://schemas.openxmlformats.org/officeDocument/2006/extended-properties" xmlns:vt="http://schemas.openxmlformats.org/officeDocument/2006/docPropsVTypes">
  <TotalTime>2543</TotalTime>
  <Words>1598</Words>
  <Application>Microsoft Office PowerPoint</Application>
  <PresentationFormat>Экран (4:3)</PresentationFormat>
  <Paragraphs>305</Paragraphs>
  <Slides>49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6" baseType="lpstr">
      <vt:lpstr>Arial</vt:lpstr>
      <vt:lpstr>Calibri</vt:lpstr>
      <vt:lpstr>Cambria</vt:lpstr>
      <vt:lpstr>Times New Roman</vt:lpstr>
      <vt:lpstr>Wingdings</vt:lpstr>
      <vt:lpstr>Тема Office</vt:lpstr>
      <vt:lpstr>Диаграмма</vt:lpstr>
      <vt:lpstr>Презентация PowerPoint</vt:lpstr>
      <vt:lpstr>Знакомьтесь: «КНИЖНАЯ РАДУГА» -                  своеобразный мост доверия и любви к чтению</vt:lpstr>
      <vt:lpstr>Содержание проблемы и обоснование необходимости ее решения</vt:lpstr>
      <vt:lpstr>ЦЕЛЬ ПРОЕКТА</vt:lpstr>
      <vt:lpstr>Презентация PowerPoint</vt:lpstr>
      <vt:lpstr> Ключевые идеи проекта           «КНИЖНАЯ РАДУГА»</vt:lpstr>
      <vt:lpstr>Презентация PowerPoint</vt:lpstr>
      <vt:lpstr>Мастер-класс для педагогов «Индивидуальный проект и учебно-исследовательская работа»</vt:lpstr>
      <vt:lpstr>Командные QUIZ - игры </vt:lpstr>
      <vt:lpstr>«Школа молодого исследователя» </vt:lpstr>
      <vt:lpstr>Проекты и исследования</vt:lpstr>
      <vt:lpstr>Мини-проект «Живые квесты»</vt:lpstr>
      <vt:lpstr>Презентация PowerPoint</vt:lpstr>
      <vt:lpstr>Поэтические акции  и мероприятия</vt:lpstr>
      <vt:lpstr>Мини-проект  «Литературные посиделки»</vt:lpstr>
      <vt:lpstr>Библионочь</vt:lpstr>
      <vt:lpstr>Посвящение в читатели</vt:lpstr>
      <vt:lpstr>Презентация PowerPoint</vt:lpstr>
      <vt:lpstr>Семинар «Формирование навыков смыслового чтения» </vt:lpstr>
      <vt:lpstr>Уроки в библиотеке</vt:lpstr>
      <vt:lpstr>Тематические встречи</vt:lpstr>
      <vt:lpstr>Проект  «Книжное дерево моей семьи»</vt:lpstr>
      <vt:lpstr>Проект  «Читающая мама – читающие дети»</vt:lpstr>
      <vt:lpstr>Презентация PowerPoint</vt:lpstr>
      <vt:lpstr>Уроки читательской грамотности</vt:lpstr>
      <vt:lpstr>Уроки интернет-безопасности</vt:lpstr>
      <vt:lpstr>Тематические выставки</vt:lpstr>
      <vt:lpstr>Социальное проектирование «В мире информации»</vt:lpstr>
      <vt:lpstr>Презентация PowerPoint</vt:lpstr>
      <vt:lpstr>Реклама книги</vt:lpstr>
      <vt:lpstr>Конкурсы, фестивали, акции</vt:lpstr>
      <vt:lpstr>Презентация PowerPoint</vt:lpstr>
      <vt:lpstr>Литературное творчество</vt:lpstr>
      <vt:lpstr>Презентация PowerPoint</vt:lpstr>
      <vt:lpstr>Портфель читателя</vt:lpstr>
      <vt:lpstr>Читательский дневник</vt:lpstr>
      <vt:lpstr>Хорошее время читать!</vt:lpstr>
      <vt:lpstr>Летние маршруты чтения</vt:lpstr>
      <vt:lpstr>Презентация PowerPoint</vt:lpstr>
      <vt:lpstr>Мониторинг читательской компетентности</vt:lpstr>
      <vt:lpstr>Мониторинг социальной привлекательности библиотек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Проектная команда готова  к взаимодействию</vt:lpstr>
      <vt:lpstr>Презентация PowerPoint</vt:lpstr>
      <vt:lpstr>Презентация PowerPoint</vt:lpstr>
      <vt:lpstr>Презентация PowerPoint</vt:lpstr>
    </vt:vector>
  </TitlesOfParts>
  <Company>school328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Учитель</cp:lastModifiedBy>
  <cp:revision>261</cp:revision>
  <dcterms:created xsi:type="dcterms:W3CDTF">2015-09-25T11:44:51Z</dcterms:created>
  <dcterms:modified xsi:type="dcterms:W3CDTF">2018-04-16T08:36:12Z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0x010100F5DAAF735DAADF46A115A98AD6BEC0BD</vt:lpwstr>
  </property>
  <property fmtid="{D5CDD505-2E9C-101B-9397-08002B2CF9AE}" pid="3" name="_dlc_DocIdItemGuid">
    <vt:lpwstr>ff979700-7713-46ef-9f30-5a03667708c1</vt:lpwstr>
  </property>
</Properties>
</file>