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1"/>
  </p:notesMasterIdLst>
  <p:sldIdLst>
    <p:sldId id="256" r:id="rId2"/>
    <p:sldId id="267" r:id="rId3"/>
    <p:sldId id="275" r:id="rId4"/>
    <p:sldId id="273" r:id="rId5"/>
    <p:sldId id="274" r:id="rId6"/>
    <p:sldId id="269" r:id="rId7"/>
    <p:sldId id="259" r:id="rId8"/>
    <p:sldId id="261" r:id="rId9"/>
    <p:sldId id="258" r:id="rId10"/>
    <p:sldId id="272" r:id="rId11"/>
    <p:sldId id="257" r:id="rId12"/>
    <p:sldId id="268" r:id="rId13"/>
    <p:sldId id="262" r:id="rId14"/>
    <p:sldId id="271" r:id="rId15"/>
    <p:sldId id="276" r:id="rId16"/>
    <p:sldId id="266" r:id="rId17"/>
    <p:sldId id="270" r:id="rId18"/>
    <p:sldId id="265" r:id="rId19"/>
    <p:sldId id="26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EF61A-8F92-4859-8D0D-11B6C4FEB18F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ED101-50E4-4464-A8A1-C7E0811BC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ED101-50E4-4464-A8A1-C7E0811BCB3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2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86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52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20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85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524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1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394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0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5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06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68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5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5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4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2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62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2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BA7598F-C986-4A79-B7FB-08422E41E77B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1CFE00D-C3E6-44D8-9FA8-4D92BE6F0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31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87" r="1" b="38312"/>
          <a:stretch/>
        </p:blipFill>
        <p:spPr>
          <a:xfrm>
            <a:off x="-47134" y="2576945"/>
            <a:ext cx="12239134" cy="425748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9299" y="1849581"/>
            <a:ext cx="6702137" cy="1454728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Если у вас </a:t>
            </a:r>
          </a:p>
          <a:p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нет собаки …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052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Межведомственный проект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МКОУ Костромского муниципального района «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Караваевская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средняя общеобразовательная школа» и МКУК «Централизованная библиотечная система» Костромского муниципального района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867" y="3960378"/>
            <a:ext cx="2937284" cy="1954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302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261" y="913707"/>
            <a:ext cx="6836646" cy="1507067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sz="3200" b="1" cap="none" dirty="0" smtClean="0">
                <a:ln>
                  <a:noFill/>
                </a:ln>
                <a:latin typeface="Arial Black" panose="020B0A04020102020204" pitchFamily="34" charset="0"/>
                <a:cs typeface="Aharoni" panose="02010803020104030203" pitchFamily="2" charset="-79"/>
              </a:rPr>
              <a:t>Подготовительный этап</a:t>
            </a:r>
            <a:br>
              <a:rPr lang="ru-RU" sz="3200" b="1" cap="none" dirty="0" smtClean="0">
                <a:ln>
                  <a:noFill/>
                </a:ln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3200" b="1" cap="none" dirty="0" smtClean="0">
                <a:ln>
                  <a:noFill/>
                </a:ln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3200" b="1" cap="none" dirty="0" smtClean="0">
                <a:ln>
                  <a:noFill/>
                </a:ln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3200" b="1" cap="none" dirty="0" smtClean="0">
                <a:ln>
                  <a:noFill/>
                </a:ln>
                <a:latin typeface="Arial Black" panose="020B0A04020102020204" pitchFamily="34" charset="0"/>
                <a:cs typeface="Aharoni" panose="02010803020104030203" pitchFamily="2" charset="-79"/>
              </a:rPr>
              <a:t>РАБОТА НАД ПРОЕКТОМ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1004" y="2827952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►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Совместное совещание  заведующей школьного ИБЦ и заведующей ДО ЦБ Костромского района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► Организация рабочих групп для создания и реализации проекта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► Работа над созданием проекта и планирование основных мероприятий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► Утверждение проекта директорами  учреждений</a:t>
            </a:r>
            <a:endParaRPr lang="ru-RU" sz="18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3" y="289101"/>
            <a:ext cx="4441372" cy="29591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88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6141" y="273185"/>
            <a:ext cx="7476276" cy="6680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Ч</a:t>
            </a:r>
            <a:r>
              <a:rPr lang="ru-RU" sz="2400" b="1" dirty="0" smtClean="0">
                <a:latin typeface="Arial Black" panose="020B0A04020102020204" pitchFamily="34" charset="0"/>
              </a:rPr>
              <a:t>итательский конкурс</a:t>
            </a:r>
            <a:br>
              <a:rPr lang="ru-RU" sz="2400" b="1" dirty="0" smtClean="0">
                <a:latin typeface="Arial Black" panose="020B0A04020102020204" pitchFamily="34" charset="0"/>
              </a:rPr>
            </a:br>
            <a:r>
              <a:rPr lang="ru-RU" b="1" dirty="0" smtClean="0">
                <a:latin typeface="Arial Black" panose="020B0A04020102020204" pitchFamily="34" charset="0"/>
              </a:rPr>
              <a:t> «СТО друзей ста мастей»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32" y="471339"/>
            <a:ext cx="3053509" cy="461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" t="3346" r="4113" b="2056"/>
          <a:stretch/>
        </p:blipFill>
        <p:spPr>
          <a:xfrm rot="16200000">
            <a:off x="8627461" y="731533"/>
            <a:ext cx="2806384" cy="3853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942" b="717"/>
          <a:stretch/>
        </p:blipFill>
        <p:spPr>
          <a:xfrm rot="16200000">
            <a:off x="4347928" y="2473940"/>
            <a:ext cx="3041908" cy="4065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086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43" y="3989979"/>
            <a:ext cx="3335694" cy="2501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69" y="318601"/>
            <a:ext cx="2705765" cy="34957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http://crosti.ru/patterns/00/07/33/1d20287f50/pictur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269804"/>
            <a:ext cx="2835381" cy="35933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-2505" r="-146" b="1"/>
          <a:stretch/>
        </p:blipFill>
        <p:spPr>
          <a:xfrm>
            <a:off x="4448357" y="765111"/>
            <a:ext cx="3678605" cy="2540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1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3134" y="4869887"/>
            <a:ext cx="8534400" cy="1507067"/>
          </a:xfrm>
        </p:spPr>
        <p:txBody>
          <a:bodyPr/>
          <a:lstStyle/>
          <a:p>
            <a:r>
              <a:rPr lang="ru-RU" sz="1800" b="1" cap="none" dirty="0" smtClean="0">
                <a:ln>
                  <a:noFill/>
                </a:ln>
              </a:rPr>
              <a:t>► </a:t>
            </a:r>
            <a:r>
              <a:rPr lang="ru-RU" sz="1800" b="1" cap="none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</a:rPr>
              <a:t>У</a:t>
            </a:r>
            <a:r>
              <a:rPr lang="ru-RU" sz="1800" b="1" cap="none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</a:rPr>
              <a:t> собак бывают разные профессии: охотник, поводырь, полицейский, спасатель…  работают терапевтами и библиотечными слушателями!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907" y="1170992"/>
            <a:ext cx="3929063" cy="3614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23" y="245548"/>
            <a:ext cx="398103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0985" y="1209649"/>
            <a:ext cx="11501570" cy="3615267"/>
          </a:xfrm>
        </p:spPr>
        <p:txBody>
          <a:bodyPr>
            <a:normAutofit/>
          </a:bodyPr>
          <a:lstStyle/>
          <a:p>
            <a:r>
              <a:rPr lang="ru-RU" sz="1800" b="1" dirty="0"/>
              <a:t>Ребенок, который учится читать, должен регулярно читать вслух. Тот, кто слушает чтение ребенка, должен слушать очень внимательно. И не просто внимательно, а благожелательно и «без нервов»! Собака — идеальный слушатель. Она не оценивает, а терпеливо ждет, пока ребенок сложит неподдающееся слово из слогов. Собака не раздражается, если ребенок читает тихо, невнятно или делает ошибки</a:t>
            </a:r>
            <a:r>
              <a:rPr lang="ru-RU" sz="1800" b="1" dirty="0" smtClean="0"/>
              <a:t>.</a:t>
            </a:r>
          </a:p>
          <a:p>
            <a:r>
              <a:rPr lang="ru-RU" sz="1800" b="1" dirty="0" smtClean="0"/>
              <a:t>Самое </a:t>
            </a:r>
            <a:r>
              <a:rPr lang="ru-RU" sz="1800" b="1" dirty="0"/>
              <a:t>главное — собака должна любить людей и получать удовольствие от общения с ними. Она должна быть здорова и </a:t>
            </a:r>
            <a:r>
              <a:rPr lang="ru-RU" sz="1800" b="1" dirty="0" err="1"/>
              <a:t>чипирована</a:t>
            </a:r>
            <a:r>
              <a:rPr lang="ru-RU" sz="1800" b="1" dirty="0"/>
              <a:t>, не должна пугаться или вести себя агрессивно, находясь в окружении большого количества людей, в том числе шумящих детей. Кроме этого, собака должна быть лояльна к другим собакам и слушаться хозяина.</a:t>
            </a:r>
          </a:p>
          <a:p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847" y="4202357"/>
            <a:ext cx="3385068" cy="2522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19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2825" y="433804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Black" panose="020B0A04020102020204" pitchFamily="34" charset="0"/>
              </a:rPr>
              <a:t>КУРС ЗООПСИХОЛОГИИ</a:t>
            </a:r>
            <a:br>
              <a:rPr lang="ru-RU" sz="3200" b="1" dirty="0" smtClean="0">
                <a:latin typeface="Arial Black" panose="020B0A04020102020204" pitchFamily="34" charset="0"/>
              </a:rPr>
            </a:br>
            <a:r>
              <a:rPr lang="ru-RU" sz="3200" b="1" dirty="0" smtClean="0">
                <a:latin typeface="Arial Black" panose="020B0A04020102020204" pitchFamily="34" charset="0"/>
              </a:rPr>
              <a:t> В КАРАВАЕВСКОЙ ШКОЛЕ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89" y="567728"/>
            <a:ext cx="3890638" cy="519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42" y="567728"/>
            <a:ext cx="3925111" cy="2943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154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1612287"/>
            <a:ext cx="10852063" cy="28750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9312" y="349848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/>
            </a:r>
            <a:br>
              <a:rPr lang="ru-RU" sz="2800" b="1" dirty="0" smtClean="0">
                <a:latin typeface="Arial Black" panose="020B0A04020102020204" pitchFamily="34" charset="0"/>
              </a:rPr>
            </a:br>
            <a:r>
              <a:rPr lang="ru-RU" sz="2800" b="1" dirty="0" smtClean="0">
                <a:latin typeface="Arial Black" panose="020B0A04020102020204" pitchFamily="34" charset="0"/>
              </a:rPr>
              <a:t>Факультет </a:t>
            </a:r>
            <a:r>
              <a:rPr lang="ru-RU" sz="2800" b="1" dirty="0">
                <a:latin typeface="Arial Black" panose="020B0A04020102020204" pitchFamily="34" charset="0"/>
              </a:rPr>
              <a:t>ветеринарной медицины и </a:t>
            </a:r>
            <a:r>
              <a:rPr lang="ru-RU" sz="2800" b="1" dirty="0" smtClean="0">
                <a:latin typeface="Arial Black" panose="020B0A04020102020204" pitchFamily="34" charset="0"/>
              </a:rPr>
              <a:t>зоотехнии КГСХА</a:t>
            </a:r>
            <a:r>
              <a:rPr lang="ru-RU" sz="2800" b="1" dirty="0">
                <a:latin typeface="Arial Black" panose="020B0A04020102020204" pitchFamily="34" charset="0"/>
              </a:rPr>
              <a:t/>
            </a:r>
            <a:br>
              <a:rPr lang="ru-RU" sz="2800" b="1" dirty="0">
                <a:latin typeface="Arial Black" panose="020B0A04020102020204" pitchFamily="34" charset="0"/>
              </a:rPr>
            </a:b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547" y="2466660"/>
            <a:ext cx="3429564" cy="2421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5" y="349848"/>
            <a:ext cx="3284377" cy="2189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278" y="4256317"/>
            <a:ext cx="3490899" cy="23777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813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199" y="32484"/>
            <a:ext cx="8534400" cy="1507067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Планируемые результаты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6244" y="1203649"/>
            <a:ext cx="906935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Создание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единого информационного образовательного пространства школы и публичных библиотек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Расширение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доступа к ресурсам и услугам библиотек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Повышение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информационной и методической грамотности библиотекарей в результате совместной работы над проектом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 Формирование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универсальных учебных действий учащихся: личностных, регулятивных, познавательных, коммуникативных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Увеличение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количества детей-читателей, посещающих библиотеки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Расширение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читательского круга детей через прочтение внепрограммных произведений,  участие в конкурсе, викторинах, интеллектуальных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играх;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Участие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в конкурсе совместно с  родителями  сплотит  взрослых и детей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В ходе собрания, индивидуальных бесед, рекомендаций повысится контроль родителей за чтением своих детей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Улучшение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успеваемости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;</a:t>
            </a:r>
          </a:p>
          <a:p>
            <a:endParaRPr lang="ru-RU" sz="14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Повышение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ответственности учащихся.   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003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192" y="200608"/>
            <a:ext cx="10898155" cy="60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820" y="1900354"/>
            <a:ext cx="2713959" cy="3614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95" y="1900354"/>
            <a:ext cx="2705878" cy="3607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89" y="1893453"/>
            <a:ext cx="2705878" cy="3607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2478799" y="466940"/>
            <a:ext cx="6838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ШКОЛЬНЫЙ КОНКУРС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«СИМВОЛ НОВОГО 2018  ГОДА»</a:t>
            </a:r>
            <a:endParaRPr lang="ru-RU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90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1139966"/>
            <a:ext cx="4848841" cy="3636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41" y="1139966"/>
            <a:ext cx="4937141" cy="3614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49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18" y="588681"/>
            <a:ext cx="3536366" cy="24111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41" y="3764436"/>
            <a:ext cx="3402564" cy="2551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8154954" y="4301067"/>
            <a:ext cx="1063657" cy="186265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10" name="Picture 4" descr="P116003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2987" r="2042" b="3283"/>
          <a:stretch/>
        </p:blipFill>
        <p:spPr bwMode="auto">
          <a:xfrm>
            <a:off x="7144714" y="3772650"/>
            <a:ext cx="3405674" cy="2543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1" y="596468"/>
            <a:ext cx="3318564" cy="2419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37" y="588681"/>
            <a:ext cx="3247798" cy="2435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2670" r="1" b="3922"/>
          <a:stretch/>
        </p:blipFill>
        <p:spPr>
          <a:xfrm rot="5400000">
            <a:off x="4308683" y="843034"/>
            <a:ext cx="3449177" cy="2484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7369" y="798129"/>
            <a:ext cx="3500667" cy="2625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65" y="4051338"/>
            <a:ext cx="3596212" cy="2580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P12003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1998" r="2390" b="2142"/>
          <a:stretch/>
        </p:blipFill>
        <p:spPr>
          <a:xfrm>
            <a:off x="1112363" y="353444"/>
            <a:ext cx="2319229" cy="3463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0251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45" y="1207573"/>
            <a:ext cx="3666377" cy="4888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6204" y="673226"/>
            <a:ext cx="3206086" cy="4274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279433" y="385907"/>
            <a:ext cx="6789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МЕРОПРИЯТИЯ ПРОЕКТА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527" y="317241"/>
            <a:ext cx="3945537" cy="2630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" r="488"/>
          <a:stretch/>
        </p:blipFill>
        <p:spPr>
          <a:xfrm>
            <a:off x="6226313" y="2378431"/>
            <a:ext cx="5312261" cy="39532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790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849" y="435938"/>
            <a:ext cx="3676944" cy="2449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77281" y="3086352"/>
            <a:ext cx="118778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Творческо-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познавательный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52F61">
                    <a:lumMod val="75000"/>
                  </a:srgb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информационно-исследовательский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проект</a:t>
            </a:r>
          </a:p>
          <a:p>
            <a:pPr algn="ctr"/>
            <a:endParaRPr lang="ru-RU" sz="2800" dirty="0" smtClean="0"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Сроки реализации проекта: декабрь 2017 – декабрь 2018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94718" y="838199"/>
            <a:ext cx="7047690" cy="13716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Актуальность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69868" y="334055"/>
            <a:ext cx="2767854" cy="24132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3470988" y="3064285"/>
            <a:ext cx="850018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Первая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проблема: снижение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интереса к чтению у школьников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Вторая проблема:  нравственное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воспитание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Третья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проблема: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Arial" panose="020B0604020202020204" pitchFamily="34" charset="0"/>
              </a:rPr>
              <a:t>выбор школьниками своей будущей профессии. </a:t>
            </a:r>
            <a:endParaRPr lang="ru-RU" sz="2000" dirty="0">
              <a:solidFill>
                <a:schemeClr val="bg2">
                  <a:lumMod val="50000"/>
                </a:schemeClr>
              </a:solidFill>
              <a:effectLst/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4-конечная звезда 6"/>
          <p:cNvSpPr/>
          <p:nvPr/>
        </p:nvSpPr>
        <p:spPr>
          <a:xfrm>
            <a:off x="3172410" y="4193764"/>
            <a:ext cx="317240" cy="32056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 flipV="1">
            <a:off x="3181741" y="4871440"/>
            <a:ext cx="317240" cy="32834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3153748" y="3179492"/>
            <a:ext cx="317240" cy="32881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5DAAF735DAADF46A115A98AD6BEC0BD" ma:contentTypeVersion="49" ma:contentTypeDescription="Создание документа." ma:contentTypeScope="" ma:versionID="1d86f20e7be9d34d47d3f3482978d50b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AWJJH2MPE6E2-1338529348-2</_dlc_DocId>
    <_dlc_DocIdUrl xmlns="4a252ca3-5a62-4c1c-90a6-29f4710e47f8">
      <Url>http://edu-sps.koiro.local/BiblioLiga/_layouts/15/DocIdRedir.aspx?ID=AWJJH2MPE6E2-1338529348-2</Url>
      <Description>AWJJH2MPE6E2-1338529348-2</Description>
    </_dlc_DocIdUrl>
  </documentManagement>
</p:properties>
</file>

<file path=customXml/itemProps1.xml><?xml version="1.0" encoding="utf-8"?>
<ds:datastoreItem xmlns:ds="http://schemas.openxmlformats.org/officeDocument/2006/customXml" ds:itemID="{47E23CCD-D1CB-4DDD-A3BC-AA8F184E7285}"/>
</file>

<file path=customXml/itemProps2.xml><?xml version="1.0" encoding="utf-8"?>
<ds:datastoreItem xmlns:ds="http://schemas.openxmlformats.org/officeDocument/2006/customXml" ds:itemID="{B447F0E0-3A0D-4E8B-A993-D09D2E16DF87}"/>
</file>

<file path=customXml/itemProps3.xml><?xml version="1.0" encoding="utf-8"?>
<ds:datastoreItem xmlns:ds="http://schemas.openxmlformats.org/officeDocument/2006/customXml" ds:itemID="{C6B85865-08E1-4E0F-9D86-B3421EBD3EE0}"/>
</file>

<file path=customXml/itemProps4.xml><?xml version="1.0" encoding="utf-8"?>
<ds:datastoreItem xmlns:ds="http://schemas.openxmlformats.org/officeDocument/2006/customXml" ds:itemID="{D12F0034-425D-4907-A418-416586120E5E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708</TotalTime>
  <Words>264</Words>
  <Application>Microsoft Office PowerPoint</Application>
  <PresentationFormat>Широкоэкранный</PresentationFormat>
  <Paragraphs>50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</vt:lpstr>
      <vt:lpstr>Подготовительный этап  РАБОТА НАД ПРОЕКТОМ</vt:lpstr>
      <vt:lpstr>Читательский конкурс  «СТО друзей ста мастей»</vt:lpstr>
      <vt:lpstr>Презентация PowerPoint</vt:lpstr>
      <vt:lpstr>► У собак бывают разные профессии: охотник, поводырь, полицейский, спасатель…  работают терапевтами и библиотечными слушателями!</vt:lpstr>
      <vt:lpstr>Презентация PowerPoint</vt:lpstr>
      <vt:lpstr>КУРС ЗООПСИХОЛОГИИ  В КАРАВАЕВСКОЙ ШКОЛЕ</vt:lpstr>
      <vt:lpstr>Презентация PowerPoint</vt:lpstr>
      <vt:lpstr> Факультет ветеринарной медицины и зоотехнии КГСХА </vt:lpstr>
      <vt:lpstr>Планируемые результаты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</cp:revision>
  <dcterms:created xsi:type="dcterms:W3CDTF">2018-04-11T07:26:29Z</dcterms:created>
  <dcterms:modified xsi:type="dcterms:W3CDTF">2018-04-16T10:53:13Z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0x010100F5DAAF735DAADF46A115A98AD6BEC0BD</vt:lpwstr>
  </property>
  <property fmtid="{D5CDD505-2E9C-101B-9397-08002B2CF9AE}" pid="3" name="_dlc_DocIdItemGuid">
    <vt:lpwstr>b8b7a3bb-d5bc-4ee3-b2b9-eff966175769</vt:lpwstr>
  </property>
</Properties>
</file>