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CC1D-38FB-4091-ADDD-DD1479550D1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9B6CC-4183-4F7D-9208-00061D07CE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epositphotos_23718327-stock-photo-mechanical-engineering-science-abstract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9592" y="332656"/>
            <a:ext cx="727280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</a:p>
          <a:p>
            <a:pPr algn="ctr"/>
            <a:r>
              <a:rPr lang="ru-RU" sz="2400" dirty="0"/>
              <a:t>ПРОЕКТ </a:t>
            </a:r>
          </a:p>
          <a:p>
            <a:pPr algn="ctr"/>
            <a:r>
              <a:rPr lang="ru-RU" sz="2400" dirty="0"/>
              <a:t>МЕЖВЕДОМСТВЕННОГО ВЗАИМОДЕЙСТВИЯ</a:t>
            </a:r>
          </a:p>
          <a:p>
            <a:pPr algn="ctr"/>
            <a:r>
              <a:rPr lang="ru-RU" sz="2400" dirty="0"/>
              <a:t> МБУ ГОРОДА КОСТРОМЫ ЦБС БИБЛИОТЕКИ № 6,</a:t>
            </a:r>
          </a:p>
          <a:p>
            <a:pPr algn="ctr"/>
            <a:r>
              <a:rPr lang="ru-RU" sz="2400" dirty="0"/>
              <a:t> БИБЛИОТЕЧНОГО СПРАВОЧНО-ИНФОРМАЦИОННОГО ЦЕНТРА МБОУ СОШ № 24 ГОРОДА КОСТРОМЫ</a:t>
            </a:r>
          </a:p>
          <a:p>
            <a:pPr algn="ctr"/>
            <a:r>
              <a:rPr lang="ru-RU" sz="2400" b="1" dirty="0"/>
              <a:t> </a:t>
            </a:r>
            <a:endParaRPr lang="ru-RU" sz="2400" dirty="0"/>
          </a:p>
          <a:p>
            <a:pPr algn="ctr"/>
            <a:r>
              <a:rPr lang="ru-RU" sz="5400" b="1" dirty="0">
                <a:solidFill>
                  <a:srgbClr val="002060"/>
                </a:solidFill>
              </a:rPr>
              <a:t>«ТВОЁ НАДЁЖНОЕ БУДУЩЕЕ</a:t>
            </a:r>
            <a:r>
              <a:rPr lang="ru-RU" sz="5400" b="1" dirty="0" smtClean="0">
                <a:solidFill>
                  <a:srgbClr val="002060"/>
                </a:solidFill>
              </a:rPr>
              <a:t>»</a:t>
            </a:r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КОСТРОМА -  2018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836712"/>
          <a:ext cx="8640960" cy="58620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/>
                <a:gridCol w="2880320"/>
                <a:gridCol w="2880320"/>
              </a:tblGrid>
              <a:tr h="656284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119970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+mn-lt"/>
                          <a:ea typeface="Times New Roman"/>
                        </a:rPr>
                        <a:t>День информации «Школа... А дальше?», «От А до Я», «Сведения об учебных заведениях»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Апрель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+mn-lt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  <a:tr h="1465544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+mn-lt"/>
                          <a:ea typeface="Times New Roman"/>
                        </a:rPr>
                        <a:t>Урок – практикум «Советы выпускнику»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Май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+mn-lt"/>
                          <a:ea typeface="Times New Roman"/>
                        </a:rPr>
                        <a:t>МБУ города Костромы ЦБС. Библиотека № 6</a:t>
                      </a:r>
                    </a:p>
                  </a:txBody>
                  <a:tcPr marL="68580" marR="68580" marT="0" marB="0"/>
                </a:tc>
              </a:tr>
              <a:tr h="874562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Маршрутная игра «Профессия - библиотекарь»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Май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+mn-lt"/>
                          <a:ea typeface="Times New Roman"/>
                        </a:rPr>
                        <a:t>МБУ города Костромы ЦБС. Библиотека № 6</a:t>
                      </a:r>
                    </a:p>
                  </a:txBody>
                  <a:tcPr marL="68580" marR="68580" marT="0" marB="0"/>
                </a:tc>
              </a:tr>
              <a:tr h="14925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 Промежуточный мониторинг  реализации проекта по количественным и качественным показателям, ресурсному обеспечению проекта;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Май 2018г. –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+mn-lt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  <a:p>
                      <a:pPr algn="just"/>
                      <a:r>
                        <a:rPr lang="ru-RU" sz="1600" dirty="0">
                          <a:latin typeface="+mn-lt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836712"/>
          <a:ext cx="8640960" cy="57894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/>
                <a:gridCol w="2880320"/>
                <a:gridCol w="2880320"/>
              </a:tblGrid>
              <a:tr h="656284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119970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День информации «Профессии сегодняшнего дня»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Calibri" pitchFamily="34" charset="0"/>
                          <a:ea typeface="Times New Roman"/>
                          <a:cs typeface="Times New Roman"/>
                        </a:rPr>
                        <a:t>Сентябрь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</a:t>
                      </a:r>
                    </a:p>
                  </a:txBody>
                  <a:tcPr marL="68580" marR="68580" marT="0" marB="0"/>
                </a:tc>
              </a:tr>
              <a:tr h="1465544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Calibri" pitchFamily="34" charset="0"/>
                          <a:ea typeface="Times New Roman"/>
                        </a:rPr>
                        <a:t>Урок – тренинг «Как успешно пройти собеседование»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Сентябрь</a:t>
                      </a:r>
                    </a:p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  <a:tr h="874562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Урок профориентации «Есть такая профессия – защищать природу!» (профессия – эколог)</a:t>
                      </a:r>
                      <a:endParaRPr lang="ru-RU" sz="16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Октябрь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  <a:tr h="14925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Конкурс сочинений «Что я знаю о своей будущей профессии?»</a:t>
                      </a:r>
                      <a:endParaRPr lang="ru-RU" sz="1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Calibri" pitchFamily="34" charset="0"/>
                          <a:ea typeface="Times New Roman"/>
                          <a:cs typeface="Times New Roman"/>
                        </a:rPr>
                        <a:t>Октябрь 2018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836712"/>
          <a:ext cx="8640960" cy="57894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/>
                <a:gridCol w="2880320"/>
                <a:gridCol w="2880320"/>
              </a:tblGrid>
              <a:tr h="656284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119970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День информации «Профессии сегодняшнего дня»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Calibri" pitchFamily="34" charset="0"/>
                          <a:ea typeface="Times New Roman"/>
                          <a:cs typeface="Times New Roman"/>
                        </a:rPr>
                        <a:t>Сентябрь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</a:t>
                      </a:r>
                    </a:p>
                  </a:txBody>
                  <a:tcPr marL="68580" marR="68580" marT="0" marB="0"/>
                </a:tc>
              </a:tr>
              <a:tr h="1465544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Calibri" pitchFamily="34" charset="0"/>
                          <a:ea typeface="Times New Roman"/>
                        </a:rPr>
                        <a:t>Урок – тренинг «Как успешно пройти собеседование»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Сентябрь</a:t>
                      </a:r>
                    </a:p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  <a:tr h="874562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Урок профориентации «Есть такая профессия – защищать природу!» (профессия – эколог)</a:t>
                      </a:r>
                      <a:endParaRPr lang="ru-RU" sz="16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Октябрь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  <a:tr h="14925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Конкурс сочинений «Что я знаю о своей будущей профессии?»</a:t>
                      </a:r>
                      <a:endParaRPr lang="ru-RU" sz="1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Calibri" pitchFamily="34" charset="0"/>
                          <a:ea typeface="Times New Roman"/>
                          <a:cs typeface="Times New Roman"/>
                        </a:rPr>
                        <a:t>Октябрь 2018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836712"/>
          <a:ext cx="8640960" cy="56886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/>
                <a:gridCol w="2880320"/>
                <a:gridCol w="2880320"/>
              </a:tblGrid>
              <a:tr h="656284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119970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Родительское собрание «Подросток выбирает профессию» 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в 8-х, 10-х классах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Октябрь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+mn-lt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  <a:tr h="1465544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+mn-lt"/>
                          <a:ea typeface="Times New Roman"/>
                        </a:rPr>
                        <a:t>Час профориентации  «Моя профессия – мое надежное будущее»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Ноябрь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+mn-lt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  <a:p>
                      <a:pPr algn="just"/>
                      <a:r>
                        <a:rPr lang="ru-RU" sz="1600">
                          <a:latin typeface="+mn-lt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  <a:tr h="874562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Деловая игра «Успешный специалист»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Ноябрь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+mn-lt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  <a:tr h="1492541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+mn-lt"/>
                          <a:ea typeface="Times New Roman"/>
                        </a:rPr>
                        <a:t>Конкурс фотографий «Профессия и 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Ноябрь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+mn-lt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764704"/>
          <a:ext cx="8640960" cy="57672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68352"/>
                <a:gridCol w="2592288"/>
                <a:gridCol w="2880320"/>
              </a:tblGrid>
              <a:tr h="656284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1199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Итоговый мониторинг  реализации проекта по количественным и качественным показателям, ресурсному обеспечению проекта;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Ноябрь 2018г.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  <a:tr h="1465544"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Семинар – совещание по итогам проекта. Обобщение и распространение опыта межведомственного взаимодействия.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Ноябрь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Calibri" pitchFamily="34" charset="0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  <a:p>
                      <a:pPr algn="just"/>
                      <a:r>
                        <a:rPr lang="ru-RU" sz="160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  <a:tr h="874562"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>
                          <a:latin typeface="Calibri" pitchFamily="34" charset="0"/>
                          <a:ea typeface="DejaVu Sans"/>
                          <a:cs typeface="font180"/>
                        </a:rPr>
                        <a:t>Выпуск информационно - методических материалов по профессиональному самоопределению молодежи с использованием современных библиотечных форм работы «Библиокомпас в мире профессий».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Декабрь 2018г.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 pitchFamily="34" charset="0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Ресурсное обеспечение: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20" y="908719"/>
          <a:ext cx="8712968" cy="5371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614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Условия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Содержание деятельности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18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Организационные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font180"/>
                        </a:rPr>
                        <a:t>Координация деятельности всех заинтересованных организаций и учреждений г. Костромы</a:t>
                      </a:r>
                      <a:endParaRPr lang="ru-RU" sz="1800" kern="100" dirty="0">
                        <a:latin typeface="Calibri" pitchFamily="34" charset="0"/>
                        <a:ea typeface="DejaVu Sans"/>
                        <a:cs typeface="font180"/>
                      </a:endParaRPr>
                    </a:p>
                  </a:txBody>
                  <a:tcPr marL="68580" marR="68580" marT="0" marB="0"/>
                </a:tc>
              </a:tr>
              <a:tr h="3809903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Нормативно-правовые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закон РФ «Об Образовании в Российской Федерации» от 29.12.2012 г. № 273- ФЗ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закон «Об основных гарантиях прав ребёнка в Российской Федерации» от 24.07.1998 года № 124 - ФЗ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закон от 29.12.1994 г. № 78-ФЗ «О библиотечном деле».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Постановление Правительства Российской федерации «Об утверждении Стратегии развития воспитания в Российской федерации на период до 2025 года» от 29.05.2015 года № 996 –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др.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Ресурсное обеспечение: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20" y="908719"/>
          <a:ext cx="8712968" cy="5549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614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Условия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49263" algn="l"/>
                        </a:tabLs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Содержание деятельности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18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Информационные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9875" lvl="3" indent="179388"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Документы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профориентационной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направленности  из фондов МБУ города Костромы ЦБС. Библиотека № 6 и  Библиотечный справочно-информационный центр МБОУ СОШ № 24 города Костромы;</a:t>
                      </a:r>
                    </a:p>
                    <a:p>
                      <a:pPr marL="269875" lvl="3" indent="179388"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Информационные издания, выпущенные библиотеками в ходе реализации проекта;</a:t>
                      </a:r>
                    </a:p>
                    <a:p>
                      <a:pPr marL="263525" lvl="3" indent="0"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3. Информационные ресурсы сети Интернет;</a:t>
                      </a:r>
                    </a:p>
                    <a:p>
                      <a:pPr marL="179388" lvl="3" indent="269875"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Информационные ресурсы профессиональных образовательных учреждений г. Костромы</a:t>
                      </a:r>
                    </a:p>
                    <a:p>
                      <a:pPr marL="96838" lvl="3" indent="0"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5. Информационные ресурсы Департамента по труду и социальной защите населения Костромской области и Центра занятости населения</a:t>
                      </a:r>
                    </a:p>
                    <a:p>
                      <a:pPr marL="360363" lvl="3" indent="-180975" algn="l">
                        <a:buFont typeface="+mj-lt"/>
                        <a:buNone/>
                      </a:pP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8750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Методические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latin typeface="Times New Roman"/>
                          <a:ea typeface="Calibri"/>
                          <a:cs typeface="font180"/>
                        </a:rPr>
                        <a:t>Методическая служба МБУ г. Костромы «Централизованная библиотечная система»;</a:t>
                      </a:r>
                      <a:endParaRPr lang="ru-RU" sz="1400" kern="100" dirty="0">
                        <a:latin typeface="Calibri"/>
                        <a:ea typeface="DejaVu Sans"/>
                        <a:cs typeface="font18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latin typeface="Times New Roman"/>
                          <a:ea typeface="Calibri"/>
                          <a:cs typeface="font180"/>
                        </a:rPr>
                        <a:t>Воспитательная служба МБОУ СОШ № 24</a:t>
                      </a:r>
                      <a:endParaRPr lang="ru-RU" sz="1400" kern="100" dirty="0">
                        <a:latin typeface="Calibri"/>
                        <a:ea typeface="DejaVu Sans"/>
                        <a:cs typeface="font18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latin typeface="Times New Roman"/>
                          <a:ea typeface="Calibri"/>
                          <a:cs typeface="font180"/>
                        </a:rPr>
                        <a:t>Костромской областной институт развития образования;</a:t>
                      </a:r>
                      <a:endParaRPr lang="ru-RU" sz="1400" kern="100" dirty="0">
                        <a:latin typeface="Calibri"/>
                        <a:ea typeface="DejaVu Sans"/>
                        <a:cs typeface="font18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latin typeface="Times New Roman"/>
                          <a:ea typeface="Calibri"/>
                          <a:cs typeface="font180"/>
                        </a:rPr>
                        <a:t>Костромской областной учебно-методический центр;</a:t>
                      </a:r>
                      <a:endParaRPr lang="ru-RU" sz="1400" kern="100" dirty="0">
                        <a:latin typeface="Calibri"/>
                        <a:ea typeface="DejaVu Sans"/>
                        <a:cs typeface="font18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0" dirty="0">
                          <a:latin typeface="Times New Roman"/>
                          <a:ea typeface="Calibri"/>
                          <a:cs typeface="font180"/>
                        </a:rPr>
                        <a:t>ОГБУК «Областная юношеская библиотека»</a:t>
                      </a:r>
                      <a:endParaRPr lang="ru-RU" sz="1400" kern="100" dirty="0">
                        <a:latin typeface="Calibri"/>
                        <a:ea typeface="DejaVu Sans"/>
                        <a:cs typeface="font18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Ресурсное обеспечение: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20" y="908719"/>
          <a:ext cx="8712968" cy="5616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54087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Условия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49263" algn="l"/>
                        </a:tabLs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Содержание деятельности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839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Кадровые (БСИЦ МБОУ СОШ № 24 города Костромы и Библиотека № 6 города Костромы)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- обеспеченность кадрами – 100 %;</a:t>
                      </a:r>
                      <a:endParaRPr lang="ru-RU" sz="1400" kern="100" dirty="0">
                        <a:latin typeface="+mn-lt"/>
                        <a:ea typeface="DejaVu Sans"/>
                        <a:cs typeface="font18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- имеют высшее образование – 98 %</a:t>
                      </a:r>
                      <a:endParaRPr lang="ru-RU" sz="1400" kern="100" dirty="0">
                        <a:latin typeface="+mn-lt"/>
                        <a:ea typeface="DejaVu Sans"/>
                        <a:cs typeface="font18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- среднее специальное – 2 %</a:t>
                      </a:r>
                      <a:endParaRPr lang="ru-RU" sz="1400" kern="100" dirty="0">
                        <a:latin typeface="+mn-lt"/>
                        <a:ea typeface="DejaVu Sans"/>
                        <a:cs typeface="font18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Награды:</a:t>
                      </a:r>
                      <a:endParaRPr lang="ru-RU" sz="1400" kern="100" dirty="0">
                        <a:latin typeface="+mn-lt"/>
                        <a:ea typeface="DejaVu Sans"/>
                        <a:cs typeface="font18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- Почётная грамота Министерства образования и науки Российской Федерации – 1 чел.</a:t>
                      </a:r>
                      <a:endParaRPr lang="ru-RU" sz="1400" kern="100" dirty="0">
                        <a:latin typeface="+mn-lt"/>
                        <a:ea typeface="DejaVu Sans"/>
                        <a:cs typeface="font18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- Курсовая подготовка – </a:t>
                      </a:r>
                      <a:r>
                        <a:rPr lang="ru-RU" sz="1400" kern="0" dirty="0">
                          <a:latin typeface="+mn-lt"/>
                          <a:ea typeface="Calibri"/>
                          <a:cs typeface="font180"/>
                        </a:rPr>
                        <a:t>4 чел.</a:t>
                      </a:r>
                      <a:endParaRPr lang="ru-RU" sz="1400" kern="100" dirty="0">
                        <a:latin typeface="+mn-lt"/>
                        <a:ea typeface="DejaVu Sans"/>
                        <a:cs typeface="font18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В школе с детьми работает педагог-психолог, социальный педагог, руководитель </a:t>
                      </a:r>
                      <a:r>
                        <a:rPr lang="ru-RU" sz="1400" kern="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профориентационной</a:t>
                      </a: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font180"/>
                        </a:rPr>
                        <a:t> работы с учащимися</a:t>
                      </a:r>
                      <a:endParaRPr lang="ru-RU" sz="1400" kern="100" dirty="0">
                        <a:latin typeface="+mn-lt"/>
                        <a:ea typeface="DejaVu Sans"/>
                        <a:cs typeface="font180"/>
                      </a:endParaRPr>
                    </a:p>
                  </a:txBody>
                  <a:tcPr marL="68580" marR="68580" marT="0" marB="0"/>
                </a:tc>
              </a:tr>
              <a:tr h="130867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Материально-технические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Компьютерное оборудование, видеопроектор, экран, помещения для проведения мероприятий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0867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00" dirty="0" smtClean="0">
                          <a:latin typeface="+mn-lt"/>
                          <a:ea typeface="DejaVu Sans"/>
                          <a:cs typeface="font180"/>
                        </a:rPr>
                        <a:t>150,00 тыс. руб.</a:t>
                      </a:r>
                      <a:endParaRPr lang="ru-RU" sz="1400" b="0" kern="100" dirty="0">
                        <a:latin typeface="+mn-lt"/>
                        <a:ea typeface="DejaVu Sans"/>
                        <a:cs typeface="font18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Планируемый результат: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196752"/>
            <a:ext cx="8280920" cy="51706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itchFamily="2" charset="2"/>
              <a:buChar char="Ø"/>
            </a:pPr>
            <a:r>
              <a:rPr lang="ru-RU" sz="2400" dirty="0"/>
              <a:t>Адекватная система представлений учащихся МБОУ СОШ № 24 о себе, рынке труда, рынке образовательных услуг</a:t>
            </a:r>
            <a:r>
              <a:rPr lang="ru-RU" sz="2400" dirty="0" smtClean="0"/>
              <a:t>.</a:t>
            </a:r>
          </a:p>
          <a:p>
            <a:pPr marL="457200" lvl="0" indent="-457200" algn="just"/>
            <a:endParaRPr lang="ru-RU" sz="2400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/>
              <a:t>Наличие </a:t>
            </a:r>
            <a:r>
              <a:rPr lang="ru-RU" sz="2400" dirty="0"/>
              <a:t>у учащихся навыков рефлексии, в том числе навыков анализа своих интересов, способностей, возможностей, своего личного и профессионального опыта</a:t>
            </a:r>
            <a:r>
              <a:rPr lang="ru-RU" sz="2400" dirty="0" smtClean="0"/>
              <a:t>.</a:t>
            </a:r>
          </a:p>
          <a:p>
            <a:pPr lvl="0" algn="just">
              <a:buFont typeface="Wingdings" pitchFamily="2" charset="2"/>
              <a:buChar char="Ø"/>
            </a:pPr>
            <a:endParaRPr lang="ru-RU" sz="2400" dirty="0"/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Владение учащимися технологией принятия решения в ситуации профессионального выбора</a:t>
            </a:r>
            <a:r>
              <a:rPr lang="ru-RU" sz="2400" dirty="0" smtClean="0"/>
              <a:t>.</a:t>
            </a:r>
          </a:p>
          <a:p>
            <a:pPr lvl="0" algn="just">
              <a:buFont typeface="Wingdings" pitchFamily="2" charset="2"/>
              <a:buChar char="Ø"/>
            </a:pPr>
            <a:endParaRPr lang="ru-RU" sz="2400" dirty="0"/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Активная личностная позиция учащихся в ситуации выбора, уверенность в собственных шагах по построению образовательно-профессионального проекта.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ПОКАЗАТЕЛИ ЭФФЕКТИВНОСТИ: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980728"/>
            <a:ext cx="8496944" cy="5539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/>
              <a:t>Количественные показатели</a:t>
            </a:r>
            <a:endParaRPr lang="ru-RU" sz="2400" u="sng" dirty="0"/>
          </a:p>
          <a:p>
            <a:pPr lvl="1"/>
            <a:r>
              <a:rPr lang="ru-RU" dirty="0"/>
              <a:t>Охват учащихся с 14 до 18 лет  МБОУ  СОШ № 24 – 100%</a:t>
            </a:r>
          </a:p>
          <a:p>
            <a:pPr lvl="1"/>
            <a:r>
              <a:rPr lang="ru-RU" dirty="0"/>
              <a:t>Количество библиотечных мероприятий </a:t>
            </a:r>
            <a:r>
              <a:rPr lang="ru-RU" dirty="0" err="1"/>
              <a:t>профориентационной</a:t>
            </a:r>
            <a:r>
              <a:rPr lang="ru-RU" dirty="0"/>
              <a:t> направленности – 24 мероприятия</a:t>
            </a:r>
          </a:p>
          <a:p>
            <a:pPr lvl="1"/>
            <a:r>
              <a:rPr lang="ru-RU" dirty="0"/>
              <a:t>Количество информационных изданий </a:t>
            </a:r>
            <a:r>
              <a:rPr lang="ru-RU" dirty="0" err="1"/>
              <a:t>профориентационной</a:t>
            </a:r>
            <a:r>
              <a:rPr lang="ru-RU" dirty="0"/>
              <a:t> направленности – 10 </a:t>
            </a:r>
          </a:p>
          <a:p>
            <a:pPr lvl="1"/>
            <a:r>
              <a:rPr lang="ru-RU" dirty="0"/>
              <a:t>Количество новых пользователей библиотеки (участники проекта)  - 80 человек</a:t>
            </a:r>
          </a:p>
          <a:p>
            <a:pPr lvl="1"/>
            <a:r>
              <a:rPr lang="ru-RU" dirty="0"/>
              <a:t>Количество методических материалов по результатам проекта – 1</a:t>
            </a:r>
          </a:p>
          <a:p>
            <a:pPr lvl="1"/>
            <a:r>
              <a:rPr lang="ru-RU" dirty="0"/>
              <a:t>Количество заключенных договоров о сотрудничестве в рамках реализации проекта -  </a:t>
            </a:r>
            <a:r>
              <a:rPr lang="ru-RU" dirty="0" smtClean="0"/>
              <a:t>5</a:t>
            </a:r>
          </a:p>
          <a:p>
            <a:pPr lvl="1"/>
            <a:endParaRPr lang="ru-RU" dirty="0"/>
          </a:p>
          <a:p>
            <a:pPr algn="ctr"/>
            <a:r>
              <a:rPr lang="ru-RU" sz="2400" b="1" u="sng" dirty="0"/>
              <a:t>Качественные показатели</a:t>
            </a:r>
            <a:endParaRPr lang="ru-RU" sz="2400" u="sng" dirty="0"/>
          </a:p>
          <a:p>
            <a:r>
              <a:rPr lang="ru-RU" dirty="0"/>
              <a:t>Наличие положительных отзывов участников проекта.</a:t>
            </a:r>
          </a:p>
          <a:p>
            <a:r>
              <a:rPr lang="ru-RU" dirty="0"/>
              <a:t>Наличие Благодарственных писем, Благодарностей в адрес разработчиков проекта и участников проекта.</a:t>
            </a:r>
          </a:p>
          <a:p>
            <a:r>
              <a:rPr lang="ru-RU" dirty="0"/>
              <a:t>Наличие сопроводительных материалов  (статистический анализ - до и после реализации; фотографии и </a:t>
            </a:r>
            <a:r>
              <a:rPr lang="ru-RU" dirty="0" err="1"/>
              <a:t>видеоматеиалы</a:t>
            </a:r>
            <a:r>
              <a:rPr lang="ru-RU" dirty="0"/>
              <a:t> о реализации проекта).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epositphotos_23718327-stock-photo-mechanical-engineering-science-abstract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4077072"/>
            <a:ext cx="640871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font180"/>
              </a:rPr>
              <a:t>Отсутствие опыта работы у молодого специалиста делает его неконкурентоспособным на рынке труда.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Содержание проблемы и обоснование необходимости ее решения в настоящее время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908720"/>
            <a:ext cx="741682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font180"/>
              </a:rPr>
              <a:t>В настоящее время по профессии не работает около половины населения России!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35288" y="1988840"/>
            <a:ext cx="6408712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font180"/>
              </a:rPr>
              <a:t>После окончания  ВУЗа выпускник сталкиваются с проблемой трудоустройства по профессии, так как полученная им специальность оказывается невостребованной на рынке труда,  либо низкооплачиваемой.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5373216"/>
            <a:ext cx="8568952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/>
              <a:t>В современном обществе все более актуальной становится проблема создания условий для успешного профессионального самоопределения выпускников средних общеобразовательных учебных заведений с учетом потребности рынка труда в регионе.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ВОЗМОЖНЫЕ РИСКИ: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836712"/>
          <a:ext cx="8568952" cy="560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492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  <a:cs typeface="Times New Roman"/>
                        </a:rPr>
                        <a:t>Риски проекта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Возможные пути их устранения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823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800" kern="100" dirty="0">
                          <a:latin typeface="+mj-lt"/>
                          <a:ea typeface="DejaVu Sans"/>
                          <a:cs typeface="font180"/>
                        </a:rPr>
                        <a:t>Недостаточно материальных средств для реализации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  <a:cs typeface="Times New Roman"/>
                        </a:rPr>
                        <a:t>Привлечение родительской общественности, проведение общешкольных акций по сбору макулатуры, участие в муниципальных конкурсах на получение грантов</a:t>
                      </a:r>
                    </a:p>
                  </a:txBody>
                  <a:tcPr marL="68580" marR="68580" marT="0" marB="0"/>
                </a:tc>
              </a:tr>
              <a:tr h="113865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800" kern="100" dirty="0" smtClean="0">
                          <a:latin typeface="+mj-lt"/>
                          <a:ea typeface="DejaVu Sans"/>
                          <a:cs typeface="font180"/>
                        </a:rPr>
                        <a:t>2. Недостаточное </a:t>
                      </a:r>
                      <a:r>
                        <a:rPr lang="ru-RU" sz="1800" kern="100" dirty="0">
                          <a:latin typeface="+mj-lt"/>
                          <a:ea typeface="DejaVu Sans"/>
                          <a:cs typeface="font180"/>
                        </a:rPr>
                        <a:t>количество современной компьютерной техники для реализации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  <a:cs typeface="Times New Roman"/>
                        </a:rPr>
                        <a:t>Приобретение современной аппаратуры за счёт получения грантов</a:t>
                      </a:r>
                    </a:p>
                  </a:txBody>
                  <a:tcPr marL="68580" marR="68580" marT="0" marB="0"/>
                </a:tc>
              </a:tr>
              <a:tr h="113865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800" kern="100" dirty="0" smtClean="0">
                          <a:latin typeface="+mj-lt"/>
                          <a:ea typeface="DejaVu Sans"/>
                          <a:cs typeface="font180"/>
                        </a:rPr>
                        <a:t>3.   Низкая </a:t>
                      </a:r>
                      <a:r>
                        <a:rPr lang="ru-RU" sz="1800" kern="100" dirty="0">
                          <a:latin typeface="+mj-lt"/>
                          <a:ea typeface="DejaVu Sans"/>
                          <a:cs typeface="font180"/>
                        </a:rPr>
                        <a:t>скорость интернета, фильтры и блокировка многих хороших </a:t>
                      </a:r>
                      <a:r>
                        <a:rPr lang="ru-RU" sz="1800" kern="100" dirty="0" err="1">
                          <a:latin typeface="+mj-lt"/>
                          <a:ea typeface="DejaVu Sans"/>
                          <a:cs typeface="font180"/>
                        </a:rPr>
                        <a:t>веб-ресурсов</a:t>
                      </a:r>
                      <a:r>
                        <a:rPr lang="ru-RU" sz="1800" kern="100" dirty="0">
                          <a:latin typeface="+mj-lt"/>
                          <a:ea typeface="DejaVu Sans"/>
                          <a:cs typeface="font180"/>
                        </a:rPr>
                        <a:t> на школьных компьютерах системной </a:t>
                      </a:r>
                      <a:r>
                        <a:rPr lang="ru-RU" sz="1800" kern="100" dirty="0" err="1">
                          <a:latin typeface="+mj-lt"/>
                          <a:ea typeface="DejaVu Sans"/>
                          <a:cs typeface="font180"/>
                        </a:rPr>
                        <a:t>контентной</a:t>
                      </a:r>
                      <a:r>
                        <a:rPr lang="ru-RU" sz="1800" kern="100" dirty="0">
                          <a:latin typeface="+mj-lt"/>
                          <a:ea typeface="DejaVu Sans"/>
                          <a:cs typeface="font180"/>
                        </a:rPr>
                        <a:t> фильтрации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  <a:cs typeface="Times New Roman"/>
                        </a:rPr>
                        <a:t>Привлечение специалистов КОИРО</a:t>
                      </a:r>
                    </a:p>
                  </a:txBody>
                  <a:tcPr marL="68580" marR="68580" marT="0" marB="0"/>
                </a:tc>
              </a:tr>
              <a:tr h="113865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800" kern="100" dirty="0" smtClean="0">
                          <a:latin typeface="+mj-lt"/>
                          <a:ea typeface="DejaVu Sans"/>
                          <a:cs typeface="font180"/>
                        </a:rPr>
                        <a:t>4. Недостаточное </a:t>
                      </a:r>
                      <a:r>
                        <a:rPr lang="ru-RU" sz="1800" kern="100" dirty="0">
                          <a:latin typeface="+mj-lt"/>
                          <a:ea typeface="DejaVu Sans"/>
                          <a:cs typeface="font180"/>
                        </a:rPr>
                        <a:t>финансирование средств на комплектование библиотек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  <a:cs typeface="Times New Roman"/>
                        </a:rPr>
                        <a:t>Проведение общешкольных акций «Книге – вторую жизнь», «Подари книгу библиотеке» и т.д.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pic>
        <p:nvPicPr>
          <p:cNvPr id="8" name="Рисунок 7" descr="c5ce97bb89e6cba1efa9cf5ec5281d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11560" y="260648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 проекта: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8496944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Содействие </a:t>
            </a:r>
            <a:r>
              <a:rPr lang="ru-RU" sz="2400" dirty="0"/>
              <a:t>в профессиональном самоопределении молодежи посредством использования современных библиотечных форм работы, с  привлечения специалистов, занимающихся вопросами профориентации  (социальных работников, педагогов-психологов, педагогов, учителей-предметников, студентов-волонтёров, работников службы занятости и представителей высших и средних специальных учебных заведений г. Костромы).</a:t>
            </a:r>
          </a:p>
          <a:p>
            <a:pPr algn="just"/>
            <a:endParaRPr lang="ru-RU" sz="2400" dirty="0"/>
          </a:p>
        </p:txBody>
      </p:sp>
      <p:pic>
        <p:nvPicPr>
          <p:cNvPr id="8" name="Рисунок 7" descr="pr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789040"/>
            <a:ext cx="2307048" cy="26340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260648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 проекта: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556792"/>
            <a:ext cx="8604449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Создать    группу библиотечных специалистов с целью организации комплексной работы по реализации проекта.</a:t>
            </a:r>
          </a:p>
          <a:p>
            <a:pPr algn="just"/>
            <a:r>
              <a:rPr lang="ru-RU" sz="2400" dirty="0"/>
              <a:t> 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Разработать комплекс библиотечных мероприятий, направленных на содействие в профессиональном самоопределении учащихся школы, учитывая  особенности учащихся с ОВЗ. </a:t>
            </a:r>
          </a:p>
          <a:p>
            <a:pPr algn="just"/>
            <a:r>
              <a:rPr lang="ru-RU" sz="2400" dirty="0"/>
              <a:t> 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Составить план проектных мероприятий и обеспечить их реализацию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260648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 проекта: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196752"/>
            <a:ext cx="8604449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Популяризировать профессии, наиболее востребованные на рынке труда Костромской области в настоящее время. </a:t>
            </a:r>
          </a:p>
          <a:p>
            <a:pPr algn="just"/>
            <a:r>
              <a:rPr lang="ru-RU" sz="2400" dirty="0"/>
              <a:t> </a:t>
            </a:r>
          </a:p>
          <a:p>
            <a:pPr algn="just"/>
            <a:r>
              <a:rPr lang="ru-RU" sz="2400" dirty="0"/>
              <a:t> 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Установить межведомственное взаимодействие через заключение договоров с социальными партнерами с целью комплексного подхода в реализации мероприятий проекта. </a:t>
            </a:r>
          </a:p>
          <a:p>
            <a:pPr algn="just"/>
            <a:r>
              <a:rPr lang="ru-RU" sz="2400" dirty="0"/>
              <a:t> 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Привлечь новых пользователей в библиотеку.</a:t>
            </a:r>
          </a:p>
          <a:p>
            <a:pPr algn="just"/>
            <a:r>
              <a:rPr lang="ru-RU" sz="2400" dirty="0"/>
              <a:t> 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Обобщить опыт работы по проекту с целью его распространения среди библиотечных специалистов и других заинтересованных лиц</a:t>
            </a:r>
          </a:p>
          <a:p>
            <a:pPr lvl="0" algn="just">
              <a:buFont typeface="Wingdings" pitchFamily="2" charset="2"/>
              <a:buChar char="Ø"/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764704"/>
          <a:ext cx="8640960" cy="56166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/>
                <a:gridCol w="2880320"/>
                <a:gridCol w="2880320"/>
              </a:tblGrid>
              <a:tr h="865720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2324544">
                <a:tc>
                  <a:txBody>
                    <a:bodyPr/>
                    <a:lstStyle/>
                    <a:p>
                      <a:pPr marL="2222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00" dirty="0">
                          <a:latin typeface="Calibri" pitchFamily="34" charset="0"/>
                          <a:ea typeface="DejaVu Sans"/>
                          <a:cs typeface="font180"/>
                        </a:rPr>
                        <a:t>Создание    группы библиотечных специалистов, работающих по проекту. </a:t>
                      </a:r>
                      <a:r>
                        <a:rPr lang="ru-RU" sz="1600" kern="100" dirty="0">
                          <a:latin typeface="Calibri" pitchFamily="34" charset="0"/>
                          <a:ea typeface="Times New Roman"/>
                          <a:cs typeface="font180"/>
                        </a:rPr>
                        <a:t>Анализ регионального опыта организации </a:t>
                      </a:r>
                      <a:r>
                        <a:rPr lang="ru-RU" sz="1600" kern="100" dirty="0" err="1">
                          <a:latin typeface="Calibri" pitchFamily="34" charset="0"/>
                          <a:ea typeface="Times New Roman"/>
                          <a:cs typeface="font180"/>
                        </a:rPr>
                        <a:t>профориентационной</a:t>
                      </a:r>
                      <a:r>
                        <a:rPr lang="ru-RU" sz="1600" kern="100" dirty="0">
                          <a:latin typeface="Calibri" pitchFamily="34" charset="0"/>
                          <a:ea typeface="Times New Roman"/>
                          <a:cs typeface="font180"/>
                        </a:rPr>
                        <a:t> работы, в том числе, с использованием библиотечных форм.</a:t>
                      </a:r>
                      <a:endParaRPr lang="ru-RU" sz="1600" kern="100" dirty="0">
                        <a:latin typeface="Calibri" pitchFamily="34" charset="0"/>
                        <a:ea typeface="DejaVu Sans"/>
                        <a:cs typeface="font18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20.12. – 25.12.2017г.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  <a:p>
                      <a:pPr algn="just"/>
                      <a:r>
                        <a:rPr lang="ru-RU" sz="1600" dirty="0">
                          <a:latin typeface="Calibri"/>
                          <a:ea typeface="Times New Roman"/>
                        </a:rPr>
                        <a:t> 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  <a:tr h="1153655">
                <a:tc>
                  <a:txBody>
                    <a:bodyPr/>
                    <a:lstStyle/>
                    <a:p>
                      <a:pPr marL="2222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00" dirty="0">
                          <a:latin typeface="Calibri" pitchFamily="34" charset="0"/>
                          <a:ea typeface="DejaVu Sans"/>
                          <a:cs typeface="font180"/>
                        </a:rPr>
                        <a:t>Проведение мониторингового исследования  «Готов ли ты к выбору профессии?» среди учащихся 8-10 классов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Декабрь 2017г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  <a:tr h="1272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Разработка, обсуждение, корректировка тематики мероприятий и составление плана их проведения.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25.12. – 30.12 2017г.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  <a:p>
                      <a:pPr algn="just"/>
                      <a:r>
                        <a:rPr lang="ru-RU" sz="1600" dirty="0">
                          <a:latin typeface="Calibri"/>
                          <a:ea typeface="Times New Roman"/>
                        </a:rPr>
                        <a:t> 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764704"/>
          <a:ext cx="8640960" cy="56166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/>
                <a:gridCol w="2880320"/>
                <a:gridCol w="2880320"/>
              </a:tblGrid>
              <a:tr h="865720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232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Заключение договоров с  участниками и партнерами проекта.</a:t>
                      </a:r>
                      <a:endParaRPr lang="ru-RU" sz="11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20.12.2017г. –15.02. 2018г.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latin typeface="Calibri"/>
                          <a:ea typeface="Times New Roman"/>
                        </a:rPr>
                        <a:t>МБУ города Костромы ЦБС. Библиотека № 6;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  <a:p>
                      <a:pPr algn="just"/>
                      <a:r>
                        <a:rPr lang="ru-RU" sz="1400">
                          <a:latin typeface="Calibri"/>
                          <a:ea typeface="Times New Roman"/>
                        </a:rPr>
                        <a:t> Библиотечный справочно-информационный центр МБОУ СОШ № 24 города Костромы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53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Приобретение необходимых ресурсов по проекту</a:t>
                      </a:r>
                      <a:endParaRPr lang="ru-RU" sz="11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15.01. – 20.02. 2018г.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Calibri"/>
                          <a:ea typeface="Times New Roman"/>
                        </a:rPr>
                        <a:t>МБУ города Костромы ЦБС. Библиотека № 6;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just"/>
                      <a:r>
                        <a:rPr lang="ru-RU" sz="1400" dirty="0">
                          <a:latin typeface="Calibri"/>
                          <a:ea typeface="Times New Roman"/>
                        </a:rPr>
                        <a:t> Библиотечный справочно-информационный центр МБОУ СОШ № 24 города Костромы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72706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+mn-lt"/>
                          <a:ea typeface="Times New Roman"/>
                        </a:rPr>
                        <a:t>Презентация проекта «Твое надежное будущее»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Март 2018г.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+mn-lt"/>
                          <a:ea typeface="Times New Roman"/>
                        </a:rPr>
                        <a:t>МБУ города Костромы ЦБС. Библиотека № 6;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  <a:p>
                      <a:pPr algn="just"/>
                      <a:r>
                        <a:rPr lang="ru-RU" sz="1400" dirty="0">
                          <a:latin typeface="+mn-lt"/>
                          <a:ea typeface="Times New Roman"/>
                        </a:rPr>
                        <a:t> Библиотечный справочно-информационный центр МБОУ СОШ № 24 города Костромы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1124744"/>
          <a:ext cx="8640960" cy="49401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/>
                <a:gridCol w="2880320"/>
                <a:gridCol w="2880320"/>
              </a:tblGrid>
              <a:tr h="865720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1582552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/>
                          <a:ea typeface="Times New Roman"/>
                        </a:rPr>
                        <a:t>Цикл книжно – иллюстративных выставок «Слагаемые успешного выбора»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20.02. – 20.11 2018г.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Calibri"/>
                          <a:ea typeface="Times New Roman"/>
                        </a:rPr>
                        <a:t>МБУ города Костромы ЦБС. Библиотека № 6;</a:t>
                      </a:r>
                    </a:p>
                    <a:p>
                      <a:pPr algn="just"/>
                      <a:r>
                        <a:rPr lang="ru-RU" sz="1600">
                          <a:latin typeface="Calibri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</a:p>
                  </a:txBody>
                  <a:tcPr marL="68580" marR="68580" marT="0" marB="0"/>
                </a:tc>
              </a:tr>
              <a:tr h="1153655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Выпуск и распространение  информационных буклетов, рекомендательных списков, закладок, памяток «В помощь выпускнику»</a:t>
                      </a:r>
                      <a:endParaRPr lang="ru-RU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20.02. – 20.11 2018г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Calibri"/>
                          <a:ea typeface="Times New Roman"/>
                        </a:rPr>
                        <a:t>МБУ города Костромы ЦБС. Библиотека № 6</a:t>
                      </a:r>
                    </a:p>
                  </a:txBody>
                  <a:tcPr marL="68580" marR="68580" marT="0" marB="0"/>
                </a:tc>
              </a:tr>
              <a:tr h="1272706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latin typeface="Calibri"/>
                          <a:ea typeface="Times New Roman"/>
                        </a:rPr>
                        <a:t>Оформление постоянно действующего тематического стенда «Кем быть? Компас в мире профессий»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20.02. – 20.11 2018г.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Calibri"/>
                          <a:ea typeface="Times New Roman"/>
                        </a:rPr>
                        <a:t>МБУ города Костромы ЦБС. Библиотека № 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23718327-stock-photo-mechanical-engineering-science-abstrac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11560" y="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мероприятий: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836713"/>
          <a:ext cx="8640960" cy="5827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/>
                <a:gridCol w="2880320"/>
                <a:gridCol w="2880320"/>
              </a:tblGrid>
              <a:tr h="732549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1339114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+mn-lt"/>
                          <a:ea typeface="Times New Roman"/>
                        </a:rPr>
                        <a:t>Систематическая подборка и публикация материала в рубрику «</a:t>
                      </a:r>
                      <a:r>
                        <a:rPr lang="en-US" sz="1400" dirty="0">
                          <a:latin typeface="+mn-lt"/>
                          <a:ea typeface="Times New Roman"/>
                        </a:rPr>
                        <a:t>Pro</a:t>
                      </a:r>
                      <a:r>
                        <a:rPr lang="ru-RU" sz="1400" i="1" dirty="0" err="1">
                          <a:latin typeface="+mn-lt"/>
                          <a:ea typeface="Times New Roman"/>
                        </a:rPr>
                        <a:t>фессия</a:t>
                      </a:r>
                      <a:r>
                        <a:rPr lang="ru-RU" sz="1400" i="1" dirty="0">
                          <a:latin typeface="+mn-lt"/>
                          <a:ea typeface="Times New Roman"/>
                        </a:rPr>
                        <a:t>»</a:t>
                      </a:r>
                      <a:r>
                        <a:rPr lang="ru-RU" sz="1400" dirty="0">
                          <a:latin typeface="+mn-lt"/>
                          <a:ea typeface="Times New Roman"/>
                        </a:rPr>
                        <a:t> для школьной газеты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20.02. – 20.11 2018г.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3585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latin typeface="+mn-lt"/>
                          <a:ea typeface="DejaVu Sans"/>
                          <a:cs typeface="font180"/>
                        </a:rPr>
                        <a:t>Комплектование фонда библиотек справочно-информационными материалами об учебных заведениях города, правилах приема, специальностях и т.д.</a:t>
                      </a:r>
                      <a:endParaRPr lang="ru-RU" sz="1100" kern="100">
                        <a:latin typeface="+mn-lt"/>
                        <a:ea typeface="DejaVu Sans"/>
                        <a:cs typeface="font18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20.02. – 20.11 2018г.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+mn-lt"/>
                          <a:ea typeface="Times New Roman"/>
                        </a:rPr>
                        <a:t>МБУ города Костромы ЦБС. Библиотека № 6; Библиотечный справочно-информационный центр МБОУ СОШ № 24 города Костромы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76193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Цикл встреч «Моя будущая профессия» с участием студентов-волонтёров.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20.02. – 20.11. 2018г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+mn-lt"/>
                          <a:ea typeface="Times New Roman"/>
                        </a:rPr>
                        <a:t>Библиотечный справочно-информационный центр МБОУ СОШ № 24 города Костромы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76931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latin typeface="+mn-lt"/>
                          <a:ea typeface="Times New Roman"/>
                        </a:rPr>
                        <a:t>Тематический час «Рейтинг профессий нашего региона. Выбери свою!»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Апрель 2018г.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+mn-lt"/>
                          <a:ea typeface="Times New Roman"/>
                        </a:rPr>
                        <a:t>МБУ города Костромы ЦБС. Библиотека № 6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AWJJH2MPE6E2-1338529348-3</_dlc_DocId>
    <_dlc_DocIdUrl xmlns="4a252ca3-5a62-4c1c-90a6-29f4710e47f8">
      <Url>http://xn--44-6kcadhwnl3cfdx.xn--p1ai/BiblioLiga/_layouts/15/DocIdRedir.aspx?ID=AWJJH2MPE6E2-1338529348-3</Url>
      <Description>AWJJH2MPE6E2-1338529348-3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5DAAF735DAADF46A115A98AD6BEC0BD" ma:contentTypeVersion="49" ma:contentTypeDescription="Создание документа." ma:contentTypeScope="" ma:versionID="1d86f20e7be9d34d47d3f3482978d50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04D8C6-407E-454E-AC76-881CC99C9127}"/>
</file>

<file path=customXml/itemProps2.xml><?xml version="1.0" encoding="utf-8"?>
<ds:datastoreItem xmlns:ds="http://schemas.openxmlformats.org/officeDocument/2006/customXml" ds:itemID="{3B32E288-435B-43C9-8494-5DE9F40F4C4E}"/>
</file>

<file path=customXml/itemProps3.xml><?xml version="1.0" encoding="utf-8"?>
<ds:datastoreItem xmlns:ds="http://schemas.openxmlformats.org/officeDocument/2006/customXml" ds:itemID="{2C72868E-42F5-4258-984A-4423A34824A9}"/>
</file>

<file path=customXml/itemProps4.xml><?xml version="1.0" encoding="utf-8"?>
<ds:datastoreItem xmlns:ds="http://schemas.openxmlformats.org/officeDocument/2006/customXml" ds:itemID="{D7E6011A-8238-4955-AC43-A4204F0D876F}"/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1685</Words>
  <Application>Microsoft Office PowerPoint</Application>
  <PresentationFormat>Экран (4:3)</PresentationFormat>
  <Paragraphs>254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библиотекарь</dc:creator>
  <cp:lastModifiedBy>библиотекарь</cp:lastModifiedBy>
  <cp:revision>20</cp:revision>
  <dcterms:created xsi:type="dcterms:W3CDTF">2018-02-15T14:09:06Z</dcterms:created>
  <dcterms:modified xsi:type="dcterms:W3CDTF">2018-02-15T15:11:17Z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0x010100F5DAAF735DAADF46A115A98AD6BEC0BD</vt:lpwstr>
  </property>
  <property fmtid="{D5CDD505-2E9C-101B-9397-08002B2CF9AE}" pid="3" name="_dlc_DocIdItemGuid">
    <vt:lpwstr>d3dcbd2e-47fc-422a-8608-b336b86afb72</vt:lpwstr>
  </property>
</Properties>
</file>