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70" r:id="rId13"/>
    <p:sldId id="268" r:id="rId14"/>
    <p:sldId id="274" r:id="rId15"/>
    <p:sldId id="272" r:id="rId16"/>
    <p:sldId id="273" r:id="rId17"/>
    <p:sldId id="275" r:id="rId18"/>
    <p:sldId id="27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ussinfo.net/kalendar/ekologicheskij-kalendar-na-2018-god-v-rossii.html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kvt.ru/" TargetMode="External"/><Relationship Id="rId2" Type="http://schemas.openxmlformats.org/officeDocument/2006/relationships/hyperlink" Target="http://eco-project.org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book.uraic.ru/files/metod/2015/innovatsii.pdf" TargetMode="External"/><Relationship Id="rId5" Type="http://schemas.openxmlformats.org/officeDocument/2006/relationships/hyperlink" Target="http://bibliopskov.ru/calendar-ecologa2018.htm" TargetMode="External"/><Relationship Id="rId4" Type="http://schemas.openxmlformats.org/officeDocument/2006/relationships/hyperlink" Target="http://ecopravo.seu.ru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hpfund.ru/" TargetMode="External"/><Relationship Id="rId3" Type="http://schemas.openxmlformats.org/officeDocument/2006/relationships/hyperlink" Target="http://www.ecosystema.ru/" TargetMode="External"/><Relationship Id="rId7" Type="http://schemas.openxmlformats.org/officeDocument/2006/relationships/hyperlink" Target="http://ecosocial.ru/" TargetMode="External"/><Relationship Id="rId2" Type="http://schemas.openxmlformats.org/officeDocument/2006/relationships/hyperlink" Target="http://www.ecoculture.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green-cross.ru/" TargetMode="External"/><Relationship Id="rId5" Type="http://schemas.openxmlformats.org/officeDocument/2006/relationships/hyperlink" Target="https://naturae.ru/" TargetMode="External"/><Relationship Id="rId4" Type="http://schemas.openxmlformats.org/officeDocument/2006/relationships/hyperlink" Target="https://new.wwf.ru/" TargetMode="External"/><Relationship Id="rId9" Type="http://schemas.openxmlformats.org/officeDocument/2006/relationships/hyperlink" Target="http://www.vita.org.ru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npeace.org/russia/ru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meteo.ru/" TargetMode="External"/><Relationship Id="rId3" Type="http://schemas.openxmlformats.org/officeDocument/2006/relationships/hyperlink" Target="http://ecocommunity.ru/" TargetMode="External"/><Relationship Id="rId7" Type="http://schemas.openxmlformats.org/officeDocument/2006/relationships/hyperlink" Target="http://www.greenwaves.com/russian/indexrus.html" TargetMode="External"/><Relationship Id="rId2" Type="http://schemas.openxmlformats.org/officeDocument/2006/relationships/hyperlink" Target="http://ecoinformatica.srcc.msu.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forest.ru/" TargetMode="External"/><Relationship Id="rId5" Type="http://schemas.openxmlformats.org/officeDocument/2006/relationships/hyperlink" Target="http://ecologico.ru/" TargetMode="External"/><Relationship Id="rId10" Type="http://schemas.openxmlformats.org/officeDocument/2006/relationships/hyperlink" Target="http://www.priroda.ru/" TargetMode="External"/><Relationship Id="rId4" Type="http://schemas.openxmlformats.org/officeDocument/2006/relationships/hyperlink" Target="http://ecokom.ru/" TargetMode="External"/><Relationship Id="rId9" Type="http://schemas.openxmlformats.org/officeDocument/2006/relationships/hyperlink" Target="http://ecolog.ucoz.ru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zmdosie.ru/o-gazete" TargetMode="External"/><Relationship Id="rId2" Type="http://schemas.openxmlformats.org/officeDocument/2006/relationships/hyperlink" Target="http://greenword.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colife.ru/" TargetMode="External"/><Relationship Id="rId5" Type="http://schemas.openxmlformats.org/officeDocument/2006/relationships/hyperlink" Target="http://ecofriendly.ru/about" TargetMode="External"/><Relationship Id="rId4" Type="http://schemas.openxmlformats.org/officeDocument/2006/relationships/hyperlink" Target="http://eco.tgizd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comap.cbs-kostroma.ru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8271" y="251927"/>
            <a:ext cx="9144000" cy="37489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Сопровождение проектов естественнонаучного направления в школьных и публичных библиотеках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Антонова Анна Александровна</a:t>
            </a:r>
          </a:p>
          <a:p>
            <a:r>
              <a:rPr lang="ru-RU" dirty="0" smtClean="0"/>
              <a:t>заведующая отделом естественно-математического сопровождения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312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Международные экологические </a:t>
            </a:r>
            <a:r>
              <a:rPr lang="ru-RU" dirty="0" smtClean="0"/>
              <a:t>десятилетия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/>
              <a:t>2011– 2020 годы – Десятилетие биоразнообразия;</a:t>
            </a:r>
          </a:p>
          <a:p>
            <a:endParaRPr lang="ru-RU" dirty="0"/>
          </a:p>
          <a:p>
            <a:r>
              <a:rPr lang="ru-RU" dirty="0"/>
              <a:t>2005–2014 годы – Десятилетие образования в интересах устойчивого развития;</a:t>
            </a:r>
          </a:p>
          <a:p>
            <a:endParaRPr lang="ru-RU" dirty="0"/>
          </a:p>
          <a:p>
            <a:r>
              <a:rPr lang="ru-RU" dirty="0"/>
              <a:t>2006– 2016 годы – Десятилетие реабилитации и устойчивого развития пострадавших регионов (третье десятилетие после Чернобыля);</a:t>
            </a:r>
          </a:p>
          <a:p>
            <a:endParaRPr lang="ru-RU" dirty="0"/>
          </a:p>
          <a:p>
            <a:r>
              <a:rPr lang="ru-RU" dirty="0"/>
              <a:t>2005–2015 годы – Международное десятилетие действий «Вода для жизни»;</a:t>
            </a:r>
          </a:p>
          <a:p>
            <a:endParaRPr lang="ru-RU" dirty="0"/>
          </a:p>
          <a:p>
            <a:r>
              <a:rPr lang="ru-RU" dirty="0"/>
              <a:t>2010–2020 годы – Десятилетие ООН, посвященное пустыням и борьбе с опустыниванием; в его рамках ЮНЕСКО объявило 2013 год Годом водного сотрудничества.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74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/>
              </a:rPr>
              <a:t>Экологический календарь на 2018 год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Проекты </a:t>
            </a:r>
            <a:r>
              <a:rPr lang="ru-RU" dirty="0"/>
              <a:t>можно приурочивать датам экологического календаря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Всемирному </a:t>
            </a:r>
            <a:r>
              <a:rPr lang="ru-RU" dirty="0"/>
              <a:t>дню окружающей среды (5 июня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Всемирному </a:t>
            </a:r>
            <a:r>
              <a:rPr lang="ru-RU" dirty="0"/>
              <a:t>Дню защиты от экологической </a:t>
            </a:r>
            <a:r>
              <a:rPr lang="ru-RU" dirty="0" smtClean="0"/>
              <a:t>опасности </a:t>
            </a:r>
            <a:r>
              <a:rPr lang="ru-RU" dirty="0"/>
              <a:t>(ежегодно с 20 марта по 5 июня),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Всемирному </a:t>
            </a:r>
            <a:r>
              <a:rPr lang="ru-RU" dirty="0"/>
              <a:t>Дню защиты </a:t>
            </a:r>
            <a:r>
              <a:rPr lang="ru-RU" dirty="0" smtClean="0"/>
              <a:t>животных </a:t>
            </a:r>
            <a:r>
              <a:rPr lang="ru-RU" dirty="0"/>
              <a:t>(4 </a:t>
            </a:r>
            <a:r>
              <a:rPr lang="ru-RU" dirty="0" smtClean="0"/>
              <a:t>октября)</a:t>
            </a:r>
          </a:p>
          <a:p>
            <a:pPr marL="0" indent="0">
              <a:buNone/>
            </a:pPr>
            <a:r>
              <a:rPr lang="ru-RU" dirty="0" smtClean="0"/>
              <a:t>Всероссийскому </a:t>
            </a:r>
            <a:r>
              <a:rPr lang="ru-RU" dirty="0"/>
              <a:t>дню заповедников и национальных парков (11 января).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Международному </a:t>
            </a:r>
            <a:r>
              <a:rPr lang="ru-RU" dirty="0"/>
              <a:t>Дню </a:t>
            </a:r>
            <a:r>
              <a:rPr lang="ru-RU" dirty="0" smtClean="0"/>
              <a:t>птиц</a:t>
            </a:r>
            <a:r>
              <a:rPr lang="ru-RU" dirty="0"/>
              <a:t> </a:t>
            </a:r>
            <a:r>
              <a:rPr lang="ru-RU" dirty="0" smtClean="0"/>
              <a:t>(1 апреля)</a:t>
            </a:r>
          </a:p>
          <a:p>
            <a:pPr marL="0" indent="0">
              <a:buNone/>
            </a:pPr>
            <a:r>
              <a:rPr lang="ru-RU" dirty="0" smtClean="0"/>
              <a:t>Дню </a:t>
            </a:r>
            <a:r>
              <a:rPr lang="ru-RU" dirty="0"/>
              <a:t>экологических знаний (15 апреля),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Всемирному </a:t>
            </a:r>
            <a:r>
              <a:rPr lang="ru-RU" dirty="0"/>
              <a:t>Дню </a:t>
            </a:r>
            <a:r>
              <a:rPr lang="ru-RU" dirty="0" smtClean="0"/>
              <a:t>здоровья</a:t>
            </a:r>
            <a:r>
              <a:rPr lang="ru-RU" dirty="0"/>
              <a:t> </a:t>
            </a:r>
            <a:r>
              <a:rPr lang="ru-RU" dirty="0" smtClean="0"/>
              <a:t>(7 апреля)</a:t>
            </a:r>
          </a:p>
          <a:p>
            <a:pPr marL="0" indent="0">
              <a:buNone/>
            </a:pPr>
            <a:r>
              <a:rPr lang="ru-RU" dirty="0" smtClean="0"/>
              <a:t>Всемирному </a:t>
            </a:r>
            <a:r>
              <a:rPr lang="ru-RU" dirty="0"/>
              <a:t>Дню водных ресурсов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Международный День Земли</a:t>
            </a:r>
            <a:r>
              <a:rPr lang="ru-RU" dirty="0"/>
              <a:t> </a:t>
            </a:r>
            <a:r>
              <a:rPr lang="ru-RU" dirty="0" smtClean="0"/>
              <a:t>(22 апреля)</a:t>
            </a:r>
          </a:p>
          <a:p>
            <a:pPr marL="0" indent="0">
              <a:buNone/>
            </a:pPr>
            <a:r>
              <a:rPr lang="ru-RU" dirty="0" smtClean="0"/>
              <a:t>Дню солнца</a:t>
            </a:r>
            <a:r>
              <a:rPr lang="ru-RU" dirty="0"/>
              <a:t> </a:t>
            </a:r>
            <a:r>
              <a:rPr lang="ru-RU" dirty="0" smtClean="0"/>
              <a:t>(3 мая)</a:t>
            </a:r>
          </a:p>
          <a:p>
            <a:pPr marL="0" indent="0">
              <a:buNone/>
            </a:pPr>
            <a:r>
              <a:rPr lang="ru-RU" dirty="0" smtClean="0"/>
              <a:t>Международному </a:t>
            </a:r>
            <a:r>
              <a:rPr lang="ru-RU" dirty="0"/>
              <a:t>Дню биологического </a:t>
            </a:r>
            <a:r>
              <a:rPr lang="ru-RU" dirty="0" smtClean="0"/>
              <a:t>разнообразия (22 мая)</a:t>
            </a:r>
          </a:p>
          <a:p>
            <a:pPr marL="0" indent="0">
              <a:buNone/>
            </a:pPr>
            <a:r>
              <a:rPr lang="ru-RU" dirty="0" smtClean="0"/>
              <a:t>Общероссийские </a:t>
            </a:r>
            <a:r>
              <a:rPr lang="ru-RU" dirty="0"/>
              <a:t>дни защиты от экологической опасности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60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Всероссийский </a:t>
            </a:r>
            <a:r>
              <a:rPr lang="ru-RU" sz="3600" dirty="0"/>
              <a:t>день заповедников и национальных </a:t>
            </a:r>
            <a:r>
              <a:rPr lang="ru-RU" sz="3600" dirty="0" smtClean="0"/>
              <a:t>парков (11 января)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Одним из наиболее ценных видов природных ресурсов являются заповедники, национальные и природные парки, заказники. Они являются не только источниками чистой воды и чистого воздуха, но и естественными музеями под открытым небом с богатейшей эколого-образовательной средой для воспитания и роста экологической культуры подрастающего поколения. </a:t>
            </a:r>
            <a:r>
              <a:rPr lang="ru-RU" dirty="0" smtClean="0"/>
              <a:t>В Костромской области зарегистрировано 85 особо охраняемых природных территорий. </a:t>
            </a:r>
            <a:r>
              <a:rPr lang="ru-RU" dirty="0"/>
              <a:t>Из них 1 территория федерального значения </a:t>
            </a:r>
            <a:r>
              <a:rPr lang="ru-RU" dirty="0" smtClean="0"/>
              <a:t>– государственный </a:t>
            </a:r>
            <a:r>
              <a:rPr lang="ru-RU" dirty="0"/>
              <a:t>природный заповедник «Кологривский лес» и 83 территорий </a:t>
            </a:r>
            <a:r>
              <a:rPr lang="ru-RU" dirty="0" smtClean="0"/>
              <a:t>регионального значения </a:t>
            </a:r>
            <a:r>
              <a:rPr lang="ru-RU" dirty="0"/>
              <a:t>(56 заказников, 18 памятников природы и 9 туристско-рекреационных местностей) </a:t>
            </a:r>
            <a:r>
              <a:rPr lang="ru-RU" dirty="0" smtClean="0"/>
              <a:t>и 1 </a:t>
            </a:r>
            <a:r>
              <a:rPr lang="ru-RU" dirty="0"/>
              <a:t>территория местного значения (территория рекреационного назначения).</a:t>
            </a:r>
          </a:p>
        </p:txBody>
      </p:sp>
    </p:spTree>
    <p:extLst>
      <p:ext uri="{BB962C8B-B14F-4D97-AF65-F5344CB8AC3E}">
        <p14:creationId xmlns:p14="http://schemas.microsoft.com/office/powerpoint/2010/main" val="1417736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Проект </a:t>
            </a:r>
            <a:r>
              <a:rPr lang="ru-RU" sz="3200" dirty="0"/>
              <a:t>по экологическому просвещению населения в Дни защиты от экологической опасности «Беречь родную Землю»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рамках проекта </a:t>
            </a:r>
            <a:r>
              <a:rPr lang="ru-RU" dirty="0" smtClean="0"/>
              <a:t>можно провести:</a:t>
            </a:r>
          </a:p>
          <a:p>
            <a:r>
              <a:rPr lang="ru-RU" dirty="0" smtClean="0"/>
              <a:t>Видео-экологические </a:t>
            </a:r>
            <a:r>
              <a:rPr lang="ru-RU" dirty="0"/>
              <a:t>уроки: «Чернобыльская быль», «По страницам Красной книги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Литературно-музыкальный </a:t>
            </a:r>
            <a:r>
              <a:rPr lang="ru-RU" dirty="0"/>
              <a:t>вечер «Союз души с родной природой», </a:t>
            </a:r>
            <a:endParaRPr lang="ru-RU" dirty="0" smtClean="0"/>
          </a:p>
          <a:p>
            <a:r>
              <a:rPr lang="ru-RU" dirty="0" smtClean="0"/>
              <a:t>Экологический </a:t>
            </a:r>
            <a:r>
              <a:rPr lang="ru-RU" dirty="0"/>
              <a:t>турнир по произведениям художественной литературы «Эта хрупкая планета». </a:t>
            </a:r>
            <a:endParaRPr lang="ru-RU" dirty="0" smtClean="0"/>
          </a:p>
          <a:p>
            <a:r>
              <a:rPr lang="ru-RU" dirty="0" smtClean="0"/>
              <a:t>Организовать </a:t>
            </a:r>
            <a:r>
              <a:rPr lang="ru-RU" dirty="0"/>
              <a:t>практические акции по защите природы, спасению окружающего мира от мусора. Например, акция «Голубой патруль» по защите малых рек или акция «Посади дерево».</a:t>
            </a:r>
          </a:p>
        </p:txBody>
      </p:sp>
    </p:spTree>
    <p:extLst>
      <p:ext uri="{BB962C8B-B14F-4D97-AF65-F5344CB8AC3E}">
        <p14:creationId xmlns:p14="http://schemas.microsoft.com/office/powerpoint/2010/main" val="3188683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Экологические проекты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Глобальные вопросы </a:t>
            </a:r>
            <a:r>
              <a:rPr lang="ru-RU" dirty="0" smtClean="0"/>
              <a:t>природопользования</a:t>
            </a:r>
          </a:p>
          <a:p>
            <a:pPr marL="0" indent="0">
              <a:buNone/>
            </a:pPr>
            <a:r>
              <a:rPr lang="ru-RU" dirty="0" smtClean="0"/>
              <a:t> Авторский </a:t>
            </a:r>
            <a:r>
              <a:rPr lang="ru-RU" dirty="0"/>
              <a:t>проект </a:t>
            </a:r>
            <a:r>
              <a:rPr lang="ru-RU" dirty="0" err="1"/>
              <a:t>Кореневой</a:t>
            </a:r>
            <a:r>
              <a:rPr lang="ru-RU" dirty="0"/>
              <a:t> настоящего проекта является попытка рассказать о накопленном опыте, о перспективных направлениях и пригласить к сотрудничеству в области создания методологической базы для </a:t>
            </a:r>
            <a:r>
              <a:rPr lang="ru-RU" dirty="0" err="1"/>
              <a:t>экосовместимого</a:t>
            </a:r>
            <a:r>
              <a:rPr lang="ru-RU" dirty="0"/>
              <a:t> развития экономики при одновременном достижении </a:t>
            </a:r>
            <a:r>
              <a:rPr lang="ru-RU" dirty="0" smtClean="0"/>
              <a:t>экологической безопасности </a:t>
            </a:r>
            <a:r>
              <a:rPr lang="ru-RU" dirty="0"/>
              <a:t>нашей страны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hlinkClick r:id="rId2"/>
              </a:rPr>
              <a:t>Институт консалтинга экологических </a:t>
            </a:r>
            <a:r>
              <a:rPr lang="ru-RU" dirty="0" smtClean="0">
                <a:hlinkClick r:id="rId2"/>
              </a:rPr>
              <a:t>проектов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Институт </a:t>
            </a:r>
            <a:r>
              <a:rPr lang="ru-RU" dirty="0"/>
              <a:t>консалтинга экологических проектов реализует природоохранные проекты и программы в целях расширения </a:t>
            </a:r>
            <a:r>
              <a:rPr lang="ru-RU" dirty="0" err="1"/>
              <a:t>межсекторального</a:t>
            </a:r>
            <a:r>
              <a:rPr lang="ru-RU" dirty="0"/>
              <a:t>, межрегионального и международного сотрудничества для достижения устойчивого развития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hlinkClick r:id="rId3"/>
              </a:rPr>
              <a:t>ПНООЛР — Проект нормативов образования отходов и лимитов на их </a:t>
            </a:r>
            <a:r>
              <a:rPr lang="ru-RU" dirty="0" smtClean="0">
                <a:hlinkClick r:id="rId3"/>
              </a:rPr>
              <a:t>размещение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сайте </a:t>
            </a:r>
            <a:r>
              <a:rPr lang="ru-RU" dirty="0" err="1"/>
              <a:t>можнополучить</a:t>
            </a:r>
            <a:r>
              <a:rPr lang="ru-RU" dirty="0"/>
              <a:t> полную информацию о проекте ПНООЛР и выгодах от его разработки; определить оптимальный вариант разработки проекта ПНООЛР; выбрать компанию-разработчика проекта ПНООЛР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hlinkClick r:id="rId4"/>
              </a:rPr>
              <a:t>Правозащитный проект «Международный социально-экологический Союз»</a:t>
            </a:r>
            <a:endParaRPr lang="ru-RU" dirty="0"/>
          </a:p>
          <a:p>
            <a:r>
              <a:rPr lang="ru-RU" dirty="0" smtClean="0"/>
              <a:t>Проект </a:t>
            </a:r>
            <a:r>
              <a:rPr lang="ru-RU" dirty="0" err="1"/>
              <a:t>МСоЭС</a:t>
            </a:r>
            <a:r>
              <a:rPr lang="ru-RU" dirty="0"/>
              <a:t> «Правовое образование населения и право граждан на благоприятную окружающую среду</a:t>
            </a:r>
            <a:r>
              <a:rPr lang="ru-RU" dirty="0" smtClean="0"/>
              <a:t>».</a:t>
            </a:r>
          </a:p>
          <a:p>
            <a:r>
              <a:rPr lang="ru-RU" dirty="0">
                <a:hlinkClick r:id="rId5"/>
              </a:rPr>
              <a:t>Централизованная библиотека город Псков</a:t>
            </a:r>
            <a:endParaRPr lang="ru-RU" dirty="0"/>
          </a:p>
          <a:p>
            <a:r>
              <a:rPr lang="ru-RU" dirty="0">
                <a:hlinkClick r:id="rId6"/>
              </a:rPr>
              <a:t>Инновационные проекты в работе муниципальных библиотек Свердловской области</a:t>
            </a:r>
            <a:r>
              <a:rPr lang="ru-RU" dirty="0"/>
              <a:t> (21 стр.)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972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Экологические фонды, общества и движения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>
                <a:hlinkClick r:id="rId2"/>
              </a:rPr>
              <a:t>ВЦЭК </a:t>
            </a:r>
            <a:r>
              <a:rPr lang="ru-RU" dirty="0">
                <a:hlinkClick r:id="rId2"/>
              </a:rPr>
              <a:t>«</a:t>
            </a:r>
            <a:r>
              <a:rPr lang="ru-RU" dirty="0" err="1">
                <a:hlinkClick r:id="rId2"/>
              </a:rPr>
              <a:t>Экокультура</a:t>
            </a:r>
            <a:r>
              <a:rPr lang="ru-RU" dirty="0">
                <a:hlinkClick r:id="rId2"/>
              </a:rPr>
              <a:t>» </a:t>
            </a:r>
            <a:r>
              <a:rPr lang="ru-RU" dirty="0" smtClean="0"/>
              <a:t> Здесь </a:t>
            </a:r>
            <a:r>
              <a:rPr lang="ru-RU" dirty="0"/>
              <a:t>можно найти разнообразную информацию о деятельности библиотек в области </a:t>
            </a:r>
            <a:r>
              <a:rPr lang="ru-RU" dirty="0" err="1"/>
              <a:t>экопросвещения</a:t>
            </a:r>
            <a:r>
              <a:rPr lang="ru-RU" dirty="0"/>
              <a:t>: направления деятельности, актуальный опыт работы, координаты библиотечных </a:t>
            </a:r>
            <a:r>
              <a:rPr lang="ru-RU" dirty="0" err="1"/>
              <a:t>экоцентров</a:t>
            </a:r>
            <a:r>
              <a:rPr lang="ru-RU" dirty="0"/>
              <a:t>, материалы смотров-конкурсов, нормативно-правовые документы, статьи и доклады ученых и библиотечных специалистов, экологический глоссарий.</a:t>
            </a:r>
          </a:p>
          <a:p>
            <a:r>
              <a:rPr lang="ru-RU" dirty="0" smtClean="0">
                <a:hlinkClick r:id="rId3"/>
              </a:rPr>
              <a:t>Ассоциация </a:t>
            </a:r>
            <a:r>
              <a:rPr lang="ru-RU" dirty="0">
                <a:hlinkClick r:id="rId3"/>
              </a:rPr>
              <a:t>молодежных экологических объединений «Экосистема </a:t>
            </a:r>
            <a:r>
              <a:rPr lang="ru-RU" dirty="0" smtClean="0"/>
              <a:t> Сайт </a:t>
            </a:r>
            <a:r>
              <a:rPr lang="ru-RU" dirty="0"/>
              <a:t>предоставляет информацию по экологическому образованию и изучению природы России: программы, методики и фильмы, определители, описания и фото растений и животных, рефераты по биологии, экологии и географии, также представлена информация о Международной программе по экологическому обучению в США. На сайте работает интернет-магазин методических пособий для учителей.</a:t>
            </a:r>
          </a:p>
          <a:p>
            <a:r>
              <a:rPr lang="ru-RU" dirty="0" smtClean="0">
                <a:hlinkClick r:id="rId4"/>
              </a:rPr>
              <a:t>Всемирный </a:t>
            </a:r>
            <a:r>
              <a:rPr lang="ru-RU" dirty="0">
                <a:hlinkClick r:id="rId4"/>
              </a:rPr>
              <a:t>фонд дикой </a:t>
            </a:r>
            <a:r>
              <a:rPr lang="ru-RU" dirty="0" smtClean="0">
                <a:hlinkClick r:id="rId4"/>
              </a:rPr>
              <a:t>природы в России  </a:t>
            </a:r>
            <a:r>
              <a:rPr lang="ru-RU" dirty="0" smtClean="0"/>
              <a:t> Всемирный </a:t>
            </a:r>
            <a:r>
              <a:rPr lang="ru-RU" dirty="0"/>
              <a:t>фонд дикой природы (WWF) – одна из крупнейших независимых международных природоохранных организаций, объединяющая около 5 миллионов постоянных сторонников и работающая более чем в 100 странах. Миссия WWF – в предотвращении нарастающей деградации естественной среды планеты и достижении гармонии человека и природы. Главная цель – сохранение биологического разнообразия </a:t>
            </a:r>
            <a:r>
              <a:rPr lang="ru-RU" dirty="0" smtClean="0"/>
              <a:t>Земли.</a:t>
            </a:r>
          </a:p>
          <a:p>
            <a:r>
              <a:rPr lang="ru-RU" dirty="0" smtClean="0">
                <a:hlinkClick r:id="rId5"/>
              </a:rPr>
              <a:t>Всероссийское общество охраны природы</a:t>
            </a:r>
            <a:r>
              <a:rPr lang="ru-RU" dirty="0" smtClean="0"/>
              <a:t>  Всероссийское </a:t>
            </a:r>
            <a:r>
              <a:rPr lang="ru-RU" dirty="0"/>
              <a:t>общество охраны природы является одним из участников Координационного совета общественных организаций России, участником Круглого стола общественных экологических организаций, учредителем Российской организации «Зеленого Креста», Экологического Конгресса, Российского Экологического движения (РЭД</a:t>
            </a:r>
            <a:r>
              <a:rPr lang="ru-RU" dirty="0" smtClean="0"/>
              <a:t>). </a:t>
            </a:r>
            <a:endParaRPr lang="ru-RU" dirty="0"/>
          </a:p>
          <a:p>
            <a:r>
              <a:rPr lang="ru-RU" dirty="0">
                <a:hlinkClick r:id="rId6"/>
              </a:rPr>
              <a:t>Российский Зеленый </a:t>
            </a:r>
            <a:r>
              <a:rPr lang="ru-RU" dirty="0" smtClean="0">
                <a:hlinkClick r:id="rId6"/>
              </a:rPr>
              <a:t>Крест</a:t>
            </a:r>
            <a:r>
              <a:rPr lang="ru-RU" dirty="0" smtClean="0"/>
              <a:t>  ЗК </a:t>
            </a:r>
            <a:r>
              <a:rPr lang="ru-RU" dirty="0"/>
              <a:t>осуществляет научно-практическую деятельность по решению широкого спектра экологических проблем, использует различные формы и методы работы на местах по привлечению населения к непосредственному участию в преодолении вредных воздействий на природу хозяйственной деятельности человека.</a:t>
            </a:r>
          </a:p>
          <a:p>
            <a:r>
              <a:rPr lang="ru-RU" dirty="0" smtClean="0">
                <a:hlinkClick r:id="rId7"/>
              </a:rPr>
              <a:t>Общественная </a:t>
            </a:r>
            <a:r>
              <a:rPr lang="ru-RU" dirty="0">
                <a:hlinkClick r:id="rId7"/>
              </a:rPr>
              <a:t>организация «Международный социально-экологический союз </a:t>
            </a:r>
            <a:r>
              <a:rPr lang="ru-RU" dirty="0" smtClean="0"/>
              <a:t>(Международный </a:t>
            </a:r>
            <a:r>
              <a:rPr lang="ru-RU" dirty="0"/>
              <a:t>Социально-экологический союз – единственная международная экологическая организация, рожденная в СССР. На данный момент </a:t>
            </a:r>
            <a:r>
              <a:rPr lang="ru-RU" dirty="0" err="1"/>
              <a:t>МСоЭС</a:t>
            </a:r>
            <a:r>
              <a:rPr lang="ru-RU" dirty="0"/>
              <a:t> – это более 10 тысяч человек из 17 стран Европы, Азии и Северной Америки.</a:t>
            </a:r>
          </a:p>
          <a:p>
            <a:r>
              <a:rPr lang="ru-RU" dirty="0" smtClean="0">
                <a:hlinkClick r:id="rId8"/>
              </a:rPr>
              <a:t>Фонд </a:t>
            </a:r>
            <a:r>
              <a:rPr lang="ru-RU" dirty="0">
                <a:hlinkClick r:id="rId8"/>
              </a:rPr>
              <a:t>«Охрана природного наследия</a:t>
            </a:r>
            <a:r>
              <a:rPr lang="ru-RU" dirty="0" smtClean="0">
                <a:hlinkClick r:id="rId8"/>
              </a:rPr>
              <a:t>»</a:t>
            </a:r>
            <a:r>
              <a:rPr lang="ru-RU" dirty="0" smtClean="0"/>
              <a:t>  Главной </a:t>
            </a:r>
            <a:r>
              <a:rPr lang="ru-RU" dirty="0"/>
              <a:t>задачей деятельности Фонда является всесторонняя поддержка территорий, имеющих статус Всемирного наследия ЮНЕСКО, а также придание этого статуса новым природным объектам, как в России, так и в странах СНГ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hlinkClick r:id="rId9"/>
              </a:rPr>
              <a:t>Центр защиты прав животных «Вита</a:t>
            </a:r>
            <a:r>
              <a:rPr lang="ru-RU" dirty="0" smtClean="0">
                <a:hlinkClick r:id="rId9"/>
              </a:rPr>
              <a:t>»</a:t>
            </a:r>
            <a:r>
              <a:rPr lang="ru-RU" dirty="0" smtClean="0"/>
              <a:t> Центр </a:t>
            </a:r>
            <a:r>
              <a:rPr lang="ru-RU" dirty="0"/>
              <a:t>защиты прав животных «ВИТА» – российская общественная организация, выступающая против жестокого обращения с животными, за права животных.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6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Экологическое обследование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hlinkClick r:id="rId2"/>
              </a:rPr>
              <a:t>«</a:t>
            </a:r>
            <a:r>
              <a:rPr lang="ru-RU" dirty="0" err="1">
                <a:hlinkClick r:id="rId2"/>
              </a:rPr>
              <a:t>Greenpeace</a:t>
            </a:r>
            <a:r>
              <a:rPr lang="ru-RU" dirty="0">
                <a:hlinkClick r:id="rId2"/>
              </a:rPr>
              <a:t>» - Международная общественная экологическая организация. </a:t>
            </a:r>
            <a:r>
              <a:rPr lang="ru-RU" dirty="0" smtClean="0">
                <a:hlinkClick r:id="rId2"/>
              </a:rPr>
              <a:t>Россия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Гринпис – крупная международная экологическая организация, у которой более 2,5 миллионов сторонников по всему миру. Представительства Гринпис существуют в более 40 странах мира. Это общественная неправительственная и некоммерческая экологическая организация.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55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Экологические порталы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1"/>
            <a:ext cx="11531065" cy="4619723"/>
          </a:xfrm>
        </p:spPr>
        <p:txBody>
          <a:bodyPr>
            <a:normAutofit fontScale="25000" lnSpcReduction="20000"/>
          </a:bodyPr>
          <a:lstStyle/>
          <a:p>
            <a:r>
              <a:rPr lang="ru-RU" sz="4200" b="1" dirty="0" smtClean="0">
                <a:solidFill>
                  <a:srgbClr val="2F1515"/>
                </a:solidFill>
              </a:rPr>
              <a:t>«</a:t>
            </a:r>
            <a:r>
              <a:rPr lang="ru-RU" sz="4200" b="1" dirty="0">
                <a:solidFill>
                  <a:srgbClr val="2F1515"/>
                </a:solidFill>
              </a:rPr>
              <a:t>Экологическая информация»: </a:t>
            </a:r>
            <a:r>
              <a:rPr lang="ru-RU" sz="4200" b="1" dirty="0" err="1">
                <a:solidFill>
                  <a:srgbClr val="2F1515"/>
                </a:solidFill>
              </a:rPr>
              <a:t>Web</a:t>
            </a:r>
            <a:r>
              <a:rPr lang="ru-RU" sz="4200" b="1" dirty="0">
                <a:solidFill>
                  <a:srgbClr val="2F1515"/>
                </a:solidFill>
              </a:rPr>
              <a:t>–ориентированная база данных библиографического типа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2"/>
              </a:rPr>
              <a:t>ecoinformatica.srcc.msu.ru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Аккумулируются материалы эколого-экономического направления, отвечающие решению двуединой задачи: обеспечение экономического развития с сохранением благополучия окружающей среды как в макроэкономической, так и в микроэкономической деятельности.</a:t>
            </a:r>
          </a:p>
          <a:p>
            <a:r>
              <a:rPr lang="ru-RU" sz="4200" b="1" dirty="0" err="1">
                <a:solidFill>
                  <a:srgbClr val="2F1515"/>
                </a:solidFill>
              </a:rPr>
              <a:t>Ecocom</a:t>
            </a:r>
            <a:r>
              <a:rPr lang="ru-RU" sz="4200" b="1" dirty="0">
                <a:solidFill>
                  <a:srgbClr val="2F1515"/>
                </a:solidFill>
              </a:rPr>
              <a:t> — всё об экологии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3"/>
              </a:rPr>
              <a:t>ecocommunity.ru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Портал создан для оказания информационной и методической поддержки посетителям как в сфере экологии, так и смежных областях. Основные разделы: новости, мероприятия, эко-аудит и экспертиза, лицензирование, литература, тендеры, красная книга и др.</a:t>
            </a:r>
          </a:p>
          <a:p>
            <a:r>
              <a:rPr lang="ru-RU" sz="4200" b="1" dirty="0">
                <a:solidFill>
                  <a:srgbClr val="2F1515"/>
                </a:solidFill>
              </a:rPr>
              <a:t>Ecokom.net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4"/>
              </a:rPr>
              <a:t>ecokom.ru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Ресурс для специалистов по охране окружающей среды, промышленной безопасности и охране труда.</a:t>
            </a:r>
          </a:p>
          <a:p>
            <a:r>
              <a:rPr lang="ru-RU" sz="4200" b="1" dirty="0" err="1">
                <a:solidFill>
                  <a:srgbClr val="2F1515"/>
                </a:solidFill>
              </a:rPr>
              <a:t>Ecologico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5"/>
              </a:rPr>
              <a:t>ecologico.ru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Блог полезной и натуральной информации, посвящен экологии человека и его дома.</a:t>
            </a:r>
          </a:p>
          <a:p>
            <a:r>
              <a:rPr lang="ru-RU" sz="4200" b="1" dirty="0" err="1">
                <a:solidFill>
                  <a:srgbClr val="2F1515"/>
                </a:solidFill>
              </a:rPr>
              <a:t>Forest</a:t>
            </a:r>
            <a:r>
              <a:rPr lang="ru-RU" sz="4200" b="1" dirty="0">
                <a:solidFill>
                  <a:srgbClr val="2F1515"/>
                </a:solidFill>
              </a:rPr>
              <a:t>. </a:t>
            </a:r>
            <a:r>
              <a:rPr lang="ru-RU" sz="4200" b="1" dirty="0" err="1">
                <a:solidFill>
                  <a:srgbClr val="2F1515"/>
                </a:solidFill>
              </a:rPr>
              <a:t>ru</a:t>
            </a:r>
            <a:r>
              <a:rPr lang="ru-RU" sz="4200" b="1" dirty="0">
                <a:solidFill>
                  <a:srgbClr val="2F1515"/>
                </a:solidFill>
              </a:rPr>
              <a:t> – все о российских лесах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6"/>
              </a:rPr>
              <a:t>www.forest.ru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Сайт предоставляет общую информацию о российских лесах (в том числе о площадях лесов и их распределении по группам, официальные показатели лесопользования и </a:t>
            </a:r>
            <a:r>
              <a:rPr lang="ru-RU" sz="4200" dirty="0" err="1">
                <a:solidFill>
                  <a:srgbClr val="000000"/>
                </a:solidFill>
              </a:rPr>
              <a:t>лесовосстановления</a:t>
            </a:r>
            <a:r>
              <a:rPr lang="ru-RU" sz="4200" dirty="0">
                <a:solidFill>
                  <a:srgbClr val="000000"/>
                </a:solidFill>
              </a:rPr>
              <a:t>, платежи за пользование лесным фондом). Также представлены экологические новости, правовые документы российского лесного законодательства, информация об интернет-конференциях и семинарах, экологических проектах и кампаниях. При поддержке сайта выходит информационное издание «Лесной бюллетень», номера бюллетеня доступны в электронном виде. Работает английская версия сайта.</a:t>
            </a:r>
          </a:p>
          <a:p>
            <a:r>
              <a:rPr lang="ru-RU" sz="4200" b="1" dirty="0">
                <a:solidFill>
                  <a:srgbClr val="2F1515"/>
                </a:solidFill>
              </a:rPr>
              <a:t>GREENWAVES – Международный портал по экологии и окружающей среде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7"/>
              </a:rPr>
              <a:t>www.greenwaves.com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В российской версии портала представлены сайты экологического образования и каталог ссылок на государственные и общественные учреждения, компании и предприятия, работающие в области экологии, ассоциации по экологии и окружающей среде, политически активные экологические партии.</a:t>
            </a:r>
          </a:p>
          <a:p>
            <a:r>
              <a:rPr lang="ru-RU" sz="4200" b="1" dirty="0">
                <a:solidFill>
                  <a:srgbClr val="2F1515"/>
                </a:solidFill>
              </a:rPr>
              <a:t>МЕТЕО.RU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8"/>
              </a:rPr>
              <a:t>meteo.ru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Российский гидрометеорологический портал содержит новости экологии, каталог изданий, информацию о новых экологических технологиях. Предоставляются статистические прогнозы изменений климата в России, прогноз погоды по городам мира, каталоги данных и публикаций Мирового центра данных (МЦД), справочные издания.</a:t>
            </a:r>
          </a:p>
          <a:p>
            <a:r>
              <a:rPr lang="ru-RU" sz="4200" b="1" dirty="0">
                <a:solidFill>
                  <a:srgbClr val="2F1515"/>
                </a:solidFill>
              </a:rPr>
              <a:t>Новости «Экологии»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9"/>
              </a:rPr>
              <a:t>ecolog.ucoz.ru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Сайт Ecolog.ucoz.ru посвящен экологическим проблемам современности и возможным способам их решения. Вы сможете найти информацию с более чем десятка научно-практических конференций, симпозиумов и выставок различной тематики. Основными проблемами окружающей среды в наши дни являются: загрязнение рек и морей, утилизация отходов, сложности в развитии пищевой промышленности.</a:t>
            </a:r>
          </a:p>
          <a:p>
            <a:r>
              <a:rPr lang="ru-RU" sz="4200" b="1" dirty="0">
                <a:solidFill>
                  <a:srgbClr val="000000"/>
                </a:solidFill>
              </a:rPr>
              <a:t>Природа России. Национальный портал</a:t>
            </a:r>
            <a:r>
              <a:rPr lang="ru-RU" sz="4200" dirty="0">
                <a:solidFill>
                  <a:srgbClr val="000000"/>
                </a:solidFill>
              </a:rPr>
              <a:t> (</a:t>
            </a:r>
            <a:r>
              <a:rPr lang="ru-RU" sz="4200" dirty="0">
                <a:solidFill>
                  <a:srgbClr val="000000"/>
                </a:solidFill>
                <a:hlinkClick r:id="rId10"/>
              </a:rPr>
              <a:t>www.priroda.ru</a:t>
            </a:r>
            <a:r>
              <a:rPr lang="ru-RU" sz="4200" dirty="0">
                <a:solidFill>
                  <a:srgbClr val="000000"/>
                </a:solidFill>
              </a:rPr>
              <a:t>)</a:t>
            </a:r>
            <a:br>
              <a:rPr lang="ru-RU" sz="4200" dirty="0">
                <a:solidFill>
                  <a:srgbClr val="000000"/>
                </a:solidFill>
              </a:rPr>
            </a:br>
            <a:r>
              <a:rPr lang="ru-RU" sz="4200" dirty="0">
                <a:solidFill>
                  <a:srgbClr val="000000"/>
                </a:solidFill>
              </a:rPr>
              <a:t>Новости по темам: власть, общество, технологии, охрана природы, здоровье, происшествия, наука. Имеется богатая электронная библиотека, в которой содержатся книги, посвященные минеральным, лесным и водным ресурсам, добыче полезных ископаемых, охране окружающей среды, книги по природопользованию и картографии, об отходах окружающей среды. Также представлены анонсы экологических конференций и выставок, аналитические материалы и статьи, экологическое законодательство (федеральное, региональное и международное). Имеется каталог ссылок, информация по федеральным агентствам.</a:t>
            </a:r>
          </a:p>
          <a:p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1457440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Газеты и журналы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b="1" dirty="0" err="1"/>
              <a:t>GreenWord</a:t>
            </a:r>
            <a:r>
              <a:rPr lang="ru-RU" sz="2900" dirty="0"/>
              <a:t> (</a:t>
            </a:r>
            <a:r>
              <a:rPr lang="ru-RU" sz="2900" dirty="0">
                <a:hlinkClick r:id="rId2"/>
              </a:rPr>
              <a:t>greenword.ru</a:t>
            </a:r>
            <a:r>
              <a:rPr lang="ru-RU" sz="2900" dirty="0"/>
              <a:t>)</a:t>
            </a:r>
            <a:br>
              <a:rPr lang="ru-RU" sz="2900" dirty="0"/>
            </a:br>
            <a:r>
              <a:rPr lang="ru-RU" sz="2900" dirty="0"/>
              <a:t>Интернет-журнал о природе и человеке. Представлены хроники Мира на примерах путешествий и талантливых проявлений творчества разных авторов. Фотографии и видео природы разных мест планеты, портреты животных, виртуальные прогулки по паркам.</a:t>
            </a:r>
          </a:p>
          <a:p>
            <a:r>
              <a:rPr lang="ru-RU" sz="2900" b="1" dirty="0"/>
              <a:t>Газета «Зеленый мир. Экология: проблемы и программы»</a:t>
            </a:r>
            <a:r>
              <a:rPr lang="ru-RU" sz="2900" dirty="0"/>
              <a:t> (</a:t>
            </a:r>
            <a:r>
              <a:rPr lang="ru-RU" sz="2900" dirty="0">
                <a:hlinkClick r:id="rId3"/>
              </a:rPr>
              <a:t>zmdosie.ru</a:t>
            </a:r>
            <a:r>
              <a:rPr lang="ru-RU" sz="2900" dirty="0"/>
              <a:t>)</a:t>
            </a:r>
            <a:br>
              <a:rPr lang="ru-RU" sz="2900" dirty="0"/>
            </a:br>
            <a:r>
              <a:rPr lang="ru-RU" sz="2900" dirty="0"/>
              <a:t>Общероссийская некоммерческая научно-публицистическая и информационно-методическая газета «Зеленый мир. Экология: проблемы и программы» – это открытая трибуна природоохранных и экологических негосударственных организаций, природоохранных, экологических и </a:t>
            </a:r>
            <a:r>
              <a:rPr lang="ru-RU" sz="2900" dirty="0" err="1"/>
              <a:t>околоэкологических</a:t>
            </a:r>
            <a:r>
              <a:rPr lang="ru-RU" sz="2900" dirty="0"/>
              <a:t> государственных структур и структур экологического бизнеса (вообще всех секторов российского общества).</a:t>
            </a:r>
          </a:p>
          <a:p>
            <a:r>
              <a:rPr lang="ru-RU" sz="2900" b="1" dirty="0"/>
              <a:t>Журнал «Экологические системы и приборы» (</a:t>
            </a:r>
            <a:r>
              <a:rPr lang="ru-RU" sz="2900" b="1" dirty="0" err="1"/>
              <a:t>ЭСиП</a:t>
            </a:r>
            <a:r>
              <a:rPr lang="ru-RU" sz="2900" b="1" dirty="0"/>
              <a:t>)</a:t>
            </a:r>
            <a:r>
              <a:rPr lang="ru-RU" sz="2900" dirty="0"/>
              <a:t> (</a:t>
            </a:r>
            <a:r>
              <a:rPr lang="ru-RU" sz="2900" dirty="0">
                <a:hlinkClick r:id="rId4"/>
              </a:rPr>
              <a:t>eco.tgizd.ru</a:t>
            </a:r>
            <a:r>
              <a:rPr lang="ru-RU" sz="2900" dirty="0"/>
              <a:t>)</a:t>
            </a:r>
            <a:br>
              <a:rPr lang="ru-RU" sz="2900" dirty="0"/>
            </a:br>
            <a:r>
              <a:rPr lang="ru-RU" sz="2900" dirty="0"/>
              <a:t>Публикует наиболее значимые и перспективные разработки, технологии и проекты в области экологического мониторинга и приборостроения, контроля, анализа и охраны экологических систем, систем обеспечения безопасности жизнедеятельности, автоматизированных систем контроля и прогнозирования экологической обстановки, нормативные материалы по обеспечению экологической обстановки на предприятиях.</a:t>
            </a:r>
          </a:p>
          <a:p>
            <a:r>
              <a:rPr lang="ru-RU" sz="2900" b="1" dirty="0"/>
              <a:t>Интернет-журнал "</a:t>
            </a:r>
            <a:r>
              <a:rPr lang="ru-RU" sz="2900" b="1" dirty="0" err="1"/>
              <a:t>Экологичные</a:t>
            </a:r>
            <a:r>
              <a:rPr lang="ru-RU" sz="2900" b="1" dirty="0"/>
              <a:t> штучки"</a:t>
            </a:r>
            <a:r>
              <a:rPr lang="ru-RU" sz="2900" dirty="0"/>
              <a:t> (</a:t>
            </a:r>
            <a:r>
              <a:rPr lang="ru-RU" sz="2900" dirty="0">
                <a:hlinkClick r:id="rId5"/>
              </a:rPr>
              <a:t>ecofriendly.ru</a:t>
            </a:r>
            <a:r>
              <a:rPr lang="ru-RU" sz="2900" dirty="0"/>
              <a:t>)</a:t>
            </a:r>
            <a:br>
              <a:rPr lang="ru-RU" sz="2900" dirty="0"/>
            </a:br>
            <a:r>
              <a:rPr lang="ru-RU" sz="2900" dirty="0"/>
              <a:t>С позитивным интересом об </a:t>
            </a:r>
            <a:r>
              <a:rPr lang="ru-RU" sz="2900" dirty="0" err="1"/>
              <a:t>экологичных</a:t>
            </a:r>
            <a:r>
              <a:rPr lang="ru-RU" sz="2900" dirty="0"/>
              <a:t> товарах, услугах, событиях и идеях.</a:t>
            </a:r>
          </a:p>
          <a:p>
            <a:r>
              <a:rPr lang="ru-RU" sz="2900" b="1" dirty="0"/>
              <a:t>Научно-популярный и образовательный журнал "Экология и жизнь"</a:t>
            </a:r>
            <a:r>
              <a:rPr lang="ru-RU" sz="2900" dirty="0"/>
              <a:t> (</a:t>
            </a:r>
            <a:r>
              <a:rPr lang="ru-RU" sz="2900" dirty="0">
                <a:hlinkClick r:id="rId6"/>
              </a:rPr>
              <a:t>www.ecolife.ru</a:t>
            </a:r>
            <a:r>
              <a:rPr lang="ru-RU" sz="2900" dirty="0"/>
              <a:t>)</a:t>
            </a:r>
            <a:br>
              <a:rPr lang="ru-RU" sz="2900" dirty="0"/>
            </a:br>
            <a:r>
              <a:rPr lang="ru-RU" sz="2900" dirty="0"/>
              <a:t>Официальный сайт научно-популярного и образовательного журнала представляет экологические новости, </a:t>
            </a:r>
            <a:r>
              <a:rPr lang="ru-RU" sz="2900" dirty="0" err="1"/>
              <a:t>эковидеоролики</a:t>
            </a:r>
            <a:r>
              <a:rPr lang="ru-RU" sz="2900" dirty="0"/>
              <a:t>, статьи, обзоры, эссе по проблемам экологии, информацию о последних разработках в сфере ресурсосбережения, </a:t>
            </a:r>
            <a:r>
              <a:rPr lang="ru-RU" sz="2900" dirty="0" err="1"/>
              <a:t>энергоэффективности</a:t>
            </a:r>
            <a:r>
              <a:rPr lang="ru-RU" sz="2900" dirty="0"/>
              <a:t> и обеспечения экологической безопасности. Значительное место уделяется в журнале вопросам экологического образования и развития мировоззрения. Основное место сайта занимает электронный архив журнала «Экология и жизнь» начиная с первого года выпуска.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38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государственной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Государственная </a:t>
            </a:r>
            <a:r>
              <a:rPr lang="ru-RU" dirty="0"/>
              <a:t>программа - «Охрана окружающей среды на период до 2020 года», в которой заложены базовые ориентиры и финансирование работ по сохранению экологии, ликвидации ущерба, связанного с хозяйственной деятельностью. </a:t>
            </a:r>
            <a:r>
              <a:rPr lang="ru-RU" dirty="0"/>
              <a:t>27 декабря 2012 года Правительством РФ</a:t>
            </a:r>
            <a:endParaRPr lang="ru-RU" dirty="0" smtClean="0"/>
          </a:p>
          <a:p>
            <a:r>
              <a:rPr lang="ru-RU" dirty="0" smtClean="0"/>
              <a:t>Федеральная </a:t>
            </a:r>
            <a:r>
              <a:rPr lang="ru-RU" dirty="0" smtClean="0"/>
              <a:t>целевая программа </a:t>
            </a:r>
            <a:r>
              <a:rPr lang="ru-RU" dirty="0"/>
              <a:t>«Охрана озера Байкал и социально-экономическое развитие байкальской природной территории на 2012–2020 годы». </a:t>
            </a:r>
            <a:r>
              <a:rPr lang="ru-RU" dirty="0"/>
              <a:t>Постановление Правительства РФ </a:t>
            </a:r>
            <a:r>
              <a:rPr lang="ru-RU" dirty="0" smtClean="0"/>
              <a:t>21 </a:t>
            </a:r>
            <a:r>
              <a:rPr lang="ru-RU" dirty="0"/>
              <a:t>августа 2012 г. </a:t>
            </a:r>
            <a:r>
              <a:rPr lang="en-US" dirty="0"/>
              <a:t>N </a:t>
            </a:r>
            <a:r>
              <a:rPr lang="en-US" dirty="0" smtClean="0"/>
              <a:t>847</a:t>
            </a:r>
            <a:endParaRPr lang="ru-RU" dirty="0" smtClean="0"/>
          </a:p>
          <a:p>
            <a:r>
              <a:rPr lang="ru-RU" dirty="0"/>
              <a:t>2013 год - Год охраны окружающей среды в Российской Федерации (Указ Президента Российской Федерации Владимира Путина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Стратегия </a:t>
            </a:r>
            <a:r>
              <a:rPr lang="ru-RU" dirty="0"/>
              <a:t>экологической безопасности Российской Федерации на период до 2025 </a:t>
            </a:r>
            <a:r>
              <a:rPr lang="ru-RU" dirty="0" smtClean="0"/>
              <a:t>года - </a:t>
            </a:r>
            <a:r>
              <a:rPr lang="ru-RU" dirty="0" smtClean="0"/>
              <a:t>утверждена </a:t>
            </a:r>
            <a:r>
              <a:rPr lang="ru-RU" dirty="0"/>
              <a:t>Президентом Российской Федерации 04.12.2013 № Пр-2844</a:t>
            </a:r>
            <a:endParaRPr lang="ru-RU" dirty="0"/>
          </a:p>
          <a:p>
            <a:r>
              <a:rPr lang="ru-RU" dirty="0"/>
              <a:t>2017 год - 5 января 2016 года Президент России Владимир Путин подписал указ, в соответствии с которым 2017 год в России объявлен годом экологии. Цель этого решения — привлечь внимание к проблемным вопросам, существующим в экологической сфере, и улучшить состояние экологической безопасности страны.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65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направления работы </a:t>
            </a:r>
            <a:r>
              <a:rPr lang="ru-RU" dirty="0" smtClean="0"/>
              <a:t>библиотек по экологическому просвещению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азвитие </a:t>
            </a:r>
            <a:r>
              <a:rPr lang="ru-RU" dirty="0"/>
              <a:t>партнерских отношений с организациями, заинтересованными в развитии экологического просвещения, считающими это направление престижным для формирования имиджа компании;</a:t>
            </a:r>
          </a:p>
          <a:p>
            <a:r>
              <a:rPr lang="ru-RU" b="1" dirty="0"/>
              <a:t>Р</a:t>
            </a:r>
            <a:r>
              <a:rPr lang="ru-RU" b="1" dirty="0" smtClean="0"/>
              <a:t>абота </a:t>
            </a:r>
            <a:r>
              <a:rPr lang="ru-RU" b="1" dirty="0"/>
              <a:t>по целевым проектам, комплексным программам</a:t>
            </a:r>
            <a:r>
              <a:rPr lang="ru-RU" dirty="0"/>
              <a:t>;</a:t>
            </a:r>
          </a:p>
          <a:p>
            <a:r>
              <a:rPr lang="ru-RU" dirty="0"/>
              <a:t>Н</a:t>
            </a:r>
            <a:r>
              <a:rPr lang="ru-RU" dirty="0" smtClean="0"/>
              <a:t>епрерывное </a:t>
            </a:r>
            <a:r>
              <a:rPr lang="ru-RU" dirty="0"/>
              <a:t>экологическое просвещение и формирование гражданской позиции населения при использовании массовых и индивидуальных форм работы;</a:t>
            </a:r>
          </a:p>
          <a:p>
            <a:r>
              <a:rPr lang="ru-RU" dirty="0"/>
              <a:t>Н</a:t>
            </a:r>
            <a:r>
              <a:rPr lang="ru-RU" dirty="0" smtClean="0"/>
              <a:t>аучно-методическая </a:t>
            </a:r>
            <a:r>
              <a:rPr lang="ru-RU" dirty="0"/>
              <a:t>деятельность для изучения потребностей населения в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86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Проектная деятельность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экологические </a:t>
            </a:r>
            <a:r>
              <a:rPr lang="ru-RU" dirty="0" smtClean="0"/>
              <a:t>акции;</a:t>
            </a:r>
          </a:p>
          <a:p>
            <a:r>
              <a:rPr lang="ru-RU" dirty="0"/>
              <a:t>э</a:t>
            </a:r>
            <a:r>
              <a:rPr lang="ru-RU" dirty="0" smtClean="0"/>
              <a:t>кологические </a:t>
            </a:r>
            <a:r>
              <a:rPr lang="ru-RU" dirty="0"/>
              <a:t>виртуальные </a:t>
            </a:r>
            <a:r>
              <a:rPr lang="ru-RU" dirty="0" smtClean="0"/>
              <a:t>фотовыставки;</a:t>
            </a:r>
          </a:p>
          <a:p>
            <a:r>
              <a:rPr lang="ru-RU" dirty="0" smtClean="0"/>
              <a:t>видео-презентации;</a:t>
            </a:r>
          </a:p>
          <a:p>
            <a:r>
              <a:rPr lang="ru-RU" dirty="0" smtClean="0"/>
              <a:t>эколого-этнографические экспедиции;</a:t>
            </a:r>
          </a:p>
          <a:p>
            <a:r>
              <a:rPr lang="ru-RU" dirty="0" smtClean="0"/>
              <a:t>заочные </a:t>
            </a:r>
            <a:r>
              <a:rPr lang="ru-RU" dirty="0"/>
              <a:t>познавательные </a:t>
            </a:r>
            <a:r>
              <a:rPr lang="ru-RU" dirty="0" smtClean="0"/>
              <a:t>путешествия;</a:t>
            </a:r>
          </a:p>
          <a:p>
            <a:r>
              <a:rPr lang="ru-RU" dirty="0" smtClean="0"/>
              <a:t>экологические лектории;</a:t>
            </a:r>
          </a:p>
          <a:p>
            <a:r>
              <a:rPr lang="ru-RU" dirty="0" smtClean="0"/>
              <a:t>экологические </a:t>
            </a:r>
            <a:r>
              <a:rPr lang="ru-RU" dirty="0"/>
              <a:t>интерактивные </a:t>
            </a:r>
            <a:r>
              <a:rPr lang="ru-RU" dirty="0" smtClean="0"/>
              <a:t>карты и т.д.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69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проекта </a:t>
            </a:r>
            <a:r>
              <a:rPr lang="ru-RU" dirty="0"/>
              <a:t>тематической </a:t>
            </a:r>
            <a:r>
              <a:rPr lang="ru-RU" dirty="0" smtClean="0"/>
              <a:t>программы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«Экология и библиотека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Цель данной программы: экологическое воспитание молодёжи, всемерное содействие формированию активной жизненной позиции.</a:t>
            </a:r>
          </a:p>
          <a:p>
            <a:pPr marL="0" indent="0">
              <a:buNone/>
            </a:pPr>
            <a:r>
              <a:rPr lang="ru-RU" dirty="0" smtClean="0"/>
              <a:t>Задачи </a:t>
            </a:r>
            <a:r>
              <a:rPr lang="ru-RU" dirty="0"/>
              <a:t>программы:</a:t>
            </a:r>
          </a:p>
          <a:p>
            <a:r>
              <a:rPr lang="ru-RU" dirty="0" smtClean="0"/>
              <a:t>максимальное </a:t>
            </a:r>
            <a:r>
              <a:rPr lang="ru-RU" dirty="0"/>
              <a:t>предоставление информации по экологии </a:t>
            </a:r>
            <a:r>
              <a:rPr lang="ru-RU" dirty="0" smtClean="0"/>
              <a:t>Костромской области, </a:t>
            </a:r>
            <a:r>
              <a:rPr lang="ru-RU" dirty="0"/>
              <a:t>района, города, поселка…. пользователям библиотеки; </a:t>
            </a:r>
          </a:p>
          <a:p>
            <a:r>
              <a:rPr lang="ru-RU" dirty="0" smtClean="0"/>
              <a:t>проведение </a:t>
            </a:r>
            <a:r>
              <a:rPr lang="ru-RU" dirty="0"/>
              <a:t>мероприятий экологической тематики;</a:t>
            </a:r>
          </a:p>
          <a:p>
            <a:r>
              <a:rPr lang="ru-RU" dirty="0" smtClean="0"/>
              <a:t>тесное </a:t>
            </a:r>
            <a:r>
              <a:rPr lang="ru-RU" dirty="0"/>
              <a:t>сотрудничество с отделами культуры и отделами природных ресурсов и охраны окружающей среды администраций муниципальных образований, писателями-краеведами.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00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программы: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dirty="0"/>
              <a:t>открытых просмотров литературы и документов по проблемам экологии;</a:t>
            </a:r>
          </a:p>
          <a:p>
            <a:r>
              <a:rPr lang="ru-RU" dirty="0" smtClean="0"/>
              <a:t>проведение </a:t>
            </a:r>
            <a:r>
              <a:rPr lang="ru-RU" dirty="0"/>
              <a:t>круглых столов, бесед, обзоров у выставок по вопросам экологии; освещение вопросов экологии в прессе и через мероприятия районного, общегородского, поселкового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03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Социальный эффект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Глубина экологического вопроса, дискуссионность его обсуждения, разнообразие форм проведения мероприятий позволит всему населению района, города, поселка, а в частности молодёжи, более серьёзно подойти к теме охраны окружающей среды и экологической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211518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Примерные мероприятия </a:t>
            </a:r>
            <a:r>
              <a:rPr lang="ru-RU" dirty="0"/>
              <a:t>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Семинар </a:t>
            </a:r>
            <a:r>
              <a:rPr lang="ru-RU" dirty="0"/>
              <a:t>«Роль и участие учреждений культуры и образования в пропаганде экологических знаний</a:t>
            </a:r>
            <a:r>
              <a:rPr lang="ru-RU" dirty="0" smtClean="0"/>
              <a:t>»;</a:t>
            </a:r>
            <a:endParaRPr lang="ru-RU" dirty="0"/>
          </a:p>
          <a:p>
            <a:r>
              <a:rPr lang="ru-RU" dirty="0" smtClean="0"/>
              <a:t>Библиотечный </a:t>
            </a:r>
            <a:r>
              <a:rPr lang="ru-RU" dirty="0"/>
              <a:t>пикник «Войди в природу с чистым сердцем</a:t>
            </a:r>
            <a:r>
              <a:rPr lang="ru-RU" dirty="0" smtClean="0"/>
              <a:t>»;</a:t>
            </a:r>
            <a:endParaRPr lang="ru-RU" dirty="0"/>
          </a:p>
          <a:p>
            <a:r>
              <a:rPr lang="ru-RU" dirty="0" smtClean="0"/>
              <a:t>День </a:t>
            </a:r>
            <a:r>
              <a:rPr lang="ru-RU" dirty="0"/>
              <a:t>библиографии «Экологические лабиринты фонда</a:t>
            </a:r>
            <a:r>
              <a:rPr lang="ru-RU" dirty="0" smtClean="0"/>
              <a:t>»;</a:t>
            </a:r>
            <a:endParaRPr lang="ru-RU" dirty="0"/>
          </a:p>
          <a:p>
            <a:r>
              <a:rPr lang="ru-RU" dirty="0" smtClean="0"/>
              <a:t>Час </a:t>
            </a:r>
            <a:r>
              <a:rPr lang="ru-RU" dirty="0"/>
              <a:t>экологии «По страницам книг в страну природы</a:t>
            </a:r>
            <a:r>
              <a:rPr lang="ru-RU" dirty="0" smtClean="0"/>
              <a:t>»;</a:t>
            </a:r>
            <a:endParaRPr lang="ru-RU" dirty="0"/>
          </a:p>
          <a:p>
            <a:r>
              <a:rPr lang="ru-RU" dirty="0" smtClean="0"/>
              <a:t>Удивительная </a:t>
            </a:r>
            <a:r>
              <a:rPr lang="ru-RU" dirty="0"/>
              <a:t>флористика (цикл мероприятий</a:t>
            </a:r>
            <a:r>
              <a:rPr lang="ru-RU" dirty="0" smtClean="0"/>
              <a:t>):</a:t>
            </a:r>
            <a:endParaRPr lang="ru-RU" dirty="0"/>
          </a:p>
          <a:p>
            <a:r>
              <a:rPr lang="ru-RU" dirty="0" smtClean="0"/>
              <a:t>Беседа </a:t>
            </a:r>
            <a:r>
              <a:rPr lang="ru-RU" dirty="0"/>
              <a:t>«Дизайн интерьеров с помощью цветочных композиций (флористика: история и современность)»;</a:t>
            </a:r>
          </a:p>
          <a:p>
            <a:r>
              <a:rPr lang="ru-RU" dirty="0" smtClean="0"/>
              <a:t>Практикум </a:t>
            </a:r>
            <a:r>
              <a:rPr lang="ru-RU" dirty="0"/>
              <a:t>«Декор своими руками: как создать цветочную композицию из сухоцветов»;</a:t>
            </a:r>
          </a:p>
          <a:p>
            <a:r>
              <a:rPr lang="ru-RU" dirty="0" smtClean="0"/>
              <a:t>Урок </a:t>
            </a:r>
            <a:r>
              <a:rPr lang="ru-RU" dirty="0"/>
              <a:t>экологии «Сухоцветы, сбор, сушка, хранение».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53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Использования Интернета </a:t>
            </a:r>
            <a:r>
              <a:rPr lang="ru-RU" dirty="0"/>
              <a:t>в работе библиотек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на сайте страницу </a:t>
            </a:r>
            <a:r>
              <a:rPr lang="ru-RU" dirty="0"/>
              <a:t>«Экология», где регулярно освещать деятельность библиотеки по данному направлению работы</a:t>
            </a:r>
            <a:r>
              <a:rPr lang="ru-RU" dirty="0" smtClean="0"/>
              <a:t>.</a:t>
            </a:r>
          </a:p>
          <a:p>
            <a:pPr marL="228600" lvl="1">
              <a:spcBef>
                <a:spcPts val="1000"/>
              </a:spcBef>
            </a:pPr>
            <a:r>
              <a:rPr lang="ru-RU" sz="2800" dirty="0"/>
              <a:t>С</a:t>
            </a:r>
            <a:r>
              <a:rPr lang="ru-RU" sz="2800" dirty="0" smtClean="0"/>
              <a:t>оздание </a:t>
            </a:r>
            <a:r>
              <a:rPr lang="ru-RU" sz="2800" dirty="0"/>
              <a:t>автоматизированные базы данных книжных фондов и периодических изданий экологической направленности местной </a:t>
            </a:r>
            <a:r>
              <a:rPr lang="ru-RU" sz="2800" dirty="0" smtClean="0"/>
              <a:t>печати.</a:t>
            </a:r>
          </a:p>
          <a:p>
            <a:pPr marL="228600" lvl="1">
              <a:spcBef>
                <a:spcPts val="1000"/>
              </a:spcBef>
            </a:pPr>
            <a:r>
              <a:rPr lang="ru-RU" sz="2800" dirty="0" smtClean="0"/>
              <a:t>Создание «</a:t>
            </a:r>
            <a:r>
              <a:rPr lang="ru-RU" sz="2800" dirty="0" smtClean="0">
                <a:hlinkClick r:id="rId2"/>
              </a:rPr>
              <a:t>Экологической карты Костромской области</a:t>
            </a:r>
            <a:r>
              <a:rPr lang="ru-RU" sz="2800" dirty="0" smtClean="0"/>
              <a:t>»</a:t>
            </a:r>
            <a:endParaRPr lang="ru-RU" sz="2800" dirty="0"/>
          </a:p>
          <a:p>
            <a:r>
              <a:rPr lang="ru-RU" dirty="0" smtClean="0"/>
              <a:t>Создание собственных мультимедийных продуктов, например: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«</a:t>
            </a:r>
            <a:r>
              <a:rPr lang="ru-RU" dirty="0"/>
              <a:t>Глобальная экология</a:t>
            </a:r>
            <a:r>
              <a:rPr lang="ru-RU" dirty="0" smtClean="0"/>
              <a:t>»,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«Экология Костромской области: вчера, сегодня и завтра», </a:t>
            </a:r>
            <a:endParaRPr lang="ru-RU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«</a:t>
            </a:r>
            <a:r>
              <a:rPr lang="ru-RU" dirty="0" err="1"/>
              <a:t>Нанотехнологии</a:t>
            </a:r>
            <a:r>
              <a:rPr lang="ru-RU" dirty="0"/>
              <a:t> на защите </a:t>
            </a:r>
            <a:r>
              <a:rPr lang="ru-RU" dirty="0" smtClean="0"/>
              <a:t>природы»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832526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AWJJH2MPE6E2-1519004642-1</_dlc_DocId>
    <_dlc_DocIdUrl xmlns="4a252ca3-5a62-4c1c-90a6-29f4710e47f8">
      <Url>http://www.xn--44-6kcadhwnl3cfdx.xn--p1ai/BiblioLiga/_layouts/15/DocIdRedir.aspx?ID=AWJJH2MPE6E2-1519004642-1</Url>
      <Description>AWJJH2MPE6E2-1519004642-1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C8BBCEACBCBC0409C1EBB3F22591AB0" ma:contentTypeVersion="49" ma:contentTypeDescription="Создание документа." ma:contentTypeScope="" ma:versionID="4b632ad4415b77e38ec87b8b9a5aecb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480455-A357-45D9-B012-6DED5F473E7A}"/>
</file>

<file path=customXml/itemProps2.xml><?xml version="1.0" encoding="utf-8"?>
<ds:datastoreItem xmlns:ds="http://schemas.openxmlformats.org/officeDocument/2006/customXml" ds:itemID="{DCE8C105-0E64-4D51-939A-8B4E04F7AAFD}"/>
</file>

<file path=customXml/itemProps3.xml><?xml version="1.0" encoding="utf-8"?>
<ds:datastoreItem xmlns:ds="http://schemas.openxmlformats.org/officeDocument/2006/customXml" ds:itemID="{539B3CC5-D257-466B-9206-C6C2E32FA54D}"/>
</file>

<file path=customXml/itemProps4.xml><?xml version="1.0" encoding="utf-8"?>
<ds:datastoreItem xmlns:ds="http://schemas.openxmlformats.org/officeDocument/2006/customXml" ds:itemID="{A8885ADF-6EBE-4A9C-A77D-E6F4B2B770F1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</Template>
  <TotalTime>258</TotalTime>
  <Words>1453</Words>
  <Application>Microsoft Office PowerPoint</Application>
  <PresentationFormat>Широкоэкранный</PresentationFormat>
  <Paragraphs>128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Garamond</vt:lpstr>
      <vt:lpstr>Wingdings</vt:lpstr>
      <vt:lpstr>коиро1</vt:lpstr>
      <vt:lpstr>Сопровождение проектов естественнонаучного направления в школьных и публичных библиотеках</vt:lpstr>
      <vt:lpstr>Основные направления государственной политики</vt:lpstr>
      <vt:lpstr>Основные направления работы библиотек по экологическому просвещению</vt:lpstr>
      <vt:lpstr>Проектная деятельность </vt:lpstr>
      <vt:lpstr>Пример проекта тематической программы  «Экология и библиотека»</vt:lpstr>
      <vt:lpstr>Содержание программы:</vt:lpstr>
      <vt:lpstr>Социальный эффект</vt:lpstr>
      <vt:lpstr>Примерные мероприятия программы</vt:lpstr>
      <vt:lpstr>Использования Интернета в работе библиотек</vt:lpstr>
      <vt:lpstr>Международные экологические десятилетия </vt:lpstr>
      <vt:lpstr>Экологический календарь на 2018 год </vt:lpstr>
      <vt:lpstr>Всероссийский день заповедников и национальных парков (11 января) </vt:lpstr>
      <vt:lpstr>Проект по экологическому просвещению населения в Дни защиты от экологической опасности «Беречь родную Землю» </vt:lpstr>
      <vt:lpstr>Экологические проекты</vt:lpstr>
      <vt:lpstr>Экологические фонды, общества и движения</vt:lpstr>
      <vt:lpstr>Экологическое обследование</vt:lpstr>
      <vt:lpstr>Экологические порталы </vt:lpstr>
      <vt:lpstr>Газеты и журналы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Сопровождение проектов естественнонаучного направления в школьных и публичных библиотеках</dc:title>
  <dc:creator>user</dc:creator>
  <cp:lastModifiedBy>user</cp:lastModifiedBy>
  <cp:revision>19</cp:revision>
  <dcterms:created xsi:type="dcterms:W3CDTF">2018-01-19T06:20:47Z</dcterms:created>
  <dcterms:modified xsi:type="dcterms:W3CDTF">2018-01-19T10:40:46Z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0x010100CC8BBCEACBCBC0409C1EBB3F22591AB0</vt:lpwstr>
  </property>
  <property fmtid="{D5CDD505-2E9C-101B-9397-08002B2CF9AE}" pid="3" name="_dlc_DocIdItemGuid">
    <vt:lpwstr>e3ee0f91-0d3c-4e6e-bc5b-6ca5298c03b5</vt:lpwstr>
  </property>
</Properties>
</file>