
<file path=[Content_Types].xml><?xml version="1.0" encoding="utf-8"?>
<Types xmlns="http://schemas.openxmlformats.org/package/2006/content-types">
  <Default Extension="bin" ContentType="application/vnd.ms-office.legacyDiagramText"/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tiff" ContentType="image/tiff"/>
  <Default Extension="vml" ContentType="application/vnd.openxmlformats-officedocument.vmlDrawin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legacyDocTextInfo.bin" ContentType="application/vnd.ms-office.legacyDocTextInfo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42"/>
  </p:notesMasterIdLst>
  <p:sldIdLst>
    <p:sldId id="256" r:id="rId2"/>
    <p:sldId id="300" r:id="rId3"/>
    <p:sldId id="304" r:id="rId4"/>
    <p:sldId id="301" r:id="rId5"/>
    <p:sldId id="346" r:id="rId6"/>
    <p:sldId id="348" r:id="rId7"/>
    <p:sldId id="305" r:id="rId8"/>
    <p:sldId id="349" r:id="rId9"/>
    <p:sldId id="350" r:id="rId10"/>
    <p:sldId id="353" r:id="rId11"/>
    <p:sldId id="354" r:id="rId12"/>
    <p:sldId id="311" r:id="rId13"/>
    <p:sldId id="355" r:id="rId14"/>
    <p:sldId id="357" r:id="rId15"/>
    <p:sldId id="356" r:id="rId16"/>
    <p:sldId id="358" r:id="rId17"/>
    <p:sldId id="359" r:id="rId18"/>
    <p:sldId id="367" r:id="rId19"/>
    <p:sldId id="360" r:id="rId20"/>
    <p:sldId id="362" r:id="rId21"/>
    <p:sldId id="363" r:id="rId22"/>
    <p:sldId id="364" r:id="rId23"/>
    <p:sldId id="365" r:id="rId24"/>
    <p:sldId id="366" r:id="rId25"/>
    <p:sldId id="369" r:id="rId26"/>
    <p:sldId id="370" r:id="rId27"/>
    <p:sldId id="371" r:id="rId28"/>
    <p:sldId id="372" r:id="rId29"/>
    <p:sldId id="374" r:id="rId30"/>
    <p:sldId id="375" r:id="rId31"/>
    <p:sldId id="376" r:id="rId32"/>
    <p:sldId id="377" r:id="rId33"/>
    <p:sldId id="327" r:id="rId34"/>
    <p:sldId id="329" r:id="rId35"/>
    <p:sldId id="378" r:id="rId36"/>
    <p:sldId id="380" r:id="rId37"/>
    <p:sldId id="381" r:id="rId38"/>
    <p:sldId id="382" r:id="rId39"/>
    <p:sldId id="379" r:id="rId40"/>
    <p:sldId id="30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8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06/relationships/legacyDocTextInfo" Target="legacyDocTextInfo.bin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09C8C-36FE-4C93-B440-F38D7B128323}" type="doc">
      <dgm:prSet loTypeId="urn:microsoft.com/office/officeart/2005/8/layout/radial5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7CDC23-96AD-4D6A-B198-FF74CC45499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СОЦИО-КУЛЬТУРНАЯ ГОРОДСКАЯ СРЕДА</a:t>
          </a:r>
        </a:p>
      </dgm:t>
    </dgm:pt>
    <dgm:pt modelId="{B13F3C55-B8AE-4FF5-8CE4-A3E344358B06}" type="parTrans" cxnId="{36438719-25F2-44FF-A53D-50E0349FB5A9}">
      <dgm:prSet/>
      <dgm:spPr/>
      <dgm:t>
        <a:bodyPr/>
        <a:lstStyle/>
        <a:p>
          <a:endParaRPr lang="ru-RU"/>
        </a:p>
      </dgm:t>
    </dgm:pt>
    <dgm:pt modelId="{8CE50E9F-46D3-4787-9F3E-94CAF474CE87}" type="sibTrans" cxnId="{36438719-25F2-44FF-A53D-50E0349FB5A9}">
      <dgm:prSet/>
      <dgm:spPr/>
      <dgm:t>
        <a:bodyPr/>
        <a:lstStyle/>
        <a:p>
          <a:endParaRPr lang="ru-RU"/>
        </a:p>
      </dgm:t>
    </dgm:pt>
    <dgm:pt modelId="{AA465F8E-0F83-432D-99CC-EF18C35C0F06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ОБЩЕСТВЕННЫЕ ОРГАНИЗАЦИИ</a:t>
          </a:r>
          <a:endParaRPr lang="ru-RU" b="1" dirty="0">
            <a:solidFill>
              <a:srgbClr val="002060"/>
            </a:solidFill>
          </a:endParaRPr>
        </a:p>
      </dgm:t>
    </dgm:pt>
    <dgm:pt modelId="{C87A629B-A152-4E35-ACCC-F67118A790E3}" type="parTrans" cxnId="{9E214BDC-781C-4214-8E64-B74C9C4FCABC}">
      <dgm:prSet/>
      <dgm:spPr/>
      <dgm:t>
        <a:bodyPr/>
        <a:lstStyle/>
        <a:p>
          <a:endParaRPr lang="ru-RU"/>
        </a:p>
      </dgm:t>
    </dgm:pt>
    <dgm:pt modelId="{470A9DF3-7929-4855-8866-5D5B84C9E5EE}" type="sibTrans" cxnId="{9E214BDC-781C-4214-8E64-B74C9C4FCABC}">
      <dgm:prSet/>
      <dgm:spPr/>
      <dgm:t>
        <a:bodyPr/>
        <a:lstStyle/>
        <a:p>
          <a:endParaRPr lang="ru-RU"/>
        </a:p>
      </dgm:t>
    </dgm:pt>
    <dgm:pt modelId="{24AE213D-8845-4F44-B244-52D7AFEFC0F3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МУЗЕИ, ВЫСТАВОЧНЫЕ ЗАЛЫ</a:t>
          </a:r>
        </a:p>
        <a:p>
          <a:r>
            <a:rPr lang="ru-RU" b="1" dirty="0" smtClean="0">
              <a:solidFill>
                <a:srgbClr val="002060"/>
              </a:solidFill>
            </a:rPr>
            <a:t>(государственные, муниципальные, школьные, частные)</a:t>
          </a:r>
          <a:endParaRPr lang="ru-RU" b="1" dirty="0">
            <a:solidFill>
              <a:srgbClr val="002060"/>
            </a:solidFill>
          </a:endParaRPr>
        </a:p>
      </dgm:t>
    </dgm:pt>
    <dgm:pt modelId="{214DF9BC-538A-4293-9EEC-548197C62E59}" type="parTrans" cxnId="{DD736A6F-FE5B-4B32-94D2-D476E1485895}">
      <dgm:prSet/>
      <dgm:spPr/>
      <dgm:t>
        <a:bodyPr/>
        <a:lstStyle/>
        <a:p>
          <a:endParaRPr lang="ru-RU"/>
        </a:p>
      </dgm:t>
    </dgm:pt>
    <dgm:pt modelId="{3875C67C-E116-407E-89DE-B3558FD0559B}" type="sibTrans" cxnId="{DD736A6F-FE5B-4B32-94D2-D476E1485895}">
      <dgm:prSet/>
      <dgm:spPr/>
      <dgm:t>
        <a:bodyPr/>
        <a:lstStyle/>
        <a:p>
          <a:endParaRPr lang="ru-RU"/>
        </a:p>
      </dgm:t>
    </dgm:pt>
    <dgm:pt modelId="{4361DC9C-64F9-4290-9C7B-B20FCB2783BE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ОБРАЗОВАТЕЛЬНЫЕ УЧРЕЖДЕНИЯ</a:t>
          </a:r>
          <a:endParaRPr lang="ru-RU" dirty="0"/>
        </a:p>
      </dgm:t>
    </dgm:pt>
    <dgm:pt modelId="{25561DBF-1C82-411C-B485-525310597E55}" type="parTrans" cxnId="{C9C08B84-AA05-43E6-819D-2B42F1F8C667}">
      <dgm:prSet/>
      <dgm:spPr/>
      <dgm:t>
        <a:bodyPr/>
        <a:lstStyle/>
        <a:p>
          <a:endParaRPr lang="ru-RU"/>
        </a:p>
      </dgm:t>
    </dgm:pt>
    <dgm:pt modelId="{3708E51B-E5F8-4A4A-9BBE-45684366E65A}" type="sibTrans" cxnId="{C9C08B84-AA05-43E6-819D-2B42F1F8C667}">
      <dgm:prSet/>
      <dgm:spPr/>
      <dgm:t>
        <a:bodyPr/>
        <a:lstStyle/>
        <a:p>
          <a:endParaRPr lang="ru-RU"/>
        </a:p>
      </dgm:t>
    </dgm:pt>
    <dgm:pt modelId="{1D969D29-8943-4DE6-9C50-05BEC73997B2}">
      <dgm:prSet phldrT="[Текст]" custScaleX="154696" custRadScaleRad="138940" custRadScaleInc="2506"/>
      <dgm:spPr/>
      <dgm:t>
        <a:bodyPr/>
        <a:lstStyle/>
        <a:p>
          <a:endParaRPr lang="ru-RU" dirty="0"/>
        </a:p>
      </dgm:t>
    </dgm:pt>
    <dgm:pt modelId="{59244A29-AFFF-476F-AD2B-223186605A40}" type="parTrans" cxnId="{DB3943DB-431D-4358-B203-852FDADA20D8}">
      <dgm:prSet/>
      <dgm:spPr/>
      <dgm:t>
        <a:bodyPr/>
        <a:lstStyle/>
        <a:p>
          <a:endParaRPr lang="ru-RU"/>
        </a:p>
      </dgm:t>
    </dgm:pt>
    <dgm:pt modelId="{5924A621-85D4-457A-A663-BC9B14114220}" type="sibTrans" cxnId="{DB3943DB-431D-4358-B203-852FDADA20D8}">
      <dgm:prSet/>
      <dgm:spPr/>
      <dgm:t>
        <a:bodyPr/>
        <a:lstStyle/>
        <a:p>
          <a:endParaRPr lang="ru-RU"/>
        </a:p>
      </dgm:t>
    </dgm:pt>
    <dgm:pt modelId="{BE7A7094-9C50-4281-916C-D95791BE4A9F}">
      <dgm:prSet phldrT="[Текст]" custScaleX="154696" custRadScaleRad="138940" custRadScaleInc="2506"/>
      <dgm:spPr/>
      <dgm:t>
        <a:bodyPr/>
        <a:lstStyle/>
        <a:p>
          <a:endParaRPr lang="ru-RU" dirty="0">
            <a:solidFill>
              <a:srgbClr val="002060"/>
            </a:solidFill>
            <a:effectLst/>
          </a:endParaRPr>
        </a:p>
      </dgm:t>
    </dgm:pt>
    <dgm:pt modelId="{1BF6F1E9-075A-4E1D-9C2B-0E3654551C76}" type="parTrans" cxnId="{3051BA79-0295-43F1-9FD4-925888F64D21}">
      <dgm:prSet/>
      <dgm:spPr/>
      <dgm:t>
        <a:bodyPr/>
        <a:lstStyle/>
        <a:p>
          <a:endParaRPr lang="ru-RU"/>
        </a:p>
      </dgm:t>
    </dgm:pt>
    <dgm:pt modelId="{5BCE7021-C7F3-4DAD-92A8-7DB9ED610AA0}" type="sibTrans" cxnId="{3051BA79-0295-43F1-9FD4-925888F64D21}">
      <dgm:prSet/>
      <dgm:spPr/>
      <dgm:t>
        <a:bodyPr/>
        <a:lstStyle/>
        <a:p>
          <a:endParaRPr lang="ru-RU"/>
        </a:p>
      </dgm:t>
    </dgm:pt>
    <dgm:pt modelId="{75B8E35C-87C4-4ECB-99F7-7CE2C6BD0D25}">
      <dgm:prSet phldrT="[Текст]" custScaleX="154696" custRadScaleRad="138940" custRadScaleInc="2506"/>
      <dgm:spPr/>
      <dgm:t>
        <a:bodyPr/>
        <a:lstStyle/>
        <a:p>
          <a:endParaRPr lang="ru-RU" dirty="0"/>
        </a:p>
      </dgm:t>
    </dgm:pt>
    <dgm:pt modelId="{9A79D5A8-06EE-4CE9-92BD-B4D85ADD875A}" type="parTrans" cxnId="{7808414C-23A9-4CFB-A512-6A7F8AD5B563}">
      <dgm:prSet/>
      <dgm:spPr/>
      <dgm:t>
        <a:bodyPr/>
        <a:lstStyle/>
        <a:p>
          <a:endParaRPr lang="ru-RU"/>
        </a:p>
      </dgm:t>
    </dgm:pt>
    <dgm:pt modelId="{4F8FBBB3-9B47-4E95-AF61-C9C78E059F19}" type="sibTrans" cxnId="{7808414C-23A9-4CFB-A512-6A7F8AD5B563}">
      <dgm:prSet/>
      <dgm:spPr/>
      <dgm:t>
        <a:bodyPr/>
        <a:lstStyle/>
        <a:p>
          <a:endParaRPr lang="ru-RU"/>
        </a:p>
      </dgm:t>
    </dgm:pt>
    <dgm:pt modelId="{01981505-3F78-4E60-9D84-5ED718E33742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БИБЛИОТЕЧНАЯ СИСТЕМА</a:t>
          </a:r>
          <a:endParaRPr lang="ru-RU" b="1" dirty="0">
            <a:solidFill>
              <a:srgbClr val="002060"/>
            </a:solidFill>
          </a:endParaRPr>
        </a:p>
      </dgm:t>
    </dgm:pt>
    <dgm:pt modelId="{A071A25C-4719-475D-BD41-FA953FD4787C}" type="parTrans" cxnId="{154A36AA-5DD2-4C95-8A6B-E0BFFEE1BE26}">
      <dgm:prSet/>
      <dgm:spPr/>
      <dgm:t>
        <a:bodyPr/>
        <a:lstStyle/>
        <a:p>
          <a:endParaRPr lang="ru-RU"/>
        </a:p>
      </dgm:t>
    </dgm:pt>
    <dgm:pt modelId="{728E011B-9284-4660-B62F-B89ACE022419}" type="sibTrans" cxnId="{154A36AA-5DD2-4C95-8A6B-E0BFFEE1BE26}">
      <dgm:prSet/>
      <dgm:spPr/>
      <dgm:t>
        <a:bodyPr/>
        <a:lstStyle/>
        <a:p>
          <a:endParaRPr lang="ru-RU"/>
        </a:p>
      </dgm:t>
    </dgm:pt>
    <dgm:pt modelId="{E167A29A-F4A1-45E2-A148-ED794CD01FD3}">
      <dgm:prSet/>
      <dgm:spPr/>
      <dgm:t>
        <a:bodyPr/>
        <a:lstStyle/>
        <a:p>
          <a:pPr algn="ctr"/>
          <a:r>
            <a:rPr lang="ru-RU" b="1" dirty="0" smtClean="0">
              <a:solidFill>
                <a:srgbClr val="002060"/>
              </a:solidFill>
              <a:effectLst/>
            </a:rPr>
            <a:t>ТЕАТРЫ, ФИЛАРМОНИЯ, КОНЦЕРТНЫЕ ЗАЛЫ</a:t>
          </a:r>
          <a:endParaRPr lang="ru-RU" dirty="0">
            <a:solidFill>
              <a:srgbClr val="002060"/>
            </a:solidFill>
            <a:effectLst/>
          </a:endParaRPr>
        </a:p>
      </dgm:t>
    </dgm:pt>
    <dgm:pt modelId="{4EABCF40-6D28-469D-AE71-79CEC2902F0C}" type="parTrans" cxnId="{D6B92DEF-C354-41B8-B0CD-F07C08B368E1}">
      <dgm:prSet/>
      <dgm:spPr/>
      <dgm:t>
        <a:bodyPr/>
        <a:lstStyle/>
        <a:p>
          <a:endParaRPr lang="ru-RU"/>
        </a:p>
      </dgm:t>
    </dgm:pt>
    <dgm:pt modelId="{D0F81CFF-5D48-459C-865C-A5719698689D}" type="sibTrans" cxnId="{D6B92DEF-C354-41B8-B0CD-F07C08B368E1}">
      <dgm:prSet/>
      <dgm:spPr/>
      <dgm:t>
        <a:bodyPr/>
        <a:lstStyle/>
        <a:p>
          <a:endParaRPr lang="ru-RU"/>
        </a:p>
      </dgm:t>
    </dgm:pt>
    <dgm:pt modelId="{3DDAA13B-585C-480E-89B3-52BDF16FF208}">
      <dgm:prSet/>
      <dgm:spPr/>
      <dgm:t>
        <a:bodyPr/>
        <a:lstStyle/>
        <a:p>
          <a:pPr algn="l"/>
          <a:endParaRPr lang="ru-RU" dirty="0"/>
        </a:p>
      </dgm:t>
    </dgm:pt>
    <dgm:pt modelId="{E86C1539-345A-4C89-AC0B-22064268840B}" type="parTrans" cxnId="{5B9EE8F0-EF77-4901-92CA-1C6D40D2EAA3}">
      <dgm:prSet/>
      <dgm:spPr/>
      <dgm:t>
        <a:bodyPr/>
        <a:lstStyle/>
        <a:p>
          <a:endParaRPr lang="ru-RU"/>
        </a:p>
      </dgm:t>
    </dgm:pt>
    <dgm:pt modelId="{D933731A-974E-481C-9009-6B2BAC55109E}" type="sibTrans" cxnId="{5B9EE8F0-EF77-4901-92CA-1C6D40D2EAA3}">
      <dgm:prSet/>
      <dgm:spPr/>
      <dgm:t>
        <a:bodyPr/>
        <a:lstStyle/>
        <a:p>
          <a:endParaRPr lang="ru-RU"/>
        </a:p>
      </dgm:t>
    </dgm:pt>
    <dgm:pt modelId="{ECD6C68A-D156-4386-8D39-8D8FF32218FF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СМИ</a:t>
          </a:r>
          <a:endParaRPr lang="ru-RU" dirty="0"/>
        </a:p>
      </dgm:t>
    </dgm:pt>
    <dgm:pt modelId="{65741A6C-46AB-4D70-B67D-01F0C5092DBF}" type="parTrans" cxnId="{EEE4B341-5B04-4B61-9F4C-FC04031EB358}">
      <dgm:prSet/>
      <dgm:spPr/>
      <dgm:t>
        <a:bodyPr/>
        <a:lstStyle/>
        <a:p>
          <a:endParaRPr lang="ru-RU"/>
        </a:p>
      </dgm:t>
    </dgm:pt>
    <dgm:pt modelId="{2DB2E139-E863-4A1F-8B6F-C9B86CDF226B}" type="sibTrans" cxnId="{EEE4B341-5B04-4B61-9F4C-FC04031EB358}">
      <dgm:prSet/>
      <dgm:spPr/>
      <dgm:t>
        <a:bodyPr/>
        <a:lstStyle/>
        <a:p>
          <a:endParaRPr lang="ru-RU"/>
        </a:p>
      </dgm:t>
    </dgm:pt>
    <dgm:pt modelId="{0DB83F95-9229-4B98-A699-5ACF061D4146}" type="pres">
      <dgm:prSet presAssocID="{75F09C8C-36FE-4C93-B440-F38D7B12832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A17F36-25F8-4756-8ACA-E1955F5C9B88}" type="pres">
      <dgm:prSet presAssocID="{DD7CDC23-96AD-4D6A-B198-FF74CC45499B}" presName="centerShape" presStyleLbl="node0" presStyleIdx="0" presStyleCnt="1" custScaleX="137612" custScaleY="128651" custLinFactNeighborX="-941" custLinFactNeighborY="4284"/>
      <dgm:spPr/>
      <dgm:t>
        <a:bodyPr/>
        <a:lstStyle/>
        <a:p>
          <a:endParaRPr lang="ru-RU"/>
        </a:p>
      </dgm:t>
    </dgm:pt>
    <dgm:pt modelId="{12F5B074-0D09-46DA-B032-537A91CAD3BD}" type="pres">
      <dgm:prSet presAssocID="{C87A629B-A152-4E35-ACCC-F67118A790E3}" presName="parTrans" presStyleLbl="sibTrans2D1" presStyleIdx="0" presStyleCnt="6"/>
      <dgm:spPr/>
      <dgm:t>
        <a:bodyPr/>
        <a:lstStyle/>
        <a:p>
          <a:endParaRPr lang="ru-RU"/>
        </a:p>
      </dgm:t>
    </dgm:pt>
    <dgm:pt modelId="{E4C19B41-69B7-46CB-B8A5-D7AC912AFEF7}" type="pres">
      <dgm:prSet presAssocID="{C87A629B-A152-4E35-ACCC-F67118A790E3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C43DA308-A7B8-40CC-B772-6D916BDB6063}" type="pres">
      <dgm:prSet presAssocID="{AA465F8E-0F83-432D-99CC-EF18C35C0F06}" presName="node" presStyleLbl="node1" presStyleIdx="0" presStyleCnt="6" custScaleX="173001" custScaleY="84577" custRadScaleRad="93226" custRadScaleInc="-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01D06-EDB1-4D87-9EB0-6FA74E551233}" type="pres">
      <dgm:prSet presAssocID="{214DF9BC-538A-4293-9EEC-548197C62E59}" presName="parTrans" presStyleLbl="sibTrans2D1" presStyleIdx="1" presStyleCnt="6"/>
      <dgm:spPr/>
      <dgm:t>
        <a:bodyPr/>
        <a:lstStyle/>
        <a:p>
          <a:endParaRPr lang="ru-RU"/>
        </a:p>
      </dgm:t>
    </dgm:pt>
    <dgm:pt modelId="{CE9C5F1E-E6C8-4DC1-BD85-E5220E614C37}" type="pres">
      <dgm:prSet presAssocID="{214DF9BC-538A-4293-9EEC-548197C62E59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B25B1FAF-A1A6-4D39-BF6C-FA92E554D2BB}" type="pres">
      <dgm:prSet presAssocID="{24AE213D-8845-4F44-B244-52D7AFEFC0F3}" presName="node" presStyleLbl="node1" presStyleIdx="1" presStyleCnt="6" custScaleX="155381" custRadScaleRad="140468" custRadScaleInc="33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839BE-8CB9-490D-92FC-0BFA1478CFFA}" type="pres">
      <dgm:prSet presAssocID="{25561DBF-1C82-411C-B485-525310597E55}" presName="parTrans" presStyleLbl="sibTrans2D1" presStyleIdx="2" presStyleCnt="6"/>
      <dgm:spPr/>
      <dgm:t>
        <a:bodyPr/>
        <a:lstStyle/>
        <a:p>
          <a:endParaRPr lang="ru-RU"/>
        </a:p>
      </dgm:t>
    </dgm:pt>
    <dgm:pt modelId="{9B8A85EC-C624-4685-8DA6-9CE5D6C3D7F9}" type="pres">
      <dgm:prSet presAssocID="{25561DBF-1C82-411C-B485-525310597E55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D8175781-4F06-408D-BF76-B0431AAC13E0}" type="pres">
      <dgm:prSet presAssocID="{4361DC9C-64F9-4290-9C7B-B20FCB2783BE}" presName="node" presStyleLbl="node1" presStyleIdx="2" presStyleCnt="6" custScaleX="155263" custScaleY="90997" custRadScaleRad="147514" custRadScaleInc="-35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38040-00D9-4C7A-A27A-9C946F60D43B}" type="pres">
      <dgm:prSet presAssocID="{65741A6C-46AB-4D70-B67D-01F0C5092DBF}" presName="parTrans" presStyleLbl="sibTrans2D1" presStyleIdx="3" presStyleCnt="6"/>
      <dgm:spPr/>
    </dgm:pt>
    <dgm:pt modelId="{C6A28EF9-27C2-45E8-9E6D-1D0404F9DC53}" type="pres">
      <dgm:prSet presAssocID="{65741A6C-46AB-4D70-B67D-01F0C5092DBF}" presName="connectorText" presStyleLbl="sibTrans2D1" presStyleIdx="3" presStyleCnt="6"/>
      <dgm:spPr/>
    </dgm:pt>
    <dgm:pt modelId="{EED6A723-8D3B-4F5E-954D-57B00BD2AE36}" type="pres">
      <dgm:prSet presAssocID="{ECD6C68A-D156-4386-8D39-8D8FF32218FF}" presName="node" presStyleLbl="node1" presStyleIdx="3" presStyleCnt="6" custScaleX="155263" custScaleY="67361" custRadScaleRad="103315" custRadScaleInc="3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F70C0-1249-4174-A795-46EEF790925A}" type="pres">
      <dgm:prSet presAssocID="{A071A25C-4719-475D-BD41-FA953FD4787C}" presName="parTrans" presStyleLbl="sibTrans2D1" presStyleIdx="4" presStyleCnt="6"/>
      <dgm:spPr/>
      <dgm:t>
        <a:bodyPr/>
        <a:lstStyle/>
        <a:p>
          <a:endParaRPr lang="ru-RU"/>
        </a:p>
      </dgm:t>
    </dgm:pt>
    <dgm:pt modelId="{F12DA3D9-A013-46B5-8B41-6E4738A0E859}" type="pres">
      <dgm:prSet presAssocID="{A071A25C-4719-475D-BD41-FA953FD4787C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F1A87FD8-3C9E-4FA5-A831-E0546C620ED0}" type="pres">
      <dgm:prSet presAssocID="{01981505-3F78-4E60-9D84-5ED718E33742}" presName="node" presStyleLbl="node1" presStyleIdx="4" presStyleCnt="6" custScaleX="151816" custRadScaleRad="144131" custRadScaleInc="38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7B481-E486-461D-A2FF-0DF73DD3BA77}" type="pres">
      <dgm:prSet presAssocID="{4EABCF40-6D28-469D-AE71-79CEC2902F0C}" presName="parTrans" presStyleLbl="sibTrans2D1" presStyleIdx="5" presStyleCnt="6"/>
      <dgm:spPr/>
      <dgm:t>
        <a:bodyPr/>
        <a:lstStyle/>
        <a:p>
          <a:endParaRPr lang="ru-RU"/>
        </a:p>
      </dgm:t>
    </dgm:pt>
    <dgm:pt modelId="{48976CAC-6397-472D-AF59-A44474AD784E}" type="pres">
      <dgm:prSet presAssocID="{4EABCF40-6D28-469D-AE71-79CEC2902F0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BA4AAC11-5DAE-46F8-9117-315F0D1D81C9}" type="pres">
      <dgm:prSet presAssocID="{E167A29A-F4A1-45E2-A148-ED794CD01FD3}" presName="node" presStyleLbl="node1" presStyleIdx="5" presStyleCnt="6" custScaleX="156878" custRadScaleRad="143042" custRadScaleInc="-34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06A3D2-02B3-4337-9C37-9A50F7F3777F}" type="presOf" srcId="{A071A25C-4719-475D-BD41-FA953FD4787C}" destId="{77DF70C0-1249-4174-A795-46EEF790925A}" srcOrd="0" destOrd="0" presId="urn:microsoft.com/office/officeart/2005/8/layout/radial5"/>
    <dgm:cxn modelId="{6E4562DD-6F25-4A7D-B51E-F5422F2359E6}" type="presOf" srcId="{214DF9BC-538A-4293-9EEC-548197C62E59}" destId="{CE9C5F1E-E6C8-4DC1-BD85-E5220E614C37}" srcOrd="1" destOrd="0" presId="urn:microsoft.com/office/officeart/2005/8/layout/radial5"/>
    <dgm:cxn modelId="{AB46B3C6-79A0-4170-A1AA-FD267F4949A9}" type="presOf" srcId="{C87A629B-A152-4E35-ACCC-F67118A790E3}" destId="{E4C19B41-69B7-46CB-B8A5-D7AC912AFEF7}" srcOrd="1" destOrd="0" presId="urn:microsoft.com/office/officeart/2005/8/layout/radial5"/>
    <dgm:cxn modelId="{1620461B-47B8-4F7C-9A47-B01FC57547B4}" type="presOf" srcId="{3DDAA13B-585C-480E-89B3-52BDF16FF208}" destId="{BA4AAC11-5DAE-46F8-9117-315F0D1D81C9}" srcOrd="0" destOrd="1" presId="urn:microsoft.com/office/officeart/2005/8/layout/radial5"/>
    <dgm:cxn modelId="{F97D0CEB-8301-484C-AD54-E2CF413ABA2F}" type="presOf" srcId="{25561DBF-1C82-411C-B485-525310597E55}" destId="{9B8A85EC-C624-4685-8DA6-9CE5D6C3D7F9}" srcOrd="1" destOrd="0" presId="urn:microsoft.com/office/officeart/2005/8/layout/radial5"/>
    <dgm:cxn modelId="{8A93D5D3-7FC1-456D-855C-104D747929FE}" type="presOf" srcId="{01981505-3F78-4E60-9D84-5ED718E33742}" destId="{F1A87FD8-3C9E-4FA5-A831-E0546C620ED0}" srcOrd="0" destOrd="0" presId="urn:microsoft.com/office/officeart/2005/8/layout/radial5"/>
    <dgm:cxn modelId="{C9C08B84-AA05-43E6-819D-2B42F1F8C667}" srcId="{DD7CDC23-96AD-4D6A-B198-FF74CC45499B}" destId="{4361DC9C-64F9-4290-9C7B-B20FCB2783BE}" srcOrd="2" destOrd="0" parTransId="{25561DBF-1C82-411C-B485-525310597E55}" sibTransId="{3708E51B-E5F8-4A4A-9BBE-45684366E65A}"/>
    <dgm:cxn modelId="{511B5305-EC05-4D0A-8B84-E8E8153CB8A3}" type="presOf" srcId="{4361DC9C-64F9-4290-9C7B-B20FCB2783BE}" destId="{D8175781-4F06-408D-BF76-B0431AAC13E0}" srcOrd="0" destOrd="0" presId="urn:microsoft.com/office/officeart/2005/8/layout/radial5"/>
    <dgm:cxn modelId="{154A36AA-5DD2-4C95-8A6B-E0BFFEE1BE26}" srcId="{DD7CDC23-96AD-4D6A-B198-FF74CC45499B}" destId="{01981505-3F78-4E60-9D84-5ED718E33742}" srcOrd="4" destOrd="0" parTransId="{A071A25C-4719-475D-BD41-FA953FD4787C}" sibTransId="{728E011B-9284-4660-B62F-B89ACE022419}"/>
    <dgm:cxn modelId="{ED434B80-362F-41FE-A62C-93D704C2439B}" type="presOf" srcId="{E167A29A-F4A1-45E2-A148-ED794CD01FD3}" destId="{BA4AAC11-5DAE-46F8-9117-315F0D1D81C9}" srcOrd="0" destOrd="0" presId="urn:microsoft.com/office/officeart/2005/8/layout/radial5"/>
    <dgm:cxn modelId="{36438719-25F2-44FF-A53D-50E0349FB5A9}" srcId="{75F09C8C-36FE-4C93-B440-F38D7B128323}" destId="{DD7CDC23-96AD-4D6A-B198-FF74CC45499B}" srcOrd="0" destOrd="0" parTransId="{B13F3C55-B8AE-4FF5-8CE4-A3E344358B06}" sibTransId="{8CE50E9F-46D3-4787-9F3E-94CAF474CE87}"/>
    <dgm:cxn modelId="{D6B92DEF-C354-41B8-B0CD-F07C08B368E1}" srcId="{DD7CDC23-96AD-4D6A-B198-FF74CC45499B}" destId="{E167A29A-F4A1-45E2-A148-ED794CD01FD3}" srcOrd="5" destOrd="0" parTransId="{4EABCF40-6D28-469D-AE71-79CEC2902F0C}" sibTransId="{D0F81CFF-5D48-459C-865C-A5719698689D}"/>
    <dgm:cxn modelId="{9A27924B-099F-4917-81F5-778B144E84E8}" type="presOf" srcId="{DD7CDC23-96AD-4D6A-B198-FF74CC45499B}" destId="{EEA17F36-25F8-4756-8ACA-E1955F5C9B88}" srcOrd="0" destOrd="0" presId="urn:microsoft.com/office/officeart/2005/8/layout/radial5"/>
    <dgm:cxn modelId="{2DD7DF26-58AA-4A2E-BBC2-45E08F57D339}" type="presOf" srcId="{AA465F8E-0F83-432D-99CC-EF18C35C0F06}" destId="{C43DA308-A7B8-40CC-B772-6D916BDB6063}" srcOrd="0" destOrd="0" presId="urn:microsoft.com/office/officeart/2005/8/layout/radial5"/>
    <dgm:cxn modelId="{0321EFB3-6421-4793-8C2F-95E0D96B79F7}" type="presOf" srcId="{75F09C8C-36FE-4C93-B440-F38D7B128323}" destId="{0DB83F95-9229-4B98-A699-5ACF061D4146}" srcOrd="0" destOrd="0" presId="urn:microsoft.com/office/officeart/2005/8/layout/radial5"/>
    <dgm:cxn modelId="{DD736A6F-FE5B-4B32-94D2-D476E1485895}" srcId="{DD7CDC23-96AD-4D6A-B198-FF74CC45499B}" destId="{24AE213D-8845-4F44-B244-52D7AFEFC0F3}" srcOrd="1" destOrd="0" parTransId="{214DF9BC-538A-4293-9EEC-548197C62E59}" sibTransId="{3875C67C-E116-407E-89DE-B3558FD0559B}"/>
    <dgm:cxn modelId="{46FE96BB-CE6F-4D86-8F1F-53004088BB31}" type="presOf" srcId="{A071A25C-4719-475D-BD41-FA953FD4787C}" destId="{F12DA3D9-A013-46B5-8B41-6E4738A0E859}" srcOrd="1" destOrd="0" presId="urn:microsoft.com/office/officeart/2005/8/layout/radial5"/>
    <dgm:cxn modelId="{9E214BDC-781C-4214-8E64-B74C9C4FCABC}" srcId="{DD7CDC23-96AD-4D6A-B198-FF74CC45499B}" destId="{AA465F8E-0F83-432D-99CC-EF18C35C0F06}" srcOrd="0" destOrd="0" parTransId="{C87A629B-A152-4E35-ACCC-F67118A790E3}" sibTransId="{470A9DF3-7929-4855-8866-5D5B84C9E5EE}"/>
    <dgm:cxn modelId="{F827D834-71CA-492E-9468-561CB792A60A}" type="presOf" srcId="{24AE213D-8845-4F44-B244-52D7AFEFC0F3}" destId="{B25B1FAF-A1A6-4D39-BF6C-FA92E554D2BB}" srcOrd="0" destOrd="0" presId="urn:microsoft.com/office/officeart/2005/8/layout/radial5"/>
    <dgm:cxn modelId="{1CA3F535-E464-4B70-9C29-72CF31B45EFF}" type="presOf" srcId="{25561DBF-1C82-411C-B485-525310597E55}" destId="{967839BE-8CB9-490D-92FC-0BFA1478CFFA}" srcOrd="0" destOrd="0" presId="urn:microsoft.com/office/officeart/2005/8/layout/radial5"/>
    <dgm:cxn modelId="{EEE4B341-5B04-4B61-9F4C-FC04031EB358}" srcId="{DD7CDC23-96AD-4D6A-B198-FF74CC45499B}" destId="{ECD6C68A-D156-4386-8D39-8D8FF32218FF}" srcOrd="3" destOrd="0" parTransId="{65741A6C-46AB-4D70-B67D-01F0C5092DBF}" sibTransId="{2DB2E139-E863-4A1F-8B6F-C9B86CDF226B}"/>
    <dgm:cxn modelId="{3051BA79-0295-43F1-9FD4-925888F64D21}" srcId="{75F09C8C-36FE-4C93-B440-F38D7B128323}" destId="{BE7A7094-9C50-4281-916C-D95791BE4A9F}" srcOrd="2" destOrd="0" parTransId="{1BF6F1E9-075A-4E1D-9C2B-0E3654551C76}" sibTransId="{5BCE7021-C7F3-4DAD-92A8-7DB9ED610AA0}"/>
    <dgm:cxn modelId="{7808414C-23A9-4CFB-A512-6A7F8AD5B563}" srcId="{75F09C8C-36FE-4C93-B440-F38D7B128323}" destId="{75B8E35C-87C4-4ECB-99F7-7CE2C6BD0D25}" srcOrd="3" destOrd="0" parTransId="{9A79D5A8-06EE-4CE9-92BD-B4D85ADD875A}" sibTransId="{4F8FBBB3-9B47-4E95-AF61-C9C78E059F19}"/>
    <dgm:cxn modelId="{307DC0A1-E591-42E3-89B7-579D9D096937}" type="presOf" srcId="{65741A6C-46AB-4D70-B67D-01F0C5092DBF}" destId="{C6A28EF9-27C2-45E8-9E6D-1D0404F9DC53}" srcOrd="1" destOrd="0" presId="urn:microsoft.com/office/officeart/2005/8/layout/radial5"/>
    <dgm:cxn modelId="{DB3943DB-431D-4358-B203-852FDADA20D8}" srcId="{75F09C8C-36FE-4C93-B440-F38D7B128323}" destId="{1D969D29-8943-4DE6-9C50-05BEC73997B2}" srcOrd="1" destOrd="0" parTransId="{59244A29-AFFF-476F-AD2B-223186605A40}" sibTransId="{5924A621-85D4-457A-A663-BC9B14114220}"/>
    <dgm:cxn modelId="{944AD87F-2C24-4BBB-A1A4-E3E3C297B834}" type="presOf" srcId="{214DF9BC-538A-4293-9EEC-548197C62E59}" destId="{77C01D06-EDB1-4D87-9EB0-6FA74E551233}" srcOrd="0" destOrd="0" presId="urn:microsoft.com/office/officeart/2005/8/layout/radial5"/>
    <dgm:cxn modelId="{992068AC-AB59-46DB-97F7-4562CE28979B}" type="presOf" srcId="{C87A629B-A152-4E35-ACCC-F67118A790E3}" destId="{12F5B074-0D09-46DA-B032-537A91CAD3BD}" srcOrd="0" destOrd="0" presId="urn:microsoft.com/office/officeart/2005/8/layout/radial5"/>
    <dgm:cxn modelId="{5B9EE8F0-EF77-4901-92CA-1C6D40D2EAA3}" srcId="{E167A29A-F4A1-45E2-A148-ED794CD01FD3}" destId="{3DDAA13B-585C-480E-89B3-52BDF16FF208}" srcOrd="0" destOrd="0" parTransId="{E86C1539-345A-4C89-AC0B-22064268840B}" sibTransId="{D933731A-974E-481C-9009-6B2BAC55109E}"/>
    <dgm:cxn modelId="{D0E96F86-D0EA-4871-ACC8-054EF8EFCAB2}" type="presOf" srcId="{65741A6C-46AB-4D70-B67D-01F0C5092DBF}" destId="{3CA38040-00D9-4C7A-A27A-9C946F60D43B}" srcOrd="0" destOrd="0" presId="urn:microsoft.com/office/officeart/2005/8/layout/radial5"/>
    <dgm:cxn modelId="{739A0F5E-C3F8-4BB4-9A94-ECC4561C7AE0}" type="presOf" srcId="{4EABCF40-6D28-469D-AE71-79CEC2902F0C}" destId="{48976CAC-6397-472D-AF59-A44474AD784E}" srcOrd="1" destOrd="0" presId="urn:microsoft.com/office/officeart/2005/8/layout/radial5"/>
    <dgm:cxn modelId="{F60F0613-DE59-492A-98AA-2B3D39C8C20C}" type="presOf" srcId="{ECD6C68A-D156-4386-8D39-8D8FF32218FF}" destId="{EED6A723-8D3B-4F5E-954D-57B00BD2AE36}" srcOrd="0" destOrd="0" presId="urn:microsoft.com/office/officeart/2005/8/layout/radial5"/>
    <dgm:cxn modelId="{21A078B0-0C41-43C1-9D2C-974D2B2E18E1}" type="presOf" srcId="{4EABCF40-6D28-469D-AE71-79CEC2902F0C}" destId="{1C27B481-E486-461D-A2FF-0DF73DD3BA77}" srcOrd="0" destOrd="0" presId="urn:microsoft.com/office/officeart/2005/8/layout/radial5"/>
    <dgm:cxn modelId="{BB3898A7-1BCF-4E10-96FC-6FDD87B52004}" type="presParOf" srcId="{0DB83F95-9229-4B98-A699-5ACF061D4146}" destId="{EEA17F36-25F8-4756-8ACA-E1955F5C9B88}" srcOrd="0" destOrd="0" presId="urn:microsoft.com/office/officeart/2005/8/layout/radial5"/>
    <dgm:cxn modelId="{09700099-44E9-4939-9B01-FF42BB59BD38}" type="presParOf" srcId="{0DB83F95-9229-4B98-A699-5ACF061D4146}" destId="{12F5B074-0D09-46DA-B032-537A91CAD3BD}" srcOrd="1" destOrd="0" presId="urn:microsoft.com/office/officeart/2005/8/layout/radial5"/>
    <dgm:cxn modelId="{A79A20E2-2655-41C7-A1D9-A89675DC9259}" type="presParOf" srcId="{12F5B074-0D09-46DA-B032-537A91CAD3BD}" destId="{E4C19B41-69B7-46CB-B8A5-D7AC912AFEF7}" srcOrd="0" destOrd="0" presId="urn:microsoft.com/office/officeart/2005/8/layout/radial5"/>
    <dgm:cxn modelId="{A1AC5E6C-CD54-4478-8F81-71175FF9B77A}" type="presParOf" srcId="{0DB83F95-9229-4B98-A699-5ACF061D4146}" destId="{C43DA308-A7B8-40CC-B772-6D916BDB6063}" srcOrd="2" destOrd="0" presId="urn:microsoft.com/office/officeart/2005/8/layout/radial5"/>
    <dgm:cxn modelId="{E69C8029-703C-4151-A06C-CE1CF1EBCFEF}" type="presParOf" srcId="{0DB83F95-9229-4B98-A699-5ACF061D4146}" destId="{77C01D06-EDB1-4D87-9EB0-6FA74E551233}" srcOrd="3" destOrd="0" presId="urn:microsoft.com/office/officeart/2005/8/layout/radial5"/>
    <dgm:cxn modelId="{ED3189D7-FF32-485E-A09C-A70D292BD202}" type="presParOf" srcId="{77C01D06-EDB1-4D87-9EB0-6FA74E551233}" destId="{CE9C5F1E-E6C8-4DC1-BD85-E5220E614C37}" srcOrd="0" destOrd="0" presId="urn:microsoft.com/office/officeart/2005/8/layout/radial5"/>
    <dgm:cxn modelId="{D8AA32C5-A63C-418A-9C9A-A2B3679BE563}" type="presParOf" srcId="{0DB83F95-9229-4B98-A699-5ACF061D4146}" destId="{B25B1FAF-A1A6-4D39-BF6C-FA92E554D2BB}" srcOrd="4" destOrd="0" presId="urn:microsoft.com/office/officeart/2005/8/layout/radial5"/>
    <dgm:cxn modelId="{CF854803-E7AD-4176-8790-2B2496CD4C7F}" type="presParOf" srcId="{0DB83F95-9229-4B98-A699-5ACF061D4146}" destId="{967839BE-8CB9-490D-92FC-0BFA1478CFFA}" srcOrd="5" destOrd="0" presId="urn:microsoft.com/office/officeart/2005/8/layout/radial5"/>
    <dgm:cxn modelId="{B6F50591-EC00-49E2-964F-1D5DB6773DC4}" type="presParOf" srcId="{967839BE-8CB9-490D-92FC-0BFA1478CFFA}" destId="{9B8A85EC-C624-4685-8DA6-9CE5D6C3D7F9}" srcOrd="0" destOrd="0" presId="urn:microsoft.com/office/officeart/2005/8/layout/radial5"/>
    <dgm:cxn modelId="{570CE1A4-A3AD-4F44-A296-FD41FC0A79B4}" type="presParOf" srcId="{0DB83F95-9229-4B98-A699-5ACF061D4146}" destId="{D8175781-4F06-408D-BF76-B0431AAC13E0}" srcOrd="6" destOrd="0" presId="urn:microsoft.com/office/officeart/2005/8/layout/radial5"/>
    <dgm:cxn modelId="{F43CF174-2547-42BB-A28E-44A15AB46CD7}" type="presParOf" srcId="{0DB83F95-9229-4B98-A699-5ACF061D4146}" destId="{3CA38040-00D9-4C7A-A27A-9C946F60D43B}" srcOrd="7" destOrd="0" presId="urn:microsoft.com/office/officeart/2005/8/layout/radial5"/>
    <dgm:cxn modelId="{2525C58E-E340-43BE-B867-003FDDCEC111}" type="presParOf" srcId="{3CA38040-00D9-4C7A-A27A-9C946F60D43B}" destId="{C6A28EF9-27C2-45E8-9E6D-1D0404F9DC53}" srcOrd="0" destOrd="0" presId="urn:microsoft.com/office/officeart/2005/8/layout/radial5"/>
    <dgm:cxn modelId="{334137B1-885B-436B-A466-9BE267164D01}" type="presParOf" srcId="{0DB83F95-9229-4B98-A699-5ACF061D4146}" destId="{EED6A723-8D3B-4F5E-954D-57B00BD2AE36}" srcOrd="8" destOrd="0" presId="urn:microsoft.com/office/officeart/2005/8/layout/radial5"/>
    <dgm:cxn modelId="{418910E6-B26E-41BE-A093-89257118B0EC}" type="presParOf" srcId="{0DB83F95-9229-4B98-A699-5ACF061D4146}" destId="{77DF70C0-1249-4174-A795-46EEF790925A}" srcOrd="9" destOrd="0" presId="urn:microsoft.com/office/officeart/2005/8/layout/radial5"/>
    <dgm:cxn modelId="{7DC2EF50-B876-4A02-8B07-1BDF9ABA0FB3}" type="presParOf" srcId="{77DF70C0-1249-4174-A795-46EEF790925A}" destId="{F12DA3D9-A013-46B5-8B41-6E4738A0E859}" srcOrd="0" destOrd="0" presId="urn:microsoft.com/office/officeart/2005/8/layout/radial5"/>
    <dgm:cxn modelId="{D5131B95-7368-49B8-8324-3C88ED863BC4}" type="presParOf" srcId="{0DB83F95-9229-4B98-A699-5ACF061D4146}" destId="{F1A87FD8-3C9E-4FA5-A831-E0546C620ED0}" srcOrd="10" destOrd="0" presId="urn:microsoft.com/office/officeart/2005/8/layout/radial5"/>
    <dgm:cxn modelId="{E13E5818-6A7B-432F-A64B-D75EBD795EEC}" type="presParOf" srcId="{0DB83F95-9229-4B98-A699-5ACF061D4146}" destId="{1C27B481-E486-461D-A2FF-0DF73DD3BA77}" srcOrd="11" destOrd="0" presId="urn:microsoft.com/office/officeart/2005/8/layout/radial5"/>
    <dgm:cxn modelId="{31289C2F-D67F-4164-A685-A5AC226CA5A1}" type="presParOf" srcId="{1C27B481-E486-461D-A2FF-0DF73DD3BA77}" destId="{48976CAC-6397-472D-AF59-A44474AD784E}" srcOrd="0" destOrd="0" presId="urn:microsoft.com/office/officeart/2005/8/layout/radial5"/>
    <dgm:cxn modelId="{9A48FF66-D0BF-453D-A68A-EFFA1879907D}" type="presParOf" srcId="{0DB83F95-9229-4B98-A699-5ACF061D4146}" destId="{BA4AAC11-5DAE-46F8-9117-315F0D1D81C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A17F36-25F8-4756-8ACA-E1955F5C9B88}">
      <dsp:nvSpPr>
        <dsp:cNvPr id="0" name=""/>
        <dsp:cNvSpPr/>
      </dsp:nvSpPr>
      <dsp:spPr>
        <a:xfrm>
          <a:off x="3462068" y="2214266"/>
          <a:ext cx="1797995" cy="16809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</a:rPr>
            <a:t>СОЦИО-КУЛЬТУРНАЯ ГОРОДСКАЯ СРЕДА</a:t>
          </a:r>
        </a:p>
      </dsp:txBody>
      <dsp:txXfrm>
        <a:off x="3462068" y="2214266"/>
        <a:ext cx="1797995" cy="1680913"/>
      </dsp:txXfrm>
    </dsp:sp>
    <dsp:sp modelId="{12F5B074-0D09-46DA-B032-537A91CAD3BD}">
      <dsp:nvSpPr>
        <dsp:cNvPr id="0" name=""/>
        <dsp:cNvSpPr/>
      </dsp:nvSpPr>
      <dsp:spPr>
        <a:xfrm rot="16164188">
          <a:off x="4217772" y="1781639"/>
          <a:ext cx="264042" cy="382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6164188">
        <a:off x="4217772" y="1781639"/>
        <a:ext cx="264042" cy="382112"/>
      </dsp:txXfrm>
    </dsp:sp>
    <dsp:sp modelId="{C43DA308-A7B8-40CC-B772-6D916BDB6063}">
      <dsp:nvSpPr>
        <dsp:cNvPr id="0" name=""/>
        <dsp:cNvSpPr/>
      </dsp:nvSpPr>
      <dsp:spPr>
        <a:xfrm>
          <a:off x="2927190" y="334828"/>
          <a:ext cx="2825471" cy="13813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ОБЩЕСТВЕННЫЕ ОРГАНИЗАЦИИ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2927190" y="334828"/>
        <a:ext cx="2825471" cy="1381320"/>
      </dsp:txXfrm>
    </dsp:sp>
    <dsp:sp modelId="{77C01D06-EDB1-4D87-9EB0-6FA74E551233}">
      <dsp:nvSpPr>
        <dsp:cNvPr id="0" name=""/>
        <dsp:cNvSpPr/>
      </dsp:nvSpPr>
      <dsp:spPr>
        <a:xfrm rot="20219113">
          <a:off x="5335425" y="2353042"/>
          <a:ext cx="455468" cy="382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20219113">
        <a:off x="5335425" y="2353042"/>
        <a:ext cx="455468" cy="382112"/>
      </dsp:txXfrm>
    </dsp:sp>
    <dsp:sp modelId="{B25B1FAF-A1A6-4D39-BF6C-FA92E554D2BB}">
      <dsp:nvSpPr>
        <dsp:cNvPr id="0" name=""/>
        <dsp:cNvSpPr/>
      </dsp:nvSpPr>
      <dsp:spPr>
        <a:xfrm>
          <a:off x="5760642" y="1104625"/>
          <a:ext cx="2537699" cy="16332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МУЗЕИ, ВЫСТАВОЧНЫЕ ЗАЛЫ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(государственные, муниципальные, школьные, частные)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5760642" y="1104625"/>
        <a:ext cx="2537699" cy="1633210"/>
      </dsp:txXfrm>
    </dsp:sp>
    <dsp:sp modelId="{967839BE-8CB9-490D-92FC-0BFA1478CFFA}">
      <dsp:nvSpPr>
        <dsp:cNvPr id="0" name=""/>
        <dsp:cNvSpPr/>
      </dsp:nvSpPr>
      <dsp:spPr>
        <a:xfrm rot="963417">
          <a:off x="5390634" y="3224622"/>
          <a:ext cx="449054" cy="382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963417">
        <a:off x="5390634" y="3224622"/>
        <a:ext cx="449054" cy="382112"/>
      </dsp:txXfrm>
    </dsp:sp>
    <dsp:sp modelId="{D8175781-4F06-408D-BF76-B0431AAC13E0}">
      <dsp:nvSpPr>
        <dsp:cNvPr id="0" name=""/>
        <dsp:cNvSpPr/>
      </dsp:nvSpPr>
      <dsp:spPr>
        <a:xfrm>
          <a:off x="5904655" y="3120839"/>
          <a:ext cx="2535772" cy="14861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ОБРАЗОВАТЕЛЬНЫЕ УЧРЕЖДЕНИЯ</a:t>
          </a:r>
          <a:endParaRPr lang="ru-RU" sz="1200" kern="1200" dirty="0"/>
        </a:p>
      </dsp:txBody>
      <dsp:txXfrm>
        <a:off x="5904655" y="3120839"/>
        <a:ext cx="2535772" cy="1486172"/>
      </dsp:txXfrm>
    </dsp:sp>
    <dsp:sp modelId="{3CA38040-00D9-4C7A-A27A-9C946F60D43B}">
      <dsp:nvSpPr>
        <dsp:cNvPr id="0" name=""/>
        <dsp:cNvSpPr/>
      </dsp:nvSpPr>
      <dsp:spPr>
        <a:xfrm rot="5394245">
          <a:off x="4230695" y="3946040"/>
          <a:ext cx="264364" cy="382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394245">
        <a:off x="4230695" y="3946040"/>
        <a:ext cx="264364" cy="382112"/>
      </dsp:txXfrm>
    </dsp:sp>
    <dsp:sp modelId="{EED6A723-8D3B-4F5E-954D-57B00BD2AE36}">
      <dsp:nvSpPr>
        <dsp:cNvPr id="0" name=""/>
        <dsp:cNvSpPr/>
      </dsp:nvSpPr>
      <dsp:spPr>
        <a:xfrm>
          <a:off x="3096342" y="4393978"/>
          <a:ext cx="2535772" cy="11001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СМИ</a:t>
          </a:r>
          <a:endParaRPr lang="ru-RU" sz="1200" kern="1200" dirty="0"/>
        </a:p>
      </dsp:txBody>
      <dsp:txXfrm>
        <a:off x="3096342" y="4393978"/>
        <a:ext cx="2535772" cy="1100147"/>
      </dsp:txXfrm>
    </dsp:sp>
    <dsp:sp modelId="{77DF70C0-1249-4174-A795-46EEF790925A}">
      <dsp:nvSpPr>
        <dsp:cNvPr id="0" name=""/>
        <dsp:cNvSpPr/>
      </dsp:nvSpPr>
      <dsp:spPr>
        <a:xfrm rot="9878422">
          <a:off x="2979944" y="3191522"/>
          <a:ext cx="375131" cy="382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9878422">
        <a:off x="2979944" y="3191522"/>
        <a:ext cx="375131" cy="382112"/>
      </dsp:txXfrm>
    </dsp:sp>
    <dsp:sp modelId="{F1A87FD8-3C9E-4FA5-A831-E0546C620ED0}">
      <dsp:nvSpPr>
        <dsp:cNvPr id="0" name=""/>
        <dsp:cNvSpPr/>
      </dsp:nvSpPr>
      <dsp:spPr>
        <a:xfrm>
          <a:off x="432048" y="2976830"/>
          <a:ext cx="2479475" cy="16332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БИБЛИОТЕЧНАЯ СИСТЕМА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432048" y="2976830"/>
        <a:ext cx="2479475" cy="1633210"/>
      </dsp:txXfrm>
    </dsp:sp>
    <dsp:sp modelId="{1C27B481-E486-461D-A2FF-0DF73DD3BA77}">
      <dsp:nvSpPr>
        <dsp:cNvPr id="0" name=""/>
        <dsp:cNvSpPr/>
      </dsp:nvSpPr>
      <dsp:spPr>
        <a:xfrm rot="12190456">
          <a:off x="2950553" y="2354519"/>
          <a:ext cx="442216" cy="382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2190456">
        <a:off x="2950553" y="2354519"/>
        <a:ext cx="442216" cy="382112"/>
      </dsp:txXfrm>
    </dsp:sp>
    <dsp:sp modelId="{BA4AAC11-5DAE-46F8-9117-315F0D1D81C9}">
      <dsp:nvSpPr>
        <dsp:cNvPr id="0" name=""/>
        <dsp:cNvSpPr/>
      </dsp:nvSpPr>
      <dsp:spPr>
        <a:xfrm>
          <a:off x="432041" y="1104611"/>
          <a:ext cx="2562148" cy="16332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effectLst/>
            </a:rPr>
            <a:t>ТЕАТРЫ, ФИЛАРМОНИЯ, КОНЦЕРТНЫЕ ЗАЛЫ</a:t>
          </a:r>
          <a:endParaRPr lang="ru-RU" sz="1200" kern="1200" dirty="0">
            <a:solidFill>
              <a:srgbClr val="002060"/>
            </a:solidFill>
            <a:effectLst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432041" y="1104611"/>
        <a:ext cx="2562148" cy="1633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8.bin"/><Relationship Id="rId2" Type="http://schemas.microsoft.com/office/2006/relationships/legacyDiagramText" Target="legacyDiagramText7.bin"/><Relationship Id="rId1" Type="http://schemas.microsoft.com/office/2006/relationships/legacyDiagramText" Target="legacyDiagramText6.bin"/><Relationship Id="rId6" Type="http://schemas.microsoft.com/office/2006/relationships/legacyDiagramText" Target="legacyDiagramText11.bin"/><Relationship Id="rId5" Type="http://schemas.microsoft.com/office/2006/relationships/legacyDiagramText" Target="legacyDiagramText10.bin"/><Relationship Id="rId4" Type="http://schemas.microsoft.com/office/2006/relationships/legacyDiagramText" Target="legacyDiagramText9.bin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46ECC-2A43-4D3B-A339-6A303FEEC7E5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E39FF-C916-4261-8D21-F4B9B2A5D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E6A5A3-0EF1-4D8C-8C2E-F31D550F5375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45796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B1DB9-E1E7-4BE9-B7CF-E4A0E3D8D410}" type="slidenum">
              <a:rPr lang="ru-RU"/>
              <a:pPr/>
              <a:t>34</a:t>
            </a:fld>
            <a:endParaRPr lang="ru-RU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55F3C4-E38B-4573-A8B7-C7C270601B53}" type="slidenum">
              <a:rPr lang="ru-RU"/>
              <a:pPr/>
              <a:t>36</a:t>
            </a:fld>
            <a:endParaRPr lang="ru-RU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45BBF-DF26-4167-8439-271550E5D0C4}" type="slidenum">
              <a:rPr lang="ru-RU"/>
              <a:pPr/>
              <a:t>37</a:t>
            </a:fld>
            <a:endParaRPr lang="ru-RU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1EEEB2-4FCE-49B9-9197-23C3D4277FCB}" type="slidenum">
              <a:rPr lang="ru-RU"/>
              <a:pPr/>
              <a:t>38</a:t>
            </a:fld>
            <a:endParaRPr lang="ru-RU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447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1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1998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1F7B1B5-DD92-45DE-9A48-84493F4936A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676400" y="457200"/>
            <a:ext cx="7010400" cy="5638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402EB9-17C0-4C92-B7E2-FD9D0531DF2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A923DF-CC48-4FA5-AE67-14072DF9C136}" type="datetime1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313C3C-35AB-4A3E-8384-D036FCEF5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15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050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3339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69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812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182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85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685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66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0DE9C52-2F39-4513-949E-98BF64C0E4DB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C92F7477-1654-4AC8-A5BA-E873F4D3B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72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50" r:id="rId13"/>
    <p:sldLayoutId id="214748375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87849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Формирование </a:t>
            </a:r>
          </a:p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имиджа библиотеки как</a:t>
            </a:r>
          </a:p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культурно-просветительного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центра 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4437112"/>
            <a:ext cx="3368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Bookman Old Style" pitchFamily="18" charset="0"/>
              </a:rPr>
              <a:t>А.Н. Ефимова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Bookman Old Style" pitchFamily="18" charset="0"/>
              </a:rPr>
              <a:t>главный библиотекарь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Bookman Old Style" pitchFamily="18" charset="0"/>
              </a:rPr>
              <a:t>исторической библиотеки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Bookman Old Style" pitchFamily="18" charset="0"/>
              </a:rPr>
              <a:t>Дома Романовых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Bookman Old Style" pitchFamily="18" charset="0"/>
              </a:rPr>
              <a:t>МБУ г. Костромы «ЦБС»</a:t>
            </a:r>
            <a:endParaRPr lang="ru-RU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Социальное партнёрство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528" y="1124744"/>
            <a:ext cx="5184576" cy="1800200"/>
          </a:xfrm>
          <a:prstGeom prst="rect">
            <a:avLst/>
          </a:prstGeom>
        </p:spPr>
        <p:txBody>
          <a:bodyPr/>
          <a:lstStyle/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Встречи с интересными людьми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Организация конференций, чтений, круглых столов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Творческие встречи, презентации книг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</a:rPr>
              <a:t>Методическое взаимодействие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78850" name="Picture 2" descr="G:\Фотолетопись ИБДР\Гости\Встреча с И. Сахаровым.bmp"/>
          <p:cNvPicPr>
            <a:picLocks noChangeAspect="1" noChangeArrowheads="1"/>
          </p:cNvPicPr>
          <p:nvPr/>
        </p:nvPicPr>
        <p:blipFill>
          <a:blip r:embed="rId2" cstate="print"/>
          <a:srcRect r="12030"/>
          <a:stretch>
            <a:fillRect/>
          </a:stretch>
        </p:blipFill>
        <p:spPr bwMode="auto">
          <a:xfrm>
            <a:off x="5508104" y="1124744"/>
            <a:ext cx="317077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898" name="Picture 2" descr="G:\Фотолетопись ИБДР\Фото-2013\Встреча с московским режиссёром. Фильм о П. Третьякове\DSCN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G:\Фотолетопись ИБДР\Презентации книг, встречи с писателями\Презентация Шпанченко\CIMG2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708920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Фотолетопись ИБДР\Фото-2013\День народного единства в госпитале ветеранов 07.11.13\P1010500.JPG"/>
          <p:cNvPicPr>
            <a:picLocks noChangeAspect="1" noChangeArrowheads="1"/>
          </p:cNvPicPr>
          <p:nvPr/>
        </p:nvPicPr>
        <p:blipFill>
          <a:blip r:embed="rId5" cstate="print"/>
          <a:srcRect t="9091" r="9091"/>
          <a:stretch>
            <a:fillRect/>
          </a:stretch>
        </p:blipFill>
        <p:spPr bwMode="auto">
          <a:xfrm>
            <a:off x="5508104" y="4077072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Межрегиональное сотрудничество.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Профессиональный рост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528" y="1340768"/>
            <a:ext cx="5184576" cy="2016224"/>
          </a:xfrm>
          <a:prstGeom prst="rect">
            <a:avLst/>
          </a:prstGeom>
        </p:spPr>
        <p:txBody>
          <a:bodyPr/>
          <a:lstStyle/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Дни специалиста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Встречи с представителями библиотечного сообщества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Участие в профессиональных конференциях, форумах, конгрессах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Участие в общекультурных конференциях и чтениях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81922" name="Picture 2" descr="G:\Фотолетопись ИБДР\Гости\Вязники\DSCN8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68760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3" name="Picture 3" descr="G:\Фотолетопись ИБДР\Выступления, поездки\Конгресс, РГБМ\DSCN8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356992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E:\DCIM\110NIKON\DSCN9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221424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E:\DCIM\109NIKON\DSCN9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356992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915816" y="5373216"/>
            <a:ext cx="5832648" cy="1224136"/>
          </a:xfrm>
          <a:prstGeom prst="rect">
            <a:avLst/>
          </a:prstGeom>
        </p:spPr>
        <p:txBody>
          <a:bodyPr/>
          <a:lstStyle/>
          <a:p>
            <a:pPr marL="171450" lvl="0" indent="-137160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ru-RU" sz="1200" dirty="0" smtClean="0">
                <a:latin typeface="Bookman Old Style" pitchFamily="18" charset="0"/>
              </a:rPr>
              <a:t>Москва, </a:t>
            </a:r>
            <a:r>
              <a:rPr lang="en-US" sz="1200" dirty="0" smtClean="0">
                <a:latin typeface="Bookman Old Style" pitchFamily="18" charset="0"/>
              </a:rPr>
              <a:t>II</a:t>
            </a:r>
            <a:r>
              <a:rPr lang="ru-RU" sz="1200" dirty="0" smtClean="0">
                <a:latin typeface="Bookman Old Style" pitchFamily="18" charset="0"/>
              </a:rPr>
              <a:t> Международный конгресс </a:t>
            </a:r>
            <a:r>
              <a:rPr lang="ru-RU" sz="1200" i="1" dirty="0" smtClean="0">
                <a:latin typeface="Bookman Old Style" pitchFamily="18" charset="0"/>
              </a:rPr>
              <a:t>«Современная молодёжь в современной библиотеке»</a:t>
            </a:r>
            <a:r>
              <a:rPr lang="ru-RU" sz="1200" dirty="0" smtClean="0">
                <a:latin typeface="Bookman Old Style" pitchFamily="18" charset="0"/>
              </a:rPr>
              <a:t> </a:t>
            </a:r>
            <a:endParaRPr lang="ru-RU" sz="1200" dirty="0" smtClean="0">
              <a:latin typeface="Bookman Old Style" pitchFamily="18" charset="0"/>
            </a:endParaRP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200" dirty="0" smtClean="0">
                <a:latin typeface="Bookman Old Style" pitchFamily="18" charset="0"/>
              </a:rPr>
              <a:t>Москва, </a:t>
            </a:r>
            <a:r>
              <a:rPr lang="ru-RU" sz="1200" i="1" dirty="0" smtClean="0">
                <a:latin typeface="Bookman Old Style" pitchFamily="18" charset="0"/>
              </a:rPr>
              <a:t>Методическая служба современной библиотеки, </a:t>
            </a:r>
            <a:r>
              <a:rPr lang="ru-RU" sz="1200" dirty="0" smtClean="0">
                <a:latin typeface="Bookman Old Style" pitchFamily="18" charset="0"/>
              </a:rPr>
              <a:t>2014 год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200" dirty="0" smtClean="0">
                <a:latin typeface="Bookman Old Style" pitchFamily="18" charset="0"/>
              </a:rPr>
              <a:t>Галич, </a:t>
            </a:r>
            <a:r>
              <a:rPr lang="ru-RU" sz="1200" i="1" dirty="0" err="1" smtClean="0">
                <a:latin typeface="Bookman Old Style" pitchFamily="18" charset="0"/>
              </a:rPr>
              <a:t>Паисиевские</a:t>
            </a:r>
            <a:r>
              <a:rPr lang="ru-RU" sz="1200" i="1" dirty="0" smtClean="0">
                <a:latin typeface="Bookman Old Style" pitchFamily="18" charset="0"/>
              </a:rPr>
              <a:t> чтения</a:t>
            </a:r>
            <a:r>
              <a:rPr lang="ru-RU" sz="1200" dirty="0" smtClean="0">
                <a:latin typeface="Bookman Old Style" pitchFamily="18" charset="0"/>
              </a:rPr>
              <a:t>, 2014 год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rganization Chart 2"/>
          <p:cNvGraphicFramePr>
            <a:graphicFrameLocks/>
          </p:cNvGraphicFramePr>
          <p:nvPr>
            <p:ph/>
          </p:nvPr>
        </p:nvGraphicFramePr>
        <p:xfrm>
          <a:off x="179512" y="332656"/>
          <a:ext cx="8712968" cy="6151563"/>
        </p:xfrm>
        <a:graphic>
          <a:graphicData uri="http://schemas.openxmlformats.org/drawingml/2006/compatibility">
            <com:legacyDrawing xmlns:com="http://schemas.openxmlformats.org/drawingml/2006/compatibility" spid="_x0000_s717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Программа «Юный костромич»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1" descr="E:\DCIM\111NIKON\DSCN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E:\DCIM\109NIKON\DSCN9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73016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G:\Фотолетопись ИБДР\Совместные проекты\Юный костромич\CIMG7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08720"/>
            <a:ext cx="3264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G:\Фотолетопись ИБДР\Совместные проекты\Юный костромич\DSCN8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8" descr="CIMG327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7" descr="CIMG32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340768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53136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школьников. </a:t>
            </a:r>
            <a:r>
              <a:rPr lang="ru-RU" sz="2800" b="1" i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«Романовские уроки»</a:t>
            </a:r>
            <a:endParaRPr lang="ru-RU" sz="2800" b="1" i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5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1800200" cy="13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школьников. </a:t>
            </a:r>
            <a:r>
              <a:rPr lang="ru-RU" sz="2800" b="1" i="1" spc="50" dirty="0" err="1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Медиалекции</a:t>
            </a:r>
            <a:endParaRPr lang="ru-RU" sz="2800" b="1" i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395536" y="836712"/>
          <a:ext cx="1849438" cy="1387475"/>
        </p:xfrm>
        <a:graphic>
          <a:graphicData uri="http://schemas.openxmlformats.org/presentationml/2006/ole">
            <p:oleObj spid="_x0000_s83970" name="Слайд" r:id="rId4" imgW="4571967" imgH="3429060" progId="PowerPoint.Slide.8">
              <p:embed/>
            </p:oleObj>
          </a:graphicData>
        </a:graphic>
      </p:graphicFrame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2051720" y="1844824"/>
          <a:ext cx="1800225" cy="1350962"/>
        </p:xfrm>
        <a:graphic>
          <a:graphicData uri="http://schemas.openxmlformats.org/presentationml/2006/ole">
            <p:oleObj spid="_x0000_s83972" name="Слайд" r:id="rId5" imgW="4571967" imgH="3429060" progId="PowerPoint.Slide.8">
              <p:embed/>
            </p:oleObj>
          </a:graphicData>
        </a:graphic>
      </p:graphicFrame>
      <p:pic>
        <p:nvPicPr>
          <p:cNvPr id="10" name="Picture 5" descr="G:\Фотолетопись ИБДР\Фото-2012\Лагерь. Лето-12\DSCN91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836712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G:\Фотолетопись ИБДР\Фото-2012\Лагерь. Лето-12\DSCN91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3573016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G:\Фотолетопись ИБДР\Фото-2012\Лагерь. Лето-12\DSCN91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3573016"/>
            <a:ext cx="192881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1872208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1842114" cy="138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1872208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CIMG3987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96136" y="1124744"/>
            <a:ext cx="2879725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9" descr="CIMG09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96136" y="3429000"/>
            <a:ext cx="2868613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4" name="Rectangle 16" descr="15"/>
          <p:cNvSpPr>
            <a:spLocks noGrp="1" noChangeAspect="1" noChangeArrowheads="1"/>
          </p:cNvSpPr>
          <p:nvPr isPhoto="1"/>
        </p:nvSpPr>
        <p:spPr bwMode="auto">
          <a:xfrm>
            <a:off x="2555776" y="4221088"/>
            <a:ext cx="3096344" cy="232189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485" name="Picture 22" descr="CIMG40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43807" y="1124744"/>
            <a:ext cx="288319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24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13663" cy="92233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/>
            <a:r>
              <a:rPr lang="ru-RU" altLang="ru-RU" sz="28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Циклы интеллектуальных игр       </a:t>
            </a:r>
            <a:br>
              <a:rPr lang="ru-RU" altLang="ru-RU" sz="28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r>
              <a:rPr lang="ru-RU" altLang="ru-RU" sz="2800" b="1" i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«За семью печатями»</a:t>
            </a:r>
          </a:p>
        </p:txBody>
      </p:sp>
      <p:pic>
        <p:nvPicPr>
          <p:cNvPr id="20487" name="Picture 17" descr="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" b="2315"/>
          <a:stretch>
            <a:fillRect/>
          </a:stretch>
        </p:blipFill>
        <p:spPr bwMode="auto">
          <a:xfrm>
            <a:off x="539552" y="1268760"/>
            <a:ext cx="1735137" cy="2386012"/>
          </a:xfrm>
          <a:prstGeom prst="rect">
            <a:avLst/>
          </a:prstGeom>
          <a:noFill/>
          <a:ln w="63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 descr="Печати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58817">
            <a:off x="1457127" y="2619722"/>
            <a:ext cx="1701800" cy="2376488"/>
          </a:xfrm>
          <a:prstGeom prst="rect">
            <a:avLst/>
          </a:prstGeom>
          <a:noFill/>
          <a:ln w="63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5894197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14204" y="0"/>
            <a:ext cx="91440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Интеллектуальные марафоны</a:t>
            </a:r>
          </a:p>
          <a:p>
            <a:pPr algn="ctr" eaLnBrk="1" hangingPunct="1"/>
            <a:r>
              <a:rPr lang="ru-RU" altLang="ru-RU" sz="2800" b="1" i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«Умники и умницы»</a:t>
            </a:r>
          </a:p>
        </p:txBody>
      </p:sp>
      <p:pic>
        <p:nvPicPr>
          <p:cNvPr id="21507" name="Picture 9" descr="CIMG633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268760"/>
            <a:ext cx="3384550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12" descr="CIMG63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45420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10" descr="CIMG638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27784" y="3717032"/>
            <a:ext cx="3600450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31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15888"/>
            <a:ext cx="9144000" cy="136889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2006 год</a:t>
            </a:r>
            <a:br>
              <a:rPr lang="ru-RU" altLang="ru-RU" sz="24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altLang="ru-RU" sz="24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Молодёжная культурно-просветительная конференция</a:t>
            </a:r>
            <a:r>
              <a:rPr lang="ru-RU" altLang="ru-RU" sz="24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«Романовы и Кострома» </a:t>
            </a:r>
            <a:br>
              <a:rPr lang="ru-RU" altLang="ru-RU" sz="24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altLang="ru-RU" sz="2400" i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4579" name="Picture 8" descr="Круглый стол -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7544" y="1196752"/>
            <a:ext cx="3129722" cy="202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11" descr="коференция 2006-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03848" y="1700808"/>
            <a:ext cx="3132356" cy="203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13" descr="конференция 2006-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08104" y="3429000"/>
            <a:ext cx="3191847" cy="2073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15" descr="конференция 2006-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" t="10136"/>
          <a:stretch>
            <a:fillRect/>
          </a:stretch>
        </p:blipFill>
        <p:spPr>
          <a:xfrm>
            <a:off x="467544" y="4005064"/>
            <a:ext cx="376764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0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79512" y="188640"/>
            <a:ext cx="8784976" cy="9223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000" dirty="0" smtClean="0">
                <a:solidFill>
                  <a:srgbClr val="663300"/>
                </a:solidFill>
                <a:latin typeface="Bookman Old Style" pitchFamily="18" charset="0"/>
              </a:rPr>
              <a:t>2008 год </a:t>
            </a:r>
            <a:br>
              <a:rPr lang="ru-RU" altLang="ru-RU" sz="2000" dirty="0" smtClean="0">
                <a:solidFill>
                  <a:srgbClr val="663300"/>
                </a:solidFill>
                <a:latin typeface="Bookman Old Style" pitchFamily="18" charset="0"/>
              </a:rPr>
            </a:br>
            <a:r>
              <a:rPr lang="ru-RU" altLang="ru-RU" sz="2000" dirty="0" smtClean="0">
                <a:solidFill>
                  <a:srgbClr val="663300"/>
                </a:solidFill>
                <a:latin typeface="Bookman Old Style" pitchFamily="18" charset="0"/>
              </a:rPr>
              <a:t>Историко-краеведческий проект </a:t>
            </a:r>
            <a:r>
              <a:rPr lang="ru-RU" altLang="ru-RU" sz="2000" i="1" dirty="0" smtClean="0">
                <a:solidFill>
                  <a:srgbClr val="663300"/>
                </a:solidFill>
                <a:latin typeface="Bookman Old Style" pitchFamily="18" charset="0"/>
              </a:rPr>
              <a:t>«Город»</a:t>
            </a:r>
          </a:p>
        </p:txBody>
      </p:sp>
      <p:pic>
        <p:nvPicPr>
          <p:cNvPr id="25603" name="Picture 11" descr="CIMG15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01"/>
          <a:stretch>
            <a:fillRect/>
          </a:stretch>
        </p:blipFill>
        <p:spPr>
          <a:xfrm>
            <a:off x="395536" y="1124744"/>
            <a:ext cx="3168402" cy="214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14" descr="CIMG15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68"/>
          <a:stretch>
            <a:fillRect/>
          </a:stretch>
        </p:blipFill>
        <p:spPr>
          <a:xfrm>
            <a:off x="4355976" y="1124744"/>
            <a:ext cx="3064077" cy="216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6" descr="CIMG178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47664" y="3573016"/>
            <a:ext cx="3168402" cy="237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17" descr="CIMG18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80112" y="3573016"/>
            <a:ext cx="316786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29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522920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i="1" dirty="0" smtClean="0">
                <a:latin typeface="Bookman Old Style" pitchFamily="18" charset="0"/>
              </a:rPr>
              <a:t>Ефимова, А.Н. Формирование имиджа библиотеки как культурно-просветительного центра: учебно-практическое пособие / А.Н. Ефимова. – Москва: Литера, 2014. – 264 с. – (Современная библиотека).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1028" name="Picture 4" descr="http://cbs-angarsk.ru/images/stories/kollegam/knijnaya_polka/Efimova_AN_Formirovanie_imidja_bibliote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162300" cy="441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7944" y="2060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Информационный центр сотрудничества «Литера»</a:t>
            </a: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r>
              <a:rPr lang="ru-RU" b="1" dirty="0" smtClean="0">
                <a:latin typeface="Bookman Old Style" pitchFamily="18" charset="0"/>
              </a:rPr>
              <a:t>Серия «Современная библиотека»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64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79512" y="188640"/>
            <a:ext cx="8784976" cy="148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  <a:t>2009 год.  </a:t>
            </a:r>
            <a:r>
              <a:rPr lang="en-US" sz="2000" u="sng" dirty="0">
                <a:solidFill>
                  <a:srgbClr val="663300"/>
                </a:solidFill>
                <a:latin typeface="Georgia" pitchFamily="18" charset="0"/>
              </a:rPr>
              <a:t>II </a:t>
            </a:r>
            <a: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  <a:t>межрегиональные Романовские чтения</a:t>
            </a:r>
            <a:r>
              <a:rPr lang="ru-RU" sz="2000" dirty="0">
                <a:solidFill>
                  <a:srgbClr val="663300"/>
                </a:solidFill>
                <a:latin typeface="Georgia" pitchFamily="18" charset="0"/>
              </a:rPr>
              <a:t/>
            </a:r>
            <a:br>
              <a:rPr lang="ru-RU" sz="2000" dirty="0">
                <a:solidFill>
                  <a:srgbClr val="66330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Georgia" pitchFamily="18" charset="0"/>
              </a:rPr>
              <a:t>Молодёжная </a:t>
            </a:r>
            <a:r>
              <a:rPr lang="ru-RU" sz="2000" dirty="0">
                <a:solidFill>
                  <a:srgbClr val="663300"/>
                </a:solidFill>
                <a:latin typeface="Georgia" pitchFamily="18" charset="0"/>
              </a:rPr>
              <a:t>секция</a:t>
            </a:r>
            <a:r>
              <a:rPr lang="ru-RU" sz="2000" i="1" dirty="0">
                <a:solidFill>
                  <a:srgbClr val="663300"/>
                </a:solidFill>
                <a:latin typeface="Georgia" pitchFamily="18" charset="0"/>
              </a:rPr>
              <a:t> «Романовская тема в исследовательских работах учащихся школ, </a:t>
            </a:r>
            <a:r>
              <a:rPr lang="ru-RU" sz="2000" i="1" dirty="0" smtClean="0">
                <a:solidFill>
                  <a:srgbClr val="663300"/>
                </a:solidFill>
                <a:latin typeface="Georgia" pitchFamily="18" charset="0"/>
              </a:rPr>
              <a:t>гимназий</a:t>
            </a:r>
            <a:r>
              <a:rPr lang="ru-RU" sz="2000" i="1" dirty="0">
                <a:solidFill>
                  <a:srgbClr val="663300"/>
                </a:solidFill>
                <a:latin typeface="Georgia" pitchFamily="18" charset="0"/>
              </a:rPr>
              <a:t>, лицеев</a:t>
            </a:r>
            <a:r>
              <a:rPr lang="ru-RU" sz="2000" i="1" dirty="0" smtClean="0">
                <a:solidFill>
                  <a:srgbClr val="663300"/>
                </a:solidFill>
                <a:latin typeface="Georgia" pitchFamily="18" charset="0"/>
              </a:rPr>
              <a:t>»</a:t>
            </a:r>
            <a:endParaRPr lang="ru-RU" sz="2000" i="1" dirty="0">
              <a:solidFill>
                <a:srgbClr val="663300"/>
              </a:solidFill>
              <a:latin typeface="Georgia" pitchFamily="18" charset="0"/>
            </a:endParaRPr>
          </a:p>
        </p:txBody>
      </p:sp>
      <p:pic>
        <p:nvPicPr>
          <p:cNvPr id="26628" name="Picture 6" descr="CIMG38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3024336" cy="226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IMG3868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5024"/>
            <a:ext cx="3600450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IMG3857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600450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49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IMG613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040" y="764704"/>
            <a:ext cx="36830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 descr="CIMG614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55776" y="3501008"/>
            <a:ext cx="3887788" cy="29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CIMG614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7544" y="620688"/>
            <a:ext cx="2430463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9552" y="1"/>
            <a:ext cx="8604448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000" u="sng" dirty="0" smtClean="0">
                <a:solidFill>
                  <a:srgbClr val="663300"/>
                </a:solidFill>
                <a:latin typeface="Georgia" pitchFamily="18" charset="0"/>
              </a:rPr>
              <a:t>2010 </a:t>
            </a:r>
            <a: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  <a:t>год.  </a:t>
            </a:r>
            <a:r>
              <a:rPr lang="en-US" sz="2000" u="sng" dirty="0" smtClean="0">
                <a:solidFill>
                  <a:srgbClr val="663300"/>
                </a:solidFill>
                <a:latin typeface="Georgia" pitchFamily="18" charset="0"/>
              </a:rPr>
              <a:t>III </a:t>
            </a:r>
            <a: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  <a:t>межрегиональные Романовские чтения</a:t>
            </a:r>
            <a:r>
              <a:rPr lang="ru-RU" sz="2000" dirty="0">
                <a:solidFill>
                  <a:srgbClr val="663300"/>
                </a:solidFill>
                <a:latin typeface="Georgia" pitchFamily="18" charset="0"/>
              </a:rPr>
              <a:t/>
            </a:r>
            <a:br>
              <a:rPr lang="ru-RU" sz="2000" dirty="0">
                <a:solidFill>
                  <a:srgbClr val="663300"/>
                </a:solidFill>
                <a:latin typeface="Georgia" pitchFamily="18" charset="0"/>
              </a:rPr>
            </a:br>
            <a:endParaRPr lang="ru-RU" sz="2000" i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9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Изображение 0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7544" y="1052736"/>
            <a:ext cx="2484438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179512" y="260648"/>
            <a:ext cx="878497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  <a:t>20</a:t>
            </a:r>
            <a:r>
              <a:rPr lang="en-US" sz="2000" u="sng" dirty="0">
                <a:solidFill>
                  <a:srgbClr val="663300"/>
                </a:solidFill>
                <a:latin typeface="Georgia" pitchFamily="18" charset="0"/>
              </a:rPr>
              <a:t>1</a:t>
            </a:r>
            <a: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  <a:t>1 год.   Молодёжная культурно-просветительная конференция</a:t>
            </a:r>
            <a:br>
              <a:rPr lang="ru-RU" sz="2000" u="sng" dirty="0">
                <a:solidFill>
                  <a:srgbClr val="663300"/>
                </a:solidFill>
                <a:latin typeface="Georgia" pitchFamily="18" charset="0"/>
              </a:rPr>
            </a:br>
            <a:r>
              <a:rPr lang="ru-RU" sz="2000" dirty="0">
                <a:solidFill>
                  <a:srgbClr val="663300"/>
                </a:solidFill>
                <a:latin typeface="Georgia" pitchFamily="18" charset="0"/>
              </a:rPr>
              <a:t>«</a:t>
            </a:r>
            <a:r>
              <a:rPr lang="ru-RU" sz="2000" i="1" dirty="0">
                <a:solidFill>
                  <a:srgbClr val="663300"/>
                </a:solidFill>
                <a:latin typeface="Georgia" pitchFamily="18" charset="0"/>
              </a:rPr>
              <a:t>Романовы и костромской край. Традиции благотворительности»</a:t>
            </a:r>
          </a:p>
          <a:p>
            <a:pPr algn="ctr">
              <a:defRPr/>
            </a:pPr>
            <a:endParaRPr lang="ru-RU" sz="2400" i="1" u="sng" dirty="0">
              <a:solidFill>
                <a:srgbClr val="006666"/>
              </a:solidFill>
              <a:latin typeface="Georgia" pitchFamily="18" charset="0"/>
            </a:endParaRPr>
          </a:p>
        </p:txBody>
      </p:sp>
      <p:pic>
        <p:nvPicPr>
          <p:cNvPr id="33795" name="Picture 13" descr="Изображение 0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24128" y="2492896"/>
            <a:ext cx="3146583" cy="236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15"/>
          <p:cNvSpPr txBox="1">
            <a:spLocks noChangeArrowheads="1"/>
          </p:cNvSpPr>
          <p:nvPr/>
        </p:nvSpPr>
        <p:spPr bwMode="auto">
          <a:xfrm>
            <a:off x="467545" y="4653136"/>
            <a:ext cx="2520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Костюм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«Кострома – душа России»</a:t>
            </a:r>
          </a:p>
        </p:txBody>
      </p:sp>
      <p:pic>
        <p:nvPicPr>
          <p:cNvPr id="33798" name="Picture 17" descr="DSCN803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31840" y="4005064"/>
            <a:ext cx="3096344" cy="232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9" name="Picture 19" descr="IMG_019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31840" y="1052736"/>
            <a:ext cx="3071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880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8" descr="DSCN89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183" y="933305"/>
            <a:ext cx="3097213" cy="232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11" descr="DSCN89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102" y="908050"/>
            <a:ext cx="2592388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12" descr="DSCN89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363"/>
            <a:ext cx="3673475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13" descr="DSCN89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65" y="3424700"/>
            <a:ext cx="3095625" cy="232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116632"/>
            <a:ext cx="8784976" cy="87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000" u="sng" dirty="0">
                <a:solidFill>
                  <a:srgbClr val="663300"/>
                </a:solidFill>
                <a:latin typeface="Bookman Old Style" pitchFamily="18" charset="0"/>
              </a:rPr>
              <a:t>20</a:t>
            </a:r>
            <a:r>
              <a:rPr lang="en-US" sz="2000" u="sng" dirty="0" smtClean="0">
                <a:solidFill>
                  <a:srgbClr val="663300"/>
                </a:solidFill>
                <a:latin typeface="Bookman Old Style" pitchFamily="18" charset="0"/>
              </a:rPr>
              <a:t>1</a:t>
            </a:r>
            <a:r>
              <a:rPr lang="ru-RU" sz="2000" u="sng" dirty="0" smtClean="0">
                <a:solidFill>
                  <a:srgbClr val="663300"/>
                </a:solidFill>
                <a:latin typeface="Bookman Old Style" pitchFamily="18" charset="0"/>
              </a:rPr>
              <a:t>2 </a:t>
            </a:r>
            <a:r>
              <a:rPr lang="ru-RU" sz="2000" u="sng" dirty="0">
                <a:solidFill>
                  <a:srgbClr val="663300"/>
                </a:solidFill>
                <a:latin typeface="Bookman Old Style" pitchFamily="18" charset="0"/>
              </a:rPr>
              <a:t>год.   Молодёжная культурно-просветительная конференция</a:t>
            </a:r>
            <a:br>
              <a:rPr lang="ru-RU" sz="2000" u="sng" dirty="0">
                <a:solidFill>
                  <a:srgbClr val="663300"/>
                </a:solidFill>
                <a:latin typeface="Bookman Old Style" pitchFamily="18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rgbClr val="663300"/>
                </a:solidFill>
                <a:latin typeface="Bookman Old Style" pitchFamily="18" charset="0"/>
              </a:rPr>
              <a:t>Романовы. Судьба династии в истории России»</a:t>
            </a:r>
          </a:p>
        </p:txBody>
      </p:sp>
    </p:spTree>
    <p:extLst>
      <p:ext uri="{BB962C8B-B14F-4D97-AF65-F5344CB8AC3E}">
        <p14:creationId xmlns:p14="http://schemas.microsoft.com/office/powerpoint/2010/main" xmlns="" val="2187753185"/>
      </p:ext>
    </p:extLst>
  </p:cSld>
  <p:clrMapOvr>
    <a:masterClrMapping/>
  </p:clrMapOvr>
  <p:transition spd="slow" advClick="0" advTm="1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79512" y="34405"/>
            <a:ext cx="8964488" cy="73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2013. Год юбилейный</a:t>
            </a:r>
            <a:endParaRPr lang="ru-RU" sz="24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48680"/>
            <a:ext cx="61991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Выставки и открытые просмотры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Участие в Романовских чтениях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Молодёжная культурно-просветительная конференция </a:t>
            </a:r>
          </a:p>
          <a:p>
            <a:r>
              <a:rPr lang="ru-RU" sz="1600" dirty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  </a:t>
            </a:r>
            <a:r>
              <a:rPr lang="ru-RU" sz="1600" i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«Романовы. Личность в истории»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Интеллектуальная игра </a:t>
            </a:r>
            <a:r>
              <a:rPr lang="ru-RU" sz="1600" i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«Два дня с императором»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Цикл интеллектуальных игр </a:t>
            </a:r>
            <a:r>
              <a:rPr lang="ru-RU" sz="1600" i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«Под скипетром Романовых»</a:t>
            </a:r>
            <a:endParaRPr lang="ru-RU" sz="1600" i="1" dirty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2636912"/>
            <a:ext cx="2599952" cy="346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068960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23693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6632"/>
            <a:ext cx="8763739" cy="102347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2006 год</a:t>
            </a:r>
            <a:b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Конференция «Романовы и Кострома»</a:t>
            </a:r>
          </a:p>
        </p:txBody>
      </p:sp>
      <p:sp>
        <p:nvSpPr>
          <p:cNvPr id="1331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552" y="4437112"/>
            <a:ext cx="3600400" cy="115212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Выступления главного </a:t>
            </a: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хранителя 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церковного музея </a:t>
            </a:r>
            <a:r>
              <a:rPr lang="ru-RU" altLang="ru-RU" sz="1400" dirty="0" err="1" smtClean="0">
                <a:solidFill>
                  <a:schemeClr val="tx1"/>
                </a:solidFill>
                <a:latin typeface="Bookman Old Style" pitchFamily="18" charset="0"/>
              </a:rPr>
              <a:t>Ипатьевского</a:t>
            </a: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монастыря </a:t>
            </a: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Виноградовой </a:t>
            </a: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С.Г</a:t>
            </a:r>
            <a:r>
              <a:rPr lang="ru-RU" altLang="ru-RU" sz="1400" dirty="0" smtClean="0">
                <a:solidFill>
                  <a:schemeClr val="tx1"/>
                </a:solidFill>
                <a:latin typeface="Bookman Old Style" pitchFamily="18" charset="0"/>
              </a:rPr>
              <a:t>., сотрудника историко-архитектурного и художественного музея-заповедника Уткина С.А.</a:t>
            </a:r>
            <a:endParaRPr lang="ru-RU" altLang="ru-RU" sz="1400" dirty="0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3316" name="Picture 12" descr="БИБЛИОТЕКА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"/>
          <a:stretch>
            <a:fillRect/>
          </a:stretch>
        </p:blipFill>
        <p:spPr>
          <a:xfrm>
            <a:off x="539552" y="1268760"/>
            <a:ext cx="4510637" cy="290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G:\Фотолетопись ИБДР\Конференции и круглые столы\2006. Романовы и Кострома\18.04.06 (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96952"/>
            <a:ext cx="447817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695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79512" y="188640"/>
            <a:ext cx="8784976" cy="1628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2008 год </a:t>
            </a:r>
            <a:b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Конференция «Трёхсотлетняя история покровительства Романовых Костроме и костромскому краю»</a:t>
            </a:r>
          </a:p>
        </p:txBody>
      </p:sp>
      <p:pic>
        <p:nvPicPr>
          <p:cNvPr id="14340" name="Picture 12" descr="CIMG183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2492896"/>
            <a:ext cx="4103687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11" descr="CIMG18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7544" y="1772816"/>
            <a:ext cx="4032250" cy="302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14"/>
          <p:cNvSpPr txBox="1">
            <a:spLocks noChangeArrowheads="1"/>
          </p:cNvSpPr>
          <p:nvPr/>
        </p:nvSpPr>
        <p:spPr bwMode="auto">
          <a:xfrm>
            <a:off x="1115616" y="5877272"/>
            <a:ext cx="72000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dirty="0">
                <a:latin typeface="Bookman Old Style" pitchFamily="18" charset="0"/>
              </a:rPr>
              <a:t>Выступление участников конференции из Макарьева и Нерехты</a:t>
            </a:r>
          </a:p>
        </p:txBody>
      </p:sp>
    </p:spTree>
    <p:extLst>
      <p:ext uri="{BB962C8B-B14F-4D97-AF65-F5344CB8AC3E}">
        <p14:creationId xmlns:p14="http://schemas.microsoft.com/office/powerpoint/2010/main" xmlns="" val="9386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79512" y="188640"/>
            <a:ext cx="8784976" cy="129614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2010 год </a:t>
            </a:r>
            <a:b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altLang="ru-RU" sz="28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Конференция </a:t>
            </a: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Романовы и костромской край. Традиции благотворительности»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1628800"/>
            <a:ext cx="3798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Bookman Old Style" pitchFamily="18" charset="0"/>
              </a:rPr>
              <a:t>Досуг </a:t>
            </a:r>
            <a:r>
              <a:rPr lang="ru-RU" sz="1400" dirty="0">
                <a:latin typeface="Bookman Old Style" pitchFamily="18" charset="0"/>
              </a:rPr>
              <a:t>членов царского дома Романовых.</a:t>
            </a:r>
          </a:p>
          <a:p>
            <a:pPr algn="ctr"/>
            <a:r>
              <a:rPr lang="ru-RU" sz="1400" i="1" dirty="0">
                <a:latin typeface="Bookman Old Style" pitchFamily="18" charset="0"/>
              </a:rPr>
              <a:t>      Корнилов Павел Борисович, </a:t>
            </a:r>
            <a:r>
              <a:rPr lang="ru-RU" sz="1400" i="1" dirty="0" smtClean="0">
                <a:latin typeface="Bookman Old Style" pitchFamily="18" charset="0"/>
              </a:rPr>
              <a:t>    </a:t>
            </a:r>
          </a:p>
          <a:p>
            <a:pPr algn="ctr"/>
            <a:r>
              <a:rPr lang="ru-RU" sz="1400" i="1" dirty="0">
                <a:latin typeface="Bookman Old Style" pitchFamily="18" charset="0"/>
              </a:rPr>
              <a:t> </a:t>
            </a:r>
            <a:r>
              <a:rPr lang="ru-RU" sz="1400" i="1" dirty="0" smtClean="0">
                <a:latin typeface="Bookman Old Style" pitchFamily="18" charset="0"/>
              </a:rPr>
              <a:t>     заместитель </a:t>
            </a:r>
            <a:r>
              <a:rPr lang="ru-RU" sz="1400" i="1" dirty="0">
                <a:latin typeface="Bookman Old Style" pitchFamily="18" charset="0"/>
              </a:rPr>
              <a:t>директора КОУНБ </a:t>
            </a:r>
            <a:endParaRPr lang="ru-RU" sz="1400" i="1" dirty="0" smtClean="0">
              <a:latin typeface="Bookman Old Style" pitchFamily="18" charset="0"/>
            </a:endParaRPr>
          </a:p>
          <a:p>
            <a:pPr algn="ctr"/>
            <a:endParaRPr lang="ru-RU" sz="1600" dirty="0">
              <a:solidFill>
                <a:srgbClr val="006666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556792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356992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4797152"/>
            <a:ext cx="39239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Bookman Old Style" pitchFamily="18" charset="0"/>
              </a:rPr>
              <a:t>М.Я. </a:t>
            </a:r>
            <a:r>
              <a:rPr lang="ru-RU" sz="1400" dirty="0" err="1">
                <a:latin typeface="Bookman Old Style" pitchFamily="18" charset="0"/>
              </a:rPr>
              <a:t>Диев</a:t>
            </a:r>
            <a:r>
              <a:rPr lang="ru-RU" sz="1400" dirty="0">
                <a:latin typeface="Bookman Old Style" pitchFamily="18" charset="0"/>
              </a:rPr>
              <a:t>: материалы к библиографии.                                                                                         </a:t>
            </a:r>
            <a:r>
              <a:rPr lang="ru-RU" sz="1400" i="1" dirty="0">
                <a:latin typeface="Bookman Old Style" pitchFamily="18" charset="0"/>
              </a:rPr>
              <a:t>Басова Нина Фёдоровна, </a:t>
            </a:r>
            <a:r>
              <a:rPr lang="ru-RU" sz="1400" i="1" dirty="0" smtClean="0">
                <a:latin typeface="Bookman Old Style" pitchFamily="18" charset="0"/>
              </a:rPr>
              <a:t>главный библиограф КОУНБ</a:t>
            </a:r>
            <a:endParaRPr lang="ru-RU" sz="1400" dirty="0">
              <a:latin typeface="Bookman Old Style" pitchFamily="18" charset="0"/>
            </a:endParaRPr>
          </a:p>
          <a:p>
            <a:r>
              <a:rPr lang="ru-RU" sz="1600" dirty="0">
                <a:solidFill>
                  <a:srgbClr val="006666"/>
                </a:solidFill>
                <a:latin typeface="Georgia" panose="02040502050405020303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00384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512" y="188640"/>
            <a:ext cx="878497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2014 год </a:t>
            </a:r>
            <a:b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Конференция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«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Культура в современном обществе: расцвет</a:t>
            </a:r>
            <a:r>
              <a:rPr kumimoji="0" lang="ru-RU" sz="2800" b="0" i="1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или упадок?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»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6018" name="Picture 2" descr="G:\Фотолетопись ИБДР\Фото-2014\Конференция. 28.03.14\IMG_3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280831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G:\Фотолетопись ИБДР\Фото-2014\Конференция. 28.03.14\IMG_3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68960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Место дружеского общения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692696"/>
            <a:ext cx="5184576" cy="1800200"/>
          </a:xfrm>
          <a:prstGeom prst="rect">
            <a:avLst/>
          </a:prstGeom>
        </p:spPr>
        <p:txBody>
          <a:bodyPr/>
          <a:lstStyle/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Лектории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«Творческие субботы»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Литературно-музыкальные вечера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Творческие выставки читателей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88067" name="Picture 3" descr="G:\Фотолетопись ИБДР\Фото-2014\Дудин и Берггольц. 18.01.14\DSCN1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88840"/>
            <a:ext cx="210623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8" name="Picture 4" descr="G:\Фотолетопись ИБДР\Фото-2014\Дудин и Берггольц. 18.01.14\DSCN13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80728"/>
            <a:ext cx="210623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G:\Фотолетопись ИБДР\Фото-2015\DSCN03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293096"/>
            <a:ext cx="2952328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G:\Фотолетопись ИБДР\Фото-2011\24.09 День Италии\DSCN83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717032"/>
            <a:ext cx="2111964" cy="281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6" name="Picture 2" descr="G:\Фотолетопись ИБДР\Фото-2014\День пожилого человека 04.10.14\DSC054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132856"/>
            <a:ext cx="2976507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Пользователь\Desktop\КОУНБ\КОУНБ 03.07.2002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69"/>
          <a:stretch/>
        </p:blipFill>
        <p:spPr bwMode="auto">
          <a:xfrm>
            <a:off x="6660232" y="1556792"/>
            <a:ext cx="213445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 создания </a:t>
            </a:r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библиотеки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5843" name="Picture 3" descr="G:\Фотолетопись ИБДР\Юбилеи библиотеки\Юбилей-2007\CIMG0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365104"/>
            <a:ext cx="268829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908720"/>
            <a:ext cx="4320480" cy="54006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        В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2001 году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Б.К.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Коробов становится Президентом основанной им некоммерческой организации «Фонд  400-летия Дома Романовых». Планов  и самых смелых замыслов было много – в памяти жил успех фестиваля «Вехи». Общественные организации, культурные и образовательные учреждения постепенно вдохновлялись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идеей празднования «романовского» юбилея,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разрабатывали планы мероприятий. </a:t>
            </a:r>
            <a:endParaRPr lang="ru-RU" sz="16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        В Управлении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культуры, руководил которым в то время Рубанков С.В., а специалист </a:t>
            </a:r>
            <a:r>
              <a:rPr lang="ru-RU" sz="1600" dirty="0" err="1" smtClean="0">
                <a:solidFill>
                  <a:schemeClr val="tx1"/>
                </a:solidFill>
                <a:latin typeface="Bookman Old Style" pitchFamily="18" charset="0"/>
              </a:rPr>
              <a:t>Старинская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 Э.Б. курировала деятельность библиотек, возникла идея  открыть новый филиал Централизованной библиотечной системы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– историческую библиотеку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Дома Романовых. Идея понравилась, и в соответствии с постановлением Администрации города Костромы в июне 2002 года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библиотека была открыта как своеобразный </a:t>
            </a: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подарок городу к его 850-летию. И предстоящему в 2013 году 400-летию царской династии.</a:t>
            </a:r>
          </a:p>
          <a:p>
            <a:endParaRPr lang="ru-RU" dirty="0"/>
          </a:p>
        </p:txBody>
      </p:sp>
      <p:pic>
        <p:nvPicPr>
          <p:cNvPr id="15" name="Picture 2" descr="C:\Users\Пользователь\Desktop\КОУНБ\КОУНБ 03.07.200200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2742680" cy="178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Библиотека для всех</a:t>
            </a:r>
          </a:p>
          <a:p>
            <a:pPr algn="ctr"/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1052736"/>
            <a:ext cx="5904656" cy="1800200"/>
          </a:xfrm>
          <a:prstGeom prst="rect">
            <a:avLst/>
          </a:prstGeom>
        </p:spPr>
        <p:txBody>
          <a:bodyPr/>
          <a:lstStyle/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Социально незащищённые группы</a:t>
            </a:r>
          </a:p>
          <a:p>
            <a:pPr marL="171450" indent="-137160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ru-RU" sz="1600" dirty="0" smtClean="0">
                <a:latin typeface="Bookman Old Style" pitchFamily="18" charset="0"/>
              </a:rPr>
              <a:t>Дети, находящиеся в трудной жизненной ситуации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Туристические группы</a:t>
            </a:r>
          </a:p>
        </p:txBody>
      </p:sp>
      <p:pic>
        <p:nvPicPr>
          <p:cNvPr id="12" name="Picture 6" descr="E:\DCIM\111NIKON\DSCN01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44824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0" name="Picture 2" descr="G:\Фотолетопись ИБДР\Разобрать\Бычих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442521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Краеведческая работа</a:t>
            </a:r>
          </a:p>
          <a:p>
            <a:pPr algn="ctr"/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836712"/>
            <a:ext cx="8712968" cy="2304256"/>
          </a:xfrm>
          <a:prstGeom prst="rect">
            <a:avLst/>
          </a:prstGeom>
        </p:spPr>
        <p:txBody>
          <a:bodyPr/>
          <a:lstStyle/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Фонд краеведческой литературы: цикл выставок «Тема месяца», презентации новых книг</a:t>
            </a:r>
          </a:p>
          <a:p>
            <a:pPr marL="171450" indent="-137160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ru-RU" sz="1600" dirty="0" smtClean="0">
                <a:latin typeface="Bookman Old Style" pitchFamily="18" charset="0"/>
              </a:rPr>
              <a:t>Лекторий «Кострома историческая»</a:t>
            </a:r>
            <a:endParaRPr lang="ru-RU" sz="1600" dirty="0" smtClean="0">
              <a:latin typeface="Bookman Old Style" pitchFamily="18" charset="0"/>
            </a:endParaRP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Лекции и игры для детей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err="1" smtClean="0">
                <a:latin typeface="Bookman Old Style" pitchFamily="18" charset="0"/>
              </a:rPr>
              <a:t>Григоровские</a:t>
            </a:r>
            <a:r>
              <a:rPr lang="ru-RU" sz="1600" dirty="0" smtClean="0">
                <a:latin typeface="Bookman Old Style" pitchFamily="18" charset="0"/>
              </a:rPr>
              <a:t> чтения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err="1" smtClean="0">
                <a:latin typeface="Bookman Old Style" pitchFamily="18" charset="0"/>
              </a:rPr>
              <a:t>Заочно-очные</a:t>
            </a:r>
            <a:r>
              <a:rPr lang="ru-RU" sz="1600" dirty="0" smtClean="0">
                <a:latin typeface="Bookman Old Style" pitchFamily="18" charset="0"/>
              </a:rPr>
              <a:t> викторины и интеллектуальные 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 игры для юношества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2506588" cy="187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G:\Фотолетопись ИБДР\Фото-2013\Викторина Имя А.Н. Островского на Костромской земле 20.12.2013\DSC02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393667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4" descr="CIMG691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2780928"/>
            <a:ext cx="264629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Повышение информационной грамотности пользователей</a:t>
            </a:r>
          </a:p>
          <a:p>
            <a:pPr algn="ctr"/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1268760"/>
            <a:ext cx="3672408" cy="2304256"/>
          </a:xfrm>
          <a:prstGeom prst="rect">
            <a:avLst/>
          </a:prstGeom>
        </p:spPr>
        <p:txBody>
          <a:bodyPr/>
          <a:lstStyle/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Библиографические пособия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Циклы выставок 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lang="ru-RU" sz="1600" dirty="0" smtClean="0">
                <a:latin typeface="Bookman Old Style" pitchFamily="18" charset="0"/>
              </a:rPr>
              <a:t>Акции по продвижению чтения</a:t>
            </a:r>
          </a:p>
        </p:txBody>
      </p:sp>
      <p:pic>
        <p:nvPicPr>
          <p:cNvPr id="7" name="Picture 3" descr="G:\Фотолетопись ИБДР\Юбилеи библиотеки\Юбилей-2012\P10702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104456" cy="30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G:\Фотолетопись ИБДР\Юбилеи библиотеки\Юбилей-2012\P10703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G:\Фотолетопись ИБДР\Юбилеи библиотеки\Юбилей-2012\P107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2114">
            <a:off x="4721826" y="4180216"/>
            <a:ext cx="1736606" cy="231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G:\Фотолетопись ИБДР\Юбилеи библиотеки\Юбилей-2012\P1070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79632">
            <a:off x="6954075" y="4160361"/>
            <a:ext cx="1736606" cy="231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88641"/>
            <a:ext cx="8784976" cy="64807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2010 год</a:t>
            </a:r>
            <a:b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Акция </a:t>
            </a:r>
            <a:r>
              <a:rPr lang="ru-RU" sz="2800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«Прочти книгу о войне»</a:t>
            </a:r>
          </a:p>
        </p:txBody>
      </p:sp>
      <p:pic>
        <p:nvPicPr>
          <p:cNvPr id="84996" name="Picture 4" descr="CIMG6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343275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7" name="Picture 5" descr="CIMG6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80728"/>
            <a:ext cx="18220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" descr="CIMG58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700808"/>
            <a:ext cx="2808288" cy="224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8" descr="CIMG69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077072"/>
            <a:ext cx="278490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IMG656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672" y="2564904"/>
            <a:ext cx="3384550" cy="25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308" name="Picture 4" descr="CIMG65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60032" y="3861048"/>
            <a:ext cx="3549650" cy="26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2" descr="CIMG691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8064" y="404664"/>
            <a:ext cx="3457575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67544" y="5373216"/>
            <a:ext cx="2663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663300"/>
                </a:solidFill>
                <a:latin typeface="Bookman Old Style" pitchFamily="18" charset="0"/>
              </a:rPr>
              <a:t>Читаем, </a:t>
            </a:r>
          </a:p>
          <a:p>
            <a:r>
              <a:rPr lang="ru-RU" sz="2000" i="1" dirty="0">
                <a:solidFill>
                  <a:srgbClr val="663300"/>
                </a:solidFill>
                <a:latin typeface="Bookman Old Style" pitchFamily="18" charset="0"/>
              </a:rPr>
              <a:t>        рисуем, </a:t>
            </a:r>
          </a:p>
          <a:p>
            <a:r>
              <a:rPr lang="ru-RU" sz="2000" i="1" dirty="0">
                <a:solidFill>
                  <a:srgbClr val="663300"/>
                </a:solidFill>
                <a:latin typeface="Bookman Old Style" pitchFamily="18" charset="0"/>
              </a:rPr>
              <a:t>              помним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…</a:t>
            </a:r>
          </a:p>
        </p:txBody>
      </p:sp>
      <p:pic>
        <p:nvPicPr>
          <p:cNvPr id="98310" name="Picture 6" descr="CIMG65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0648"/>
            <a:ext cx="3384550" cy="253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88641"/>
            <a:ext cx="8784976" cy="648071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2011 </a:t>
            </a: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год</a:t>
            </a:r>
            <a:b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</a:t>
            </a:r>
            <a:r>
              <a:rPr lang="ru-RU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Год читательских удовольствий</a:t>
            </a:r>
            <a:endParaRPr lang="ru-RU" sz="28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10" descr="DSCN8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052736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 descr="DSCN8070"/>
          <p:cNvPicPr>
            <a:picLocks noChangeAspect="1" noChangeArrowheads="1"/>
          </p:cNvPicPr>
          <p:nvPr/>
        </p:nvPicPr>
        <p:blipFill>
          <a:blip r:embed="rId3" cstate="print"/>
          <a:srcRect l="6367" r="8708"/>
          <a:stretch>
            <a:fillRect/>
          </a:stretch>
        </p:blipFill>
        <p:spPr bwMode="auto">
          <a:xfrm>
            <a:off x="395536" y="980727"/>
            <a:ext cx="2880320" cy="451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SCN82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600450" cy="27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 </a:t>
            </a:r>
            <a:r>
              <a:rPr lang="ru-RU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r>
              <a:rPr lang="ru-RU" sz="36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Франции в России</a:t>
            </a:r>
          </a:p>
        </p:txBody>
      </p:sp>
      <p:pic>
        <p:nvPicPr>
          <p:cNvPr id="27657" name="Picture 9" descr="CIMG69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836613"/>
            <a:ext cx="2914650" cy="21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8" name="Picture 10" descr="CIMG69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24075" y="2708275"/>
            <a:ext cx="2862263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9" name="Picture 11" descr="CIMG692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92725" y="908050"/>
            <a:ext cx="3405188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 </a:t>
            </a:r>
            <a:r>
              <a:rPr lang="ru-RU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r>
              <a:rPr lang="ru-RU" sz="36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Италии в России</a:t>
            </a:r>
          </a:p>
        </p:txBody>
      </p:sp>
      <p:pic>
        <p:nvPicPr>
          <p:cNvPr id="7" name="Picture 12" descr="DSCN83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2971800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5" name="Picture 7" descr="DSCN83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284984"/>
            <a:ext cx="4105275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3" name="Picture 5" descr="DSCN83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52120" y="404664"/>
            <a:ext cx="2916237" cy="388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7" name="Rectangle 9"/>
          <p:cNvSpPr>
            <a:spLocks noGrp="1" noChangeArrowheads="1"/>
          </p:cNvSpPr>
          <p:nvPr>
            <p:ph type="title" sz="quarter"/>
          </p:nvPr>
        </p:nvSpPr>
        <p:spPr>
          <a:xfrm>
            <a:off x="179512" y="188640"/>
            <a:ext cx="8784976" cy="1196975"/>
          </a:xfrm>
          <a:noFill/>
          <a:ln/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Литературное кафе «Бродячая собака».                                </a:t>
            </a:r>
            <a:r>
              <a:rPr lang="ru-RU" sz="3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</a:t>
            </a:r>
            <a:r>
              <a:rPr lang="ru-RU" sz="3200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гостях у звёзд Серебряного века»</a:t>
            </a:r>
          </a:p>
        </p:txBody>
      </p:sp>
      <p:pic>
        <p:nvPicPr>
          <p:cNvPr id="48138" name="Picture 10" descr="CIMG74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41438"/>
            <a:ext cx="3743325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9" name="Picture 11" descr="CIMG748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825" y="1268413"/>
            <a:ext cx="3744913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42" name="Picture 14" descr="DSCN798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r="12070"/>
          <a:stretch>
            <a:fillRect/>
          </a:stretch>
        </p:blipFill>
        <p:spPr>
          <a:xfrm>
            <a:off x="3563938" y="3213100"/>
            <a:ext cx="2232025" cy="338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DSCN816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3717032"/>
            <a:ext cx="199822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2" descr="DSCN816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7744" y="2060848"/>
            <a:ext cx="199822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5" descr="DSCN79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544" y="692695"/>
            <a:ext cx="1944216" cy="259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138" name="Picture 2" descr="G:\Фотолетопись ИБДР\Фото-2014\Юбилей книги\Юбилей книги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24744"/>
            <a:ext cx="307234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9512" y="188640"/>
            <a:ext cx="8784976" cy="83661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Bookman Old Style" pitchFamily="18" charset="0"/>
              </a:rPr>
              <a:t> </a:t>
            </a:r>
            <a:r>
              <a:rPr lang="ru-RU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Больше выставок хороших и …</a:t>
            </a:r>
            <a:br>
              <a:rPr lang="ru-RU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                  очень хороших!</a:t>
            </a:r>
            <a:endParaRPr lang="ru-RU" sz="36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Picture 5" descr="E:\DCIM\108NIKON\DSCN959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077072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G:\Фотолетопись ИБДР\Фото-2014\Лермонтов-художник 25.10.14\DSC059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708920"/>
            <a:ext cx="167418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Фотолетопись ИБДР\Гости\Романов ДР - 2002\Романов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4176464" cy="2787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Визиты </a:t>
            </a:r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потомков Дома Романовых 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D:\Multimedia\SOFT\Рабочая АН\КОУНБ\IMG_679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176464" cy="313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572000" y="1124744"/>
            <a:ext cx="4176464" cy="2232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marR="0" lvl="0" indent="-137160" algn="ctr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Незадолго до торжественно-официального открытия состоялось знаковое событие – библиотеку   посетил князь Д.Р. Романов.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Димитрий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Романович является праправнуком императора России Николая I и принадлежит к ветви "Николаевичей" рода Романовых, приходится внучатным племянником Николаю II.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95536" y="4005064"/>
            <a:ext cx="4176464" cy="23077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marR="0" lvl="0" indent="-137160" algn="ctr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171450" marR="0" lvl="0" indent="-137160" algn="ctr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 2011 году наших читателей ждала встреча с Ольгой Николаевной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Куликовской-Романовой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– вдовой Его Высочества Тихона Николаевича, внука Императора-миротворца Александра III и родного племянника Николая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II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 </a:t>
            </a:r>
          </a:p>
          <a:p>
            <a:pPr marL="171450" marR="0" lvl="0" indent="-13716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14204" y="0"/>
            <a:ext cx="91440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Мы работаем!</a:t>
            </a:r>
            <a:endParaRPr lang="ru-RU" altLang="ru-RU" sz="2800" b="1" i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4817" name="Picture 1" descr="G:\Фотолетопись ИБДР\Мы работаем\2012, 05\P106027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08856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Дизайн и техническое оснащение 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355976" y="1196752"/>
            <a:ext cx="4176464" cy="22322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71450" lvl="0" indent="-137160" algn="ctr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1600" dirty="0" smtClean="0"/>
              <a:t>В наследство от Центра творческого сотрудничества имени Е. Осетрова библиотеке достался продуманный интерьер, созданный профессиональным художником, художественным руководителем Костромского камерного театра, заслуженным работником культуры республики Марий-Эл  </a:t>
            </a:r>
            <a:r>
              <a:rPr lang="ru-RU" sz="1600" dirty="0" smtClean="0"/>
              <a:t>                              Борисом </a:t>
            </a:r>
            <a:r>
              <a:rPr lang="ru-RU" sz="1600" dirty="0" err="1" smtClean="0"/>
              <a:t>Голодницким</a:t>
            </a:r>
            <a:r>
              <a:rPr lang="ru-RU" sz="1600" dirty="0" smtClean="0"/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G:\Фотолетопись ИБДР\Интерьер\CIMG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681027"/>
            <a:ext cx="3312368" cy="248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Фотолетопись ИБДР\Интерьер\CIMG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G:\Фотолетопись ИБДР\Интерьер\CIMG0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1" y="3717032"/>
            <a:ext cx="3264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Фонды библиотеки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2996952"/>
            <a:ext cx="4752528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Bookman Old Style" pitchFamily="18" charset="0"/>
              </a:rPr>
              <a:t>Книжный фонд к концу первого года существования библиотеки достиг одной тысячи экземпляров. Помогали все  –  коллеги, первые читатели, гости из других городов. </a:t>
            </a:r>
            <a:endParaRPr lang="en-US" sz="1400" dirty="0" smtClean="0">
              <a:latin typeface="Bookman Old Style" pitchFamily="18" charset="0"/>
            </a:endParaRPr>
          </a:p>
          <a:p>
            <a:pPr algn="ctr"/>
            <a:r>
              <a:rPr lang="ru-RU" sz="1400" dirty="0" smtClean="0">
                <a:latin typeface="Bookman Old Style" pitchFamily="18" charset="0"/>
              </a:rPr>
              <a:t>В настоящее время около 6 тысяч экземпляров. </a:t>
            </a:r>
            <a:endParaRPr lang="en-US" sz="1400" dirty="0" smtClean="0">
              <a:latin typeface="Bookman Old Style" pitchFamily="18" charset="0"/>
            </a:endParaRPr>
          </a:p>
          <a:p>
            <a:pPr algn="ctr"/>
            <a:r>
              <a:rPr lang="ru-RU" sz="1400" dirty="0" smtClean="0">
                <a:latin typeface="Bookman Old Style" pitchFamily="18" charset="0"/>
              </a:rPr>
              <a:t>В </a:t>
            </a:r>
            <a:r>
              <a:rPr lang="ru-RU" sz="1400" dirty="0" smtClean="0">
                <a:latin typeface="Bookman Old Style" pitchFamily="18" charset="0"/>
              </a:rPr>
              <a:t>фонде представлены книги по всем периодам всемирной и отечественной истории, пополняется «романовский» отдел, есть солидная подборка краеведческой литературы, справочная литература – новейшая и букинистическая; русская и зарубежная классика, историческая проза. </a:t>
            </a:r>
            <a:r>
              <a:rPr lang="ru-RU" sz="1400" dirty="0" smtClean="0">
                <a:latin typeface="Bookman Old Style" pitchFamily="18" charset="0"/>
              </a:rPr>
              <a:t>Есть </a:t>
            </a:r>
            <a:r>
              <a:rPr lang="ru-RU" sz="1400" dirty="0" smtClean="0">
                <a:latin typeface="Bookman Old Style" pitchFamily="18" charset="0"/>
              </a:rPr>
              <a:t>неплохие видео- и фонотека, 15 наименований периодических изданий. Особая наша гордость - редкие и ценные книги </a:t>
            </a:r>
            <a:r>
              <a:rPr lang="en-US" sz="1400" dirty="0" smtClean="0">
                <a:latin typeface="Bookman Old Style" pitchFamily="18" charset="0"/>
              </a:rPr>
              <a:t>XIX</a:t>
            </a:r>
            <a:r>
              <a:rPr lang="ru-RU" sz="1400" dirty="0" smtClean="0">
                <a:latin typeface="Bookman Old Style" pitchFamily="18" charset="0"/>
              </a:rPr>
              <a:t> - начала </a:t>
            </a:r>
            <a:r>
              <a:rPr lang="en-US" sz="1400" dirty="0" smtClean="0">
                <a:latin typeface="Bookman Old Style" pitchFamily="18" charset="0"/>
              </a:rPr>
              <a:t>XX</a:t>
            </a:r>
            <a:r>
              <a:rPr lang="ru-RU" sz="1400" dirty="0" smtClean="0">
                <a:latin typeface="Bookman Old Style" pitchFamily="18" charset="0"/>
              </a:rPr>
              <a:t> века, рукописные книги, коллекция фотографий начала </a:t>
            </a:r>
            <a:r>
              <a:rPr lang="en-US" sz="1400" dirty="0" smtClean="0">
                <a:latin typeface="Bookman Old Style" pitchFamily="18" charset="0"/>
              </a:rPr>
              <a:t>XX</a:t>
            </a:r>
            <a:r>
              <a:rPr lang="ru-RU" sz="1400" dirty="0" smtClean="0">
                <a:latin typeface="Bookman Old Style" pitchFamily="18" charset="0"/>
              </a:rPr>
              <a:t> века. 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7826" name="Picture 2" descr="G:\Фотолетопись ИБДР\Гости\Струв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42925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3779912" y="836712"/>
            <a:ext cx="2376264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Bookman Old Style" pitchFamily="18" charset="0"/>
              </a:rPr>
              <a:t>Никита Струве передал книги издательства </a:t>
            </a:r>
            <a:r>
              <a:rPr lang="en-US" sz="1400" dirty="0" smtClean="0">
                <a:latin typeface="Bookman Old Style" pitchFamily="18" charset="0"/>
              </a:rPr>
              <a:t>YMCA</a:t>
            </a:r>
            <a:r>
              <a:rPr lang="ru-RU" sz="1400" dirty="0" smtClean="0">
                <a:latin typeface="Bookman Old Style" pitchFamily="18" charset="0"/>
              </a:rPr>
              <a:t>-</a:t>
            </a:r>
            <a:r>
              <a:rPr lang="en-US" sz="1400" dirty="0" smtClean="0">
                <a:latin typeface="Bookman Old Style" pitchFamily="18" charset="0"/>
              </a:rPr>
              <a:t>PRESS</a:t>
            </a:r>
          </a:p>
          <a:p>
            <a:pPr algn="ctr"/>
            <a:r>
              <a:rPr lang="ru-RU" sz="1400" dirty="0" smtClean="0">
                <a:latin typeface="Bookman Old Style" pitchFamily="18" charset="0"/>
              </a:rPr>
              <a:t>из Фонда                             А. Солженицына.</a:t>
            </a:r>
          </a:p>
        </p:txBody>
      </p:sp>
      <p:pic>
        <p:nvPicPr>
          <p:cNvPr id="12" name="Picture 2" descr="G:\Фотолетопись ИБДР\Юбилеи библиотеки\Юбилей-2012\P107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04864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G:\Фотолетопись ИБДР\Юбилеи библиотеки\Юбилей-2012\P1070260.JPG"/>
          <p:cNvPicPr>
            <a:picLocks noChangeAspect="1" noChangeArrowheads="1"/>
          </p:cNvPicPr>
          <p:nvPr/>
        </p:nvPicPr>
        <p:blipFill>
          <a:blip r:embed="rId4" cstate="print"/>
          <a:srcRect t="47249"/>
          <a:stretch>
            <a:fillRect/>
          </a:stretch>
        </p:blipFill>
        <p:spPr bwMode="auto">
          <a:xfrm rot="501122">
            <a:off x="6477182" y="778685"/>
            <a:ext cx="2293216" cy="161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60350"/>
            <a:ext cx="8229600" cy="706438"/>
          </a:xfrm>
        </p:spPr>
        <p:txBody>
          <a:bodyPr/>
          <a:lstStyle/>
          <a:p>
            <a:pPr algn="ctr"/>
            <a:r>
              <a:rPr lang="ru-RU" sz="2600" b="1">
                <a:solidFill>
                  <a:schemeClr val="bg1"/>
                </a:solidFill>
                <a:latin typeface="Georgia" pitchFamily="18" charset="0"/>
              </a:rPr>
              <a:t>Разделы музейной экспозиции</a:t>
            </a:r>
          </a:p>
        </p:txBody>
      </p:sp>
      <p:graphicFrame>
        <p:nvGraphicFramePr>
          <p:cNvPr id="53251" name="Organization Chart 3"/>
          <p:cNvGraphicFramePr>
            <a:graphicFrameLocks/>
          </p:cNvGraphicFramePr>
          <p:nvPr>
            <p:ph idx="1"/>
          </p:nvPr>
        </p:nvGraphicFramePr>
        <p:xfrm>
          <a:off x="395536" y="620688"/>
          <a:ext cx="8424936" cy="5472113"/>
        </p:xfrm>
        <a:graphic>
          <a:graphicData uri="http://schemas.openxmlformats.org/drawingml/2006/compatibility">
            <com:legacyDrawing xmlns:com="http://schemas.openxmlformats.org/drawingml/2006/compatibility" spid="_x0000_s307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«Лавка букиниста»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3" descr="S63001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836712"/>
            <a:ext cx="3133045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S6300200"/>
          <p:cNvPicPr>
            <a:picLocks noChangeAspect="1" noChangeArrowheads="1"/>
          </p:cNvPicPr>
          <p:nvPr/>
        </p:nvPicPr>
        <p:blipFill>
          <a:blip r:embed="rId3" cstate="print"/>
          <a:srcRect t="6609"/>
          <a:stretch>
            <a:fillRect/>
          </a:stretch>
        </p:blipFill>
        <p:spPr>
          <a:xfrm>
            <a:off x="1475656" y="4509120"/>
            <a:ext cx="277480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S6300103"/>
          <p:cNvPicPr>
            <a:picLocks noChangeAspect="1" noChangeArrowheads="1"/>
          </p:cNvPicPr>
          <p:nvPr/>
        </p:nvPicPr>
        <p:blipFill>
          <a:blip r:embed="rId4" cstate="print"/>
          <a:srcRect l="12082" t="5542" b="8328"/>
          <a:stretch>
            <a:fillRect/>
          </a:stretch>
        </p:blipFill>
        <p:spPr bwMode="auto">
          <a:xfrm rot="457739">
            <a:off x="6408227" y="609293"/>
            <a:ext cx="2188503" cy="28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Открыт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635896" y="836712"/>
            <a:ext cx="2398390" cy="147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Открытка оборо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211960" y="2132856"/>
            <a:ext cx="2381235" cy="147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G:\Фотолетопись ИБДР\Лавка букиниста\S63001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789040"/>
            <a:ext cx="3565525" cy="267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Библиотека в </a:t>
            </a:r>
            <a:r>
              <a:rPr lang="ru-RU" sz="3200" b="1" spc="50" dirty="0" err="1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социо-культурной</a:t>
            </a:r>
            <a:r>
              <a:rPr lang="ru-RU" sz="3200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среде города. Социальное партнёрство</a:t>
            </a:r>
            <a:endParaRPr lang="ru-RU" sz="3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3" y="1052736"/>
          <a:ext cx="8784976" cy="5627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AWJJH2MPE6E2-1519004642-17</_dlc_DocId>
    <_dlc_DocIdUrl xmlns="4a252ca3-5a62-4c1c-90a6-29f4710e47f8">
      <Url>http://edu-sps.koiro.local/BiblioLiga/_layouts/15/DocIdRedir.aspx?ID=AWJJH2MPE6E2-1519004642-17</Url>
      <Description>AWJJH2MPE6E2-1519004642-17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C8BBCEACBCBC0409C1EBB3F22591AB0" ma:contentTypeVersion="49" ma:contentTypeDescription="Создание документа." ma:contentTypeScope="" ma:versionID="4b632ad4415b77e38ec87b8b9a5aecb2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C005A9-1786-4C81-B426-BF7485D02475}"/>
</file>

<file path=customXml/itemProps2.xml><?xml version="1.0" encoding="utf-8"?>
<ds:datastoreItem xmlns:ds="http://schemas.openxmlformats.org/officeDocument/2006/customXml" ds:itemID="{22EEEF03-0165-4BBC-A50C-67703FED0FED}"/>
</file>

<file path=customXml/itemProps3.xml><?xml version="1.0" encoding="utf-8"?>
<ds:datastoreItem xmlns:ds="http://schemas.openxmlformats.org/officeDocument/2006/customXml" ds:itemID="{D94927FA-891A-4B4D-B16E-6B8BE5BFBB2B}"/>
</file>

<file path=customXml/itemProps4.xml><?xml version="1.0" encoding="utf-8"?>
<ds:datastoreItem xmlns:ds="http://schemas.openxmlformats.org/officeDocument/2006/customXml" ds:itemID="{08F9A240-1D99-4928-BDC1-AF2C96FBA76E}"/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1160</TotalTime>
  <Words>883</Words>
  <Application>Microsoft Office PowerPoint</Application>
  <PresentationFormat>Экран (4:3)</PresentationFormat>
  <Paragraphs>146</Paragraphs>
  <Slides>40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Базис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Разделы музейной экспозиции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Циклы интеллектуальных игр        «За семью печатями»</vt:lpstr>
      <vt:lpstr>Слайд 17</vt:lpstr>
      <vt:lpstr>2006 год Молодёжная культурно-просветительная конференция «Романовы и Кострома»  </vt:lpstr>
      <vt:lpstr>2008 год  Историко-краеведческий проект «Город»</vt:lpstr>
      <vt:lpstr>Слайд 20</vt:lpstr>
      <vt:lpstr>Слайд 21</vt:lpstr>
      <vt:lpstr>Слайд 22</vt:lpstr>
      <vt:lpstr>Слайд 23</vt:lpstr>
      <vt:lpstr>Слайд 24</vt:lpstr>
      <vt:lpstr>2006 год Конференция «Романовы и Кострома»</vt:lpstr>
      <vt:lpstr>2008 год  Конференция «Трёхсотлетняя история покровительства Романовых Костроме и костромскому краю»</vt:lpstr>
      <vt:lpstr>2010 год  Конференция «Романовы и костромской край. Традиции благотворительности»</vt:lpstr>
      <vt:lpstr>Слайд 28</vt:lpstr>
      <vt:lpstr>Слайд 29</vt:lpstr>
      <vt:lpstr>Слайд 30</vt:lpstr>
      <vt:lpstr>Слайд 31</vt:lpstr>
      <vt:lpstr>Слайд 32</vt:lpstr>
      <vt:lpstr>2010 год                        Акция «Прочти книгу о войне»</vt:lpstr>
      <vt:lpstr>Слайд 34</vt:lpstr>
      <vt:lpstr>2011 год                        Год читательских удовольствий</vt:lpstr>
      <vt:lpstr> Год Франции в России</vt:lpstr>
      <vt:lpstr> Год Италии в России</vt:lpstr>
      <vt:lpstr>Литературное кафе «Бродячая собака».                                В гостях у звёзд Серебряного века»</vt:lpstr>
      <vt:lpstr> Больше выставок хороших и …                                          очень хороших!</vt:lpstr>
      <vt:lpstr>Слайд 40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Фёдор Волков</dc:title>
  <dc:creator>Ефимовы</dc:creator>
  <cp:lastModifiedBy>Ефимовы</cp:lastModifiedBy>
  <cp:revision>121</cp:revision>
  <dcterms:created xsi:type="dcterms:W3CDTF">2013-02-03T06:50:06Z</dcterms:created>
  <dcterms:modified xsi:type="dcterms:W3CDTF">2015-04-21T07:42:34Z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0x010100CC8BBCEACBCBC0409C1EBB3F22591AB0</vt:lpwstr>
  </property>
  <property fmtid="{D5CDD505-2E9C-101B-9397-08002B2CF9AE}" pid="3" name="_dlc_DocIdItemGuid">
    <vt:lpwstr>3770e536-416a-4aed-a6f2-ba052cfba96e</vt:lpwstr>
  </property>
</Properties>
</file>