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</p:sldMasterIdLst>
  <p:notesMasterIdLst>
    <p:notesMasterId r:id="rId42"/>
  </p:notesMasterIdLst>
  <p:sldIdLst>
    <p:sldId id="272" r:id="rId2"/>
    <p:sldId id="431" r:id="rId3"/>
    <p:sldId id="432" r:id="rId4"/>
    <p:sldId id="442" r:id="rId5"/>
    <p:sldId id="445" r:id="rId6"/>
    <p:sldId id="325" r:id="rId7"/>
    <p:sldId id="427" r:id="rId8"/>
    <p:sldId id="428" r:id="rId9"/>
    <p:sldId id="429" r:id="rId10"/>
    <p:sldId id="433" r:id="rId11"/>
    <p:sldId id="434" r:id="rId12"/>
    <p:sldId id="435" r:id="rId13"/>
    <p:sldId id="398" r:id="rId14"/>
    <p:sldId id="399" r:id="rId15"/>
    <p:sldId id="327" r:id="rId16"/>
    <p:sldId id="439" r:id="rId17"/>
    <p:sldId id="330" r:id="rId18"/>
    <p:sldId id="331" r:id="rId19"/>
    <p:sldId id="332" r:id="rId20"/>
    <p:sldId id="437" r:id="rId21"/>
    <p:sldId id="333" r:id="rId22"/>
    <p:sldId id="441" r:id="rId23"/>
    <p:sldId id="33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3" r:id="rId32"/>
    <p:sldId id="430" r:id="rId33"/>
    <p:sldId id="440" r:id="rId34"/>
    <p:sldId id="349" r:id="rId35"/>
    <p:sldId id="444" r:id="rId36"/>
    <p:sldId id="350" r:id="rId37"/>
    <p:sldId id="352" r:id="rId38"/>
    <p:sldId id="351" r:id="rId39"/>
    <p:sldId id="371" r:id="rId40"/>
    <p:sldId id="401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customXml" Target="../customXml/item1.xml"/><Relationship Id="rId50" Type="http://schemas.openxmlformats.org/officeDocument/2006/relationships/customXml" Target="../customXml/item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7185B-E9D1-42AD-B0F6-D7894A788DF9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A7B11-8DA6-443C-92D5-9F136B8C90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32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637E7-34E9-41DC-B1D1-072854678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836833"/>
      </p:ext>
    </p:extLst>
  </p:cSld>
  <p:clrMapOvr>
    <a:masterClrMapping/>
  </p:clrMapOvr>
  <p:transition spd="slow" advTm="11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B111B8-FBEF-4BF9-86A5-995DFFF2D2DB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C4A7BF2-01B8-4BA9-B5F6-C696EC1B1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  <p:sldLayoutId id="2147483968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lib.eparhia-saratov.ru/books/12m/medvedeva_shishova/dontgivebirth/content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91440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Понятийный аппарат 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духовно-нравственного воспитания</a:t>
            </a:r>
            <a:r>
              <a:rPr lang="ru-RU" sz="4000" dirty="0">
                <a:solidFill>
                  <a:srgbClr val="002060"/>
                </a:solidFill>
              </a:rPr>
              <a:t/>
            </a:r>
            <a:br>
              <a:rPr lang="ru-RU" sz="4000" dirty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2571744"/>
            <a:ext cx="6929454" cy="3858108"/>
          </a:xfrm>
        </p:spPr>
        <p:txBody>
          <a:bodyPr>
            <a:noAutofit/>
          </a:bodyPr>
          <a:lstStyle/>
          <a:p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b="1" i="1" dirty="0" smtClean="0">
                <a:solidFill>
                  <a:srgbClr val="002060"/>
                </a:solidFill>
              </a:rPr>
              <a:t>Логинова Наталья Владимировна</a:t>
            </a:r>
            <a:r>
              <a:rPr lang="ru-RU" sz="2000" b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кандидат культурологии, заведующая отделом сопровождения гуманитарных и художественно-эстетических дисциплин, доцент кафедры теории и методики обучения ОГБОУ ДПО «КОИРО»,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 Почетный работник общего образования</a:t>
            </a:r>
          </a:p>
          <a:p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6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5" y="609600"/>
            <a:ext cx="6500859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Президент Российской Федерации В.В. Путин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60590"/>
            <a:ext cx="8143900" cy="441168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:«…</a:t>
            </a:r>
            <a:r>
              <a:rPr lang="ru-RU" sz="2400" b="1" dirty="0" smtClean="0"/>
              <a:t>и традиционные </a:t>
            </a:r>
            <a:r>
              <a:rPr lang="ru-RU" sz="2400" b="1" dirty="0" err="1" smtClean="0"/>
              <a:t>конфессии</a:t>
            </a:r>
            <a:r>
              <a:rPr lang="ru-RU" sz="2400" b="1" dirty="0" smtClean="0"/>
              <a:t>  </a:t>
            </a:r>
            <a:r>
              <a:rPr lang="ru-RU" sz="2400" dirty="0" smtClean="0"/>
              <a:t>Российской Федерации, </a:t>
            </a:r>
            <a:r>
              <a:rPr lang="ru-RU" sz="2400" b="1" dirty="0" smtClean="0"/>
              <a:t>и ядерный щит </a:t>
            </a:r>
            <a:r>
              <a:rPr lang="ru-RU" sz="2400" dirty="0" smtClean="0"/>
              <a:t>России являются теми составляющими, которые укрепляют российскую государственность, </a:t>
            </a:r>
            <a:r>
              <a:rPr lang="ru-RU" sz="2400" b="1" dirty="0" smtClean="0"/>
              <a:t>создают необходимые предпосылки для обеспечения внутренней и внешней безопасности страны</a:t>
            </a:r>
            <a:r>
              <a:rPr lang="ru-RU" sz="2400" dirty="0" smtClean="0"/>
              <a:t>. Из этого можно сделать ясный вывод о том, как государство должно относиться – и сегодня, и в будущем – и к тому, и к другому» (</a:t>
            </a:r>
            <a:r>
              <a:rPr lang="ru-RU" sz="2400" i="1" dirty="0" smtClean="0"/>
              <a:t>01 февраля 2007 года шестая пресс-конференция в Кремле</a:t>
            </a:r>
            <a:r>
              <a:rPr lang="ru-RU" sz="24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929718" cy="160655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Из послания Федеральному собранию</a:t>
            </a:r>
            <a:br>
              <a:rPr lang="ru-RU" sz="2800" dirty="0" smtClean="0"/>
            </a:br>
            <a:r>
              <a:rPr lang="ru-RU" sz="2800" dirty="0" smtClean="0"/>
              <a:t> В.В. Путина на 2016гг. </a:t>
            </a:r>
            <a:br>
              <a:rPr lang="ru-RU" sz="2800" dirty="0" smtClean="0"/>
            </a:br>
            <a:r>
              <a:rPr lang="ru-RU" sz="2800" dirty="0" smtClean="0"/>
              <a:t>( 3 </a:t>
            </a:r>
            <a:r>
              <a:rPr lang="ru-RU" sz="2800" i="1" dirty="0" smtClean="0"/>
              <a:t>декабря 2015г.)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501122" cy="4643470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«</a:t>
            </a:r>
            <a:r>
              <a:rPr lang="ru-RU" sz="2400" dirty="0" smtClean="0"/>
              <a:t> … Сила России – в свободном развитии всех народов, в многообразии, гармонии и культур, и языков, и традиций наших, во взаимном уважении, диалоге и православных, и мусульман, последователей иудаизма и буддизма. Мы обязаны жёстко противодействовать любым проявлениям экстремизма и ксенофобии, </a:t>
            </a:r>
            <a:r>
              <a:rPr lang="ru-RU" sz="2400" b="1" dirty="0" smtClean="0"/>
              <a:t>беречь межнациональное и межрелигиозное согласие.</a:t>
            </a:r>
            <a:r>
              <a:rPr lang="ru-RU" sz="2400" dirty="0" smtClean="0"/>
              <a:t> Это историческая основа нашего общества и российской государственности…»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62797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 послания Федеральному собранию В.В. Путина </a:t>
            </a:r>
            <a:r>
              <a:rPr lang="ru-RU" sz="2200" dirty="0" smtClean="0"/>
              <a:t>(3 декабря 2015г.)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8" y="2160590"/>
            <a:ext cx="7034235" cy="388077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000" dirty="0" smtClean="0"/>
              <a:t>« …. </a:t>
            </a:r>
            <a:r>
              <a:rPr lang="ru-RU" sz="2400" dirty="0" smtClean="0"/>
              <a:t>российскую школу, дополнительное и профессиональное образование, поддержку детского творчества нужно настроить на будущее страны…  Им, ребятам, предстоит решать ещё более сложные задачи, и они должны быть готовы стать первыми, стать не только успешными в профессии, но и просто </a:t>
            </a:r>
            <a:r>
              <a:rPr lang="ru-RU" sz="2400" b="1" dirty="0" smtClean="0">
                <a:solidFill>
                  <a:schemeClr val="tx1"/>
                </a:solidFill>
              </a:rPr>
              <a:t>порядочными людьми с прочной духовной и нравственной опорой</a:t>
            </a:r>
            <a:r>
              <a:rPr lang="ru-RU" sz="2400" b="1" dirty="0" smtClean="0"/>
              <a:t>….»</a:t>
            </a:r>
          </a:p>
          <a:p>
            <a:pPr algn="just"/>
            <a:r>
              <a:rPr lang="ru-RU" sz="2400" b="1" dirty="0" smtClean="0"/>
              <a:t>«…</a:t>
            </a:r>
            <a:r>
              <a:rPr lang="ru-RU" sz="2400" dirty="0" smtClean="0"/>
              <a:t> проявление истинных патриотических чувств и высоких нравственных качеств, убеждённость в том, что национальные интересы, свою историю, традиции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b="1" dirty="0" smtClean="0">
                <a:solidFill>
                  <a:schemeClr val="tx1"/>
                </a:solidFill>
              </a:rPr>
              <a:t>наши ценности нужно защищать</a:t>
            </a:r>
            <a:r>
              <a:rPr lang="ru-RU" sz="2400" dirty="0" smtClean="0">
                <a:solidFill>
                  <a:schemeClr val="tx1"/>
                </a:solidFill>
              </a:rPr>
              <a:t>...»</a:t>
            </a:r>
          </a:p>
          <a:p>
            <a:pPr algn="just"/>
            <a:endParaRPr lang="ru-RU" sz="24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639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30400"/>
            <a:ext cx="7606628" cy="4110963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Для присвоения ценностей личностью необходимо </a:t>
            </a:r>
            <a:r>
              <a:rPr lang="ru-RU" sz="2400" b="1" i="1" dirty="0"/>
              <a:t>создание специальных условий</a:t>
            </a:r>
            <a:r>
              <a:rPr lang="ru-RU" sz="2400" dirty="0"/>
              <a:t>, которые представлены как особые обстоятельства передачи позитивных ценностей, обеспечивающих развитие личности ребёнка в интересах семьи, общества и самой личности. Формирование ценностного сознания в школьной среде выступает в качестве регулятора поведения и отношения.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Понятийный аппарат духовно-нравственного 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955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628800"/>
            <a:ext cx="8358246" cy="44125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/>
              <a:t>Е. </a:t>
            </a:r>
            <a:r>
              <a:rPr lang="ru-RU" sz="2800" b="1" dirty="0"/>
              <a:t>В. </a:t>
            </a:r>
            <a:r>
              <a:rPr lang="ru-RU" sz="2800" b="1" dirty="0" err="1" smtClean="0"/>
              <a:t>Бондаревская</a:t>
            </a:r>
            <a:r>
              <a:rPr lang="ru-RU" sz="2800" dirty="0" smtClean="0"/>
              <a:t>: «Духовность </a:t>
            </a:r>
            <a:r>
              <a:rPr lang="ru-RU" sz="2800" dirty="0"/>
              <a:t>– исконно русское понятие, в нем запечатлен феномен национального характера, сущность которого всегда выражали нравственные искания истинных ценностей и смыслов жизни. Я</a:t>
            </a:r>
            <a:r>
              <a:rPr lang="ru-RU" sz="2800" dirty="0" smtClean="0"/>
              <a:t>дро </a:t>
            </a:r>
            <a:r>
              <a:rPr lang="ru-RU" sz="2800" dirty="0"/>
              <a:t>духовности составляют ценности, то есть своеобразные модели жизни, ставшие для человека внутренними регуляторами его </a:t>
            </a:r>
            <a:r>
              <a:rPr lang="ru-RU" sz="2800" dirty="0" smtClean="0"/>
              <a:t>поведения».</a:t>
            </a:r>
            <a:endParaRPr lang="ru-RU" sz="2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Духовность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519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00066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/>
              <a:t>В различных источниках под «духовностью» понимается состояние человеческого самосознания, которое находит свое выражение в мыслях, словах и действиях. Духовность определяет степень овладения людьми различными видами духовной культуры: философией, искусством, религией, комплексом изучаемых предметов и т. д. </a:t>
            </a:r>
            <a:endParaRPr lang="ru-RU" sz="2400" dirty="0" smtClean="0"/>
          </a:p>
          <a:p>
            <a:pPr algn="just"/>
            <a:r>
              <a:rPr lang="ru-RU" sz="2400" dirty="0" smtClean="0"/>
              <a:t>Духовность </a:t>
            </a:r>
            <a:r>
              <a:rPr lang="ru-RU" sz="2400" dirty="0"/>
              <a:t>обнаруживается в обращенности человека к высшим ценностям, к идеалу, в сознательной устремленности человека к совершенству; соответственно </a:t>
            </a:r>
            <a:r>
              <a:rPr lang="ru-RU" sz="2400" i="1" dirty="0"/>
              <a:t>одухотворение </a:t>
            </a:r>
            <a:r>
              <a:rPr lang="ru-RU" sz="2400" dirty="0"/>
              <a:t>заключается в освоении человеком высших ценностей, в приближении к идеалу. </a:t>
            </a:r>
          </a:p>
          <a:p>
            <a:pPr algn="just"/>
            <a:r>
              <a:rPr lang="ru-RU" sz="2400" b="1" dirty="0"/>
              <a:t>Духовность – это степень приближения к идеалу</a:t>
            </a:r>
            <a:r>
              <a:rPr lang="ru-RU" sz="2400" b="1" dirty="0" smtClean="0"/>
              <a:t>.</a:t>
            </a:r>
          </a:p>
          <a:p>
            <a:pPr algn="just"/>
            <a:r>
              <a:rPr lang="ru-RU" sz="2400" b="1" dirty="0" smtClean="0"/>
              <a:t>Духовность- СЛУЖЕНИЕ ОТЕЧЕСТВУ </a:t>
            </a:r>
            <a:r>
              <a:rPr lang="ru-RU" sz="2400" b="1" smtClean="0"/>
              <a:t>(Истоки)</a:t>
            </a:r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Духовность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839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Нравственность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48430" cy="465829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/>
              <a:t>«</a:t>
            </a:r>
            <a:r>
              <a:rPr lang="ru-RU" sz="2400" dirty="0"/>
              <a:t>Н</a:t>
            </a:r>
            <a:r>
              <a:rPr lang="ru-RU" sz="2400" dirty="0" smtClean="0"/>
              <a:t>равственность</a:t>
            </a:r>
            <a:r>
              <a:rPr lang="ru-RU" sz="2400" dirty="0"/>
              <a:t>» представляет собой внутренние, духовные качества, которыми руководствуется человек; этические нормы; правила поведения, определяемые этими </a:t>
            </a:r>
            <a:r>
              <a:rPr lang="ru-RU" sz="2400" dirty="0" smtClean="0"/>
              <a:t>качествами (Словарь </a:t>
            </a:r>
            <a:r>
              <a:rPr lang="ru-RU" sz="2400" dirty="0"/>
              <a:t>русского языка С. И. </a:t>
            </a:r>
            <a:r>
              <a:rPr lang="ru-RU" sz="2400" dirty="0" smtClean="0"/>
              <a:t>Ожегова)</a:t>
            </a:r>
            <a:endParaRPr lang="ru-RU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400" dirty="0" smtClean="0"/>
              <a:t>Нравственность </a:t>
            </a:r>
            <a:r>
              <a:rPr lang="ru-RU" sz="2400" dirty="0"/>
              <a:t>– это присвоение человеком моральных ценностей, требований к себе и другим, и, наконец, перспектива </a:t>
            </a:r>
            <a:r>
              <a:rPr lang="ru-RU" sz="2400" dirty="0" smtClean="0"/>
              <a:t>совершенствования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</a:t>
            </a:r>
            <a:r>
              <a:rPr lang="ru-RU" b="1" dirty="0" smtClean="0"/>
              <a:t>равственность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70069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57298"/>
            <a:ext cx="8178132" cy="550070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«Воспитание</a:t>
            </a:r>
            <a:r>
              <a:rPr lang="ru-RU" dirty="0" smtClean="0"/>
              <a:t> </a:t>
            </a:r>
            <a:r>
              <a:rPr lang="ru-RU" dirty="0"/>
              <a:t>(от древнерусского- духовное питание человека, связанное с умением извлекать спрятанное) – это деятельность по развитию духовного мира личности, направленная на оказание педагогической поддержки в формировании своего нравственного образа, процесс самоорганизации личности средствами своих внутренних ресурсов, требующих определенной внешней </a:t>
            </a:r>
            <a:r>
              <a:rPr lang="ru-RU" dirty="0" smtClean="0"/>
              <a:t>инициативы» (</a:t>
            </a:r>
            <a:r>
              <a:rPr lang="ru-RU" dirty="0"/>
              <a:t>Е.В. </a:t>
            </a:r>
            <a:r>
              <a:rPr lang="ru-RU" dirty="0" err="1"/>
              <a:t>Бондаревская</a:t>
            </a:r>
            <a:r>
              <a:rPr lang="ru-RU" dirty="0"/>
              <a:t>).</a:t>
            </a:r>
          </a:p>
          <a:p>
            <a:pPr algn="just"/>
            <a:r>
              <a:rPr lang="ru-RU" dirty="0"/>
              <a:t>Термин «воспитание» возник в России в 17 веке и имел иной смысл, нежели в наше время. Под ним понималось вскармливание, т.е. правильное питание ребенка, обеспечивающее его нормальный рост и развитие. </a:t>
            </a:r>
            <a:r>
              <a:rPr lang="ru-RU" b="1" dirty="0"/>
              <a:t>Воспитание – это целенаправленное влияние на развитие и формирование качеств личности.</a:t>
            </a:r>
          </a:p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/>
          <a:lstStyle/>
          <a:p>
            <a:pPr algn="ctr"/>
            <a:r>
              <a:rPr lang="ru-RU" dirty="0"/>
              <a:t>Воспитание</a:t>
            </a:r>
          </a:p>
        </p:txBody>
      </p:sp>
    </p:spTree>
    <p:extLst>
      <p:ext uri="{BB962C8B-B14F-4D97-AF65-F5344CB8AC3E}">
        <p14:creationId xmlns:p14="http://schemas.microsoft.com/office/powerpoint/2010/main" val="1185344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772816"/>
            <a:ext cx="8143932" cy="426854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b="1" i="1" dirty="0"/>
              <a:t>Светское направление</a:t>
            </a:r>
            <a:r>
              <a:rPr lang="ru-RU" sz="2400" dirty="0"/>
              <a:t> связывает </a:t>
            </a:r>
            <a:r>
              <a:rPr lang="ru-RU" sz="2400" i="1" dirty="0"/>
              <a:t>духовность</a:t>
            </a:r>
            <a:r>
              <a:rPr lang="ru-RU" sz="2400" dirty="0"/>
              <a:t> личности с гуманизмом и нравственными ценностями, с включением индивида в сферу духовной деятельности, под которой понимается совокупность эстетических, моральных, правовых и других взглядов на человека и окружающий мир. Сущность духовности видится в негативном отношении к религиозной составляющей воспитательного процесса и в открытии духовных сил в самом себе. </a:t>
            </a:r>
            <a:endParaRPr lang="ru-RU" sz="2400" dirty="0" smtClean="0"/>
          </a:p>
          <a:p>
            <a:pPr algn="just"/>
            <a:r>
              <a:rPr lang="ru-RU" sz="2400" i="1" dirty="0" smtClean="0"/>
              <a:t>Духовность человека </a:t>
            </a:r>
            <a:r>
              <a:rPr lang="ru-RU" sz="2400" dirty="0" smtClean="0"/>
              <a:t>– это проявление высших устремлений человека к знанию и служению другим людям.</a:t>
            </a:r>
            <a:endParaRPr lang="ru-RU" sz="24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404664"/>
            <a:ext cx="7891491" cy="1525736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/>
              <a:t>Т</a:t>
            </a:r>
            <a:r>
              <a:rPr lang="ru-RU" sz="2400" i="1" dirty="0" smtClean="0"/>
              <a:t>ри </a:t>
            </a:r>
            <a:r>
              <a:rPr lang="ru-RU" sz="2400" i="1" dirty="0"/>
              <a:t>направления в представлении о духовности: светское, </a:t>
            </a:r>
            <a:r>
              <a:rPr lang="ru-RU" sz="2400" i="1" dirty="0" err="1"/>
              <a:t>светско</a:t>
            </a:r>
            <a:r>
              <a:rPr lang="ru-RU" sz="2400" i="1" dirty="0"/>
              <a:t>-религиозное и религиозно-конфессиональное (православное) направление.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5185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М.Е.  Салтыков </a:t>
            </a:r>
            <a:r>
              <a:rPr lang="ru-RU" dirty="0"/>
              <a:t>- </a:t>
            </a:r>
            <a:r>
              <a:rPr lang="ru-RU" dirty="0" smtClean="0"/>
              <a:t>Щедрин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	</a:t>
            </a:r>
            <a:r>
              <a:rPr lang="ru-RU" sz="3200" dirty="0"/>
              <a:t>«</a:t>
            </a:r>
            <a:r>
              <a:rPr lang="ru-RU" sz="3200" i="1" dirty="0"/>
              <a:t>Нет опаснее человека, которому чуждо человеческое, который равнодушен к судьбам родной страны, к судьбам ближнего, ко всему, кроме судеб пущенного им в оборот алтына</a:t>
            </a:r>
            <a:r>
              <a:rPr lang="ru-RU" sz="3200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427883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78412"/>
          </a:xfrm>
        </p:spPr>
        <p:txBody>
          <a:bodyPr/>
          <a:lstStyle/>
          <a:p>
            <a:pPr algn="just" eaLnBrk="1" hangingPunct="1"/>
            <a:r>
              <a:rPr lang="ru-RU" sz="2000" smtClean="0"/>
              <a:t>В. Д. Шадрикова: «Духовность желательно развести с интеллектуальными способностями человека. Хотя гениальность практически неотделима от духовности. Светская духовность не может быть сведена только к интеллектуальности. .. Как только мы подходим к смыслу, то сразу обращаемся к личности. Духовность всегда отражает отношения людей друг с другом, затрагивает проблемы добра и зла, определяет поведение человека в отношении добра и зла. Все это оформляется в личностные смыслы, они-то и определяют, в конечном счете, поведение человека. И здесь нет непроходимой грани между религиозным и светским пониманием духовности. Потому что и религия может стать личностным смыслом человека, и тогда он становится по-настоящему верующим».</a:t>
            </a:r>
          </a:p>
        </p:txBody>
      </p:sp>
      <p:sp>
        <p:nvSpPr>
          <p:cNvPr id="1945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algn="ctr" eaLnBrk="1" hangingPunct="1"/>
            <a:r>
              <a:rPr lang="ru-RU" sz="2400" smtClean="0">
                <a:solidFill>
                  <a:srgbClr val="0070C0"/>
                </a:solidFill>
              </a:rPr>
              <a:t>Светско -религиозное направление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1320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900" dirty="0"/>
              <a:t>1.</a:t>
            </a:r>
            <a:r>
              <a:rPr lang="ru-RU" sz="2900" b="1" dirty="0"/>
              <a:t>Морально-психические качества, фиксируемые в нравственных категориях добра и любви.</a:t>
            </a:r>
            <a:r>
              <a:rPr lang="ru-RU" sz="2900" dirty="0"/>
              <a:t> </a:t>
            </a:r>
            <a:r>
              <a:rPr lang="ru-RU" sz="2900" b="1" dirty="0"/>
              <a:t>Добро-доброта, душевная добросовестность, доброжелательность, добропорядочность, дружелюбие, самоотверженность и подвижничество (альтруизм). Любовь- между мужчиной и женщиной, родителями и детьми, к науке, искусству, какому-то виду занятий. Для верующих – любовь  к Богу. Для всех людей – любовь к Родине, своему народу, жизни, природе, труду. В идеале это любовь ко всем людям, к самому себе.</a:t>
            </a:r>
            <a:endParaRPr lang="ru-RU" sz="2900" dirty="0"/>
          </a:p>
          <a:p>
            <a:pPr algn="just"/>
            <a:r>
              <a:rPr lang="ru-RU" sz="2900" dirty="0"/>
              <a:t>2. Компонент духовность составляет наша </a:t>
            </a:r>
            <a:r>
              <a:rPr lang="ru-RU" sz="2900" b="1" dirty="0"/>
              <a:t>совесть, чувство долга, понимание нравственной ответственности за свое поведение, способность к покаянию и самокритике, отвращение ко лжи и ненависти.</a:t>
            </a:r>
            <a:endParaRPr lang="ru-RU" sz="2900" dirty="0"/>
          </a:p>
          <a:p>
            <a:pPr algn="just"/>
            <a:r>
              <a:rPr lang="ru-RU" sz="2900" dirty="0"/>
              <a:t>3. Компонентом духовности выступают </a:t>
            </a:r>
            <a:r>
              <a:rPr lang="ru-RU" sz="2900" b="1" dirty="0"/>
              <a:t>милосердие, сострадание, жалость, забота о бедных, старых, больных и несчастных.</a:t>
            </a:r>
            <a:endParaRPr lang="ru-RU" sz="2900" dirty="0"/>
          </a:p>
          <a:p>
            <a:pPr algn="just"/>
            <a:r>
              <a:rPr lang="ru-RU" sz="2900" dirty="0"/>
              <a:t>4. </a:t>
            </a:r>
            <a:r>
              <a:rPr lang="ru-RU" sz="2900" b="1" dirty="0"/>
              <a:t>Идейно-эмоциональная возвышенность присущих духовности мнений и поступков, высокий патриотизм, устремленность к новому, прогрессивному, благородство дерзаний и реальных свершений, жажда свободы.</a:t>
            </a:r>
            <a:endParaRPr lang="ru-RU" sz="2900" dirty="0"/>
          </a:p>
          <a:p>
            <a:pPr algn="just"/>
            <a:r>
              <a:rPr lang="ru-RU" sz="2900" dirty="0"/>
              <a:t>5. </a:t>
            </a:r>
            <a:r>
              <a:rPr lang="ru-RU" sz="2900" b="1" dirty="0"/>
              <a:t>Понятие и чувство прекрасного.</a:t>
            </a:r>
            <a:endParaRPr lang="ru-RU" sz="2900" dirty="0"/>
          </a:p>
          <a:p>
            <a:pPr algn="just"/>
            <a:r>
              <a:rPr lang="ru-RU" sz="2900" dirty="0"/>
              <a:t>6. Весьма существенный компонент духовности составляет </a:t>
            </a:r>
            <a:r>
              <a:rPr lang="ru-RU" sz="2900" b="1" dirty="0"/>
              <a:t>разум, интеллект, стремление к знаниям и творчеству.</a:t>
            </a:r>
            <a:endParaRPr lang="ru-RU" sz="2900" dirty="0"/>
          </a:p>
          <a:p>
            <a:pPr algn="just"/>
            <a:r>
              <a:rPr lang="ru-RU" sz="2900" dirty="0"/>
              <a:t>7. </a:t>
            </a:r>
            <a:r>
              <a:rPr lang="ru-RU" sz="2900" b="1" dirty="0"/>
              <a:t>Экологический компонент духовности</a:t>
            </a:r>
            <a:r>
              <a:rPr lang="ru-RU" sz="2900" dirty="0"/>
              <a:t> (ответственное отношение к природе).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609600"/>
            <a:ext cx="8392446" cy="87518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Концепция </a:t>
            </a:r>
            <a:r>
              <a:rPr lang="ru-RU" sz="2000" dirty="0"/>
              <a:t>духовности, </a:t>
            </a:r>
            <a:r>
              <a:rPr lang="ru-RU" sz="2000" dirty="0" smtClean="0"/>
              <a:t>разработанная </a:t>
            </a:r>
            <a:r>
              <a:rPr lang="ru-RU" sz="2000" dirty="0"/>
              <a:t>профессорами Московского университета Г.В. </a:t>
            </a:r>
            <a:r>
              <a:rPr lang="ru-RU" sz="2000" dirty="0" smtClean="0"/>
              <a:t>Платоновым,  А.Д</a:t>
            </a:r>
            <a:r>
              <a:rPr lang="ru-RU" sz="2000" dirty="0"/>
              <a:t>. </a:t>
            </a:r>
            <a:r>
              <a:rPr lang="ru-RU" sz="2000" dirty="0" err="1"/>
              <a:t>Косичевым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58909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14422"/>
            <a:ext cx="8929718" cy="49292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Духовность</a:t>
            </a:r>
          </a:p>
          <a:p>
            <a:pPr algn="just"/>
            <a:r>
              <a:rPr lang="ru-RU" sz="1800" dirty="0" smtClean="0"/>
              <a:t>«Если человек верует в Бога, то к духовности он отнесет </a:t>
            </a:r>
            <a:r>
              <a:rPr lang="ru-RU" sz="1800" b="1" i="1" dirty="0" smtClean="0"/>
              <a:t>все, что связывает его с Богом, </a:t>
            </a:r>
            <a:r>
              <a:rPr lang="ru-RU" sz="1800" dirty="0" smtClean="0"/>
              <a:t>- исполнение заповедей, жизнь по Вере, молитвы, богослужения, Таинства, чтение Священного Писания и многое другое.</a:t>
            </a:r>
          </a:p>
          <a:p>
            <a:pPr algn="just"/>
            <a:r>
              <a:rPr lang="ru-RU" sz="1800" dirty="0" smtClean="0"/>
              <a:t>Если же человек является неверующим, то к миру духовному он отнесет </a:t>
            </a:r>
            <a:r>
              <a:rPr lang="ru-RU" sz="1800" b="1" i="1" dirty="0" smtClean="0"/>
              <a:t>все, что удовлетворяет его нравственным, интеллектуальным и эстетическим запросам и вкусам, </a:t>
            </a:r>
            <a:r>
              <a:rPr lang="ru-RU" sz="1800" dirty="0" smtClean="0"/>
              <a:t>- слушание музыки, чтение литературы, знакомство с произведениями живописи, кино и театра, общение с интересными людьми и – главное- жизнь в соответствии с определенными принципами и идеалами.</a:t>
            </a:r>
          </a:p>
          <a:p>
            <a:pPr algn="just"/>
            <a:r>
              <a:rPr lang="ru-RU" sz="1800" dirty="0" smtClean="0"/>
              <a:t>Каждый сам решает, на какую позицию в понимании духовности встать. Человек имеет право выбора. Важно, чтобы этот выбор состоялся. Иначе человек остается без духовной основы, без жизненных принципов. И тогда наступает духовная бедность, внутренняя пустота и беспринципность» </a:t>
            </a:r>
            <a:r>
              <a:rPr lang="ru-RU" sz="1800" i="1" dirty="0" smtClean="0"/>
              <a:t>(Камкин А.В. </a:t>
            </a:r>
            <a:r>
              <a:rPr lang="ru-RU" sz="1800" i="1" dirty="0" err="1" smtClean="0"/>
              <a:t>Уч</a:t>
            </a:r>
            <a:r>
              <a:rPr lang="ru-RU" sz="1800" i="1" dirty="0" smtClean="0"/>
              <a:t>. пособие «Истоки», 9 </a:t>
            </a:r>
            <a:r>
              <a:rPr lang="ru-RU" sz="1800" i="1" dirty="0" err="1" smtClean="0"/>
              <a:t>кл</a:t>
            </a:r>
            <a:r>
              <a:rPr lang="ru-RU" sz="1800" i="1" dirty="0" smtClean="0"/>
              <a:t>. стр. 31-32)</a:t>
            </a:r>
            <a:endParaRPr lang="ru-RU" sz="18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7157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А.В. Камкин, д. ист. н., зав. кафедры </a:t>
            </a:r>
            <a:r>
              <a:rPr lang="ru-RU" sz="2000" dirty="0" err="1" smtClean="0"/>
              <a:t>культурологии</a:t>
            </a:r>
            <a:r>
              <a:rPr lang="ru-RU" sz="2000" dirty="0" smtClean="0"/>
              <a:t> и этнологии, профессор ВИРО</a:t>
            </a:r>
            <a:endParaRPr lang="ru-RU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160590"/>
            <a:ext cx="8393586" cy="388077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 </a:t>
            </a:r>
            <a:r>
              <a:rPr lang="ru-RU" sz="2400" dirty="0"/>
              <a:t>базируется на приобщении к религиозным ценностям через культуру, философию, искусство. Оно признает необходимым включение в содержание личностного воспитания современного человека религиозных духовных ценностей, но отрицает </a:t>
            </a:r>
            <a:r>
              <a:rPr lang="ru-RU" sz="2400" dirty="0" err="1"/>
              <a:t>конфессионализм</a:t>
            </a:r>
            <a:r>
              <a:rPr lang="ru-RU" sz="2400" dirty="0"/>
              <a:t> в воспитательном процессе, поэтому сущность духовности определяется тем смыслом, который вкладывает сам исследователь в понятие «Бог».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177243" cy="12352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Светско</a:t>
            </a:r>
            <a:r>
              <a:rPr lang="ru-RU" dirty="0" smtClean="0"/>
              <a:t>-религиозное направление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180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71612"/>
            <a:ext cx="8786842" cy="528638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Православное </a:t>
            </a:r>
            <a:r>
              <a:rPr lang="ru-RU" sz="2400" dirty="0"/>
              <a:t>понимание духовно-нравственного воспитания укоренено в святоотеческой литературе, опирающейся в свою очередь на тексты Божественного Откровения Ветхого и Нового Заветов. Многовековой опыт Православной Церкви в сфере воспитания был в XIX веке обобщен святителем Феофаном Затворником </a:t>
            </a:r>
            <a:r>
              <a:rPr lang="ru-RU" sz="2400" dirty="0" err="1"/>
              <a:t>Вышенским</a:t>
            </a:r>
            <a:r>
              <a:rPr lang="ru-RU" sz="2400" dirty="0"/>
              <a:t> и дал толчок дальнейшему развитию православной педагогики и антропологии в научном русле.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Религиозно-конфессиональное (православное) </a:t>
            </a:r>
            <a:r>
              <a:rPr lang="ru-RU" dirty="0" smtClean="0"/>
              <a:t>направление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0551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500174"/>
            <a:ext cx="8286808" cy="50006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Образование </a:t>
            </a:r>
            <a:r>
              <a:rPr lang="ru-RU" b="1" dirty="0"/>
              <a:t>произошло от слова «ОБРАЗ» и включает развитие трех составляющих: ума, воли, сердца.</a:t>
            </a:r>
            <a:endParaRPr lang="ru-RU" dirty="0"/>
          </a:p>
          <a:p>
            <a:pPr lvl="0" algn="just"/>
            <a:r>
              <a:rPr lang="ru-RU" dirty="0"/>
              <a:t>«</a:t>
            </a:r>
            <a:r>
              <a:rPr lang="ru-RU" b="1" dirty="0"/>
              <a:t>Ум</a:t>
            </a:r>
            <a:r>
              <a:rPr lang="ru-RU" dirty="0"/>
              <a:t>- это способность человека находить истину и жить сообразно с нею. Задача состоит в том, чтобы вернуть уму человека способность различать добро и зло».</a:t>
            </a:r>
          </a:p>
          <a:p>
            <a:pPr lvl="0" algn="just"/>
            <a:r>
              <a:rPr lang="ru-RU" b="1" dirty="0"/>
              <a:t>Воля</a:t>
            </a:r>
            <a:r>
              <a:rPr lang="ru-RU" dirty="0"/>
              <a:t> в результате воспитания должна быть направлена в сторону добра. Отучая ребенка от своеволия, необходимо приучать его творить добрые дела- быть сострадательным, уступчивым, терпеливым, милосердным.</a:t>
            </a:r>
          </a:p>
          <a:p>
            <a:pPr lvl="0" algn="just"/>
            <a:r>
              <a:rPr lang="ru-RU" b="1" dirty="0"/>
              <a:t>Сердце</a:t>
            </a:r>
            <a:r>
              <a:rPr lang="ru-RU" dirty="0"/>
              <a:t> – корень всех дел: добрых и злых. Чем наполнено сердце, такие действия производит человек. Средства для воспитания сердца направлены на то, чтобы подавить в нем расположение ко злу. (</a:t>
            </a:r>
            <a:r>
              <a:rPr lang="ru-RU" i="1" dirty="0"/>
              <a:t>Под сердцем в данном случае понимается внутренне человеческое состояние</a:t>
            </a:r>
            <a:r>
              <a:rPr lang="ru-RU" dirty="0"/>
              <a:t>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Святитель Тихон Задонский</a:t>
            </a:r>
            <a:r>
              <a:rPr lang="ru-RU" dirty="0"/>
              <a:t> (1724-1783гг.)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311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14422"/>
            <a:ext cx="6984775" cy="52864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300" b="1" u="sng" dirty="0"/>
              <a:t>Воспитание ума – это значит:</a:t>
            </a:r>
            <a:endParaRPr lang="ru-RU" sz="2300" u="sng" dirty="0"/>
          </a:p>
          <a:p>
            <a:pPr lvl="0" algn="just"/>
            <a:r>
              <a:rPr lang="ru-RU" sz="2300" dirty="0"/>
              <a:t>различать добро и зло;</a:t>
            </a:r>
          </a:p>
          <a:p>
            <a:pPr lvl="0" algn="just"/>
            <a:r>
              <a:rPr lang="ru-RU" sz="2300" dirty="0"/>
              <a:t>видеть возможные варианты решения проблемы, стоящие перед человеком, предвидеть результаты своего выбора;</a:t>
            </a:r>
          </a:p>
          <a:p>
            <a:pPr lvl="0" algn="just"/>
            <a:r>
              <a:rPr lang="ru-RU" sz="2300" dirty="0"/>
              <a:t>понимать связь между поведением человека и последствиями для самого человека, др. людей, для судеб его потомков.</a:t>
            </a:r>
          </a:p>
          <a:p>
            <a:pPr marL="0" indent="0" algn="just">
              <a:buNone/>
            </a:pPr>
            <a:r>
              <a:rPr lang="ru-RU" sz="2300" b="1" u="sng" dirty="0"/>
              <a:t>Воспитание воли начинается с послушания:</a:t>
            </a:r>
          </a:p>
          <a:p>
            <a:pPr lvl="0" algn="just"/>
            <a:r>
              <a:rPr lang="ru-RU" sz="2300" dirty="0"/>
              <a:t>уважение и почитание родителей;</a:t>
            </a:r>
          </a:p>
          <a:p>
            <a:pPr lvl="0" algn="just"/>
            <a:r>
              <a:rPr lang="ru-RU" sz="2300" dirty="0"/>
              <a:t>стойкость против зависти, уныния, соблазнов;</a:t>
            </a:r>
          </a:p>
          <a:p>
            <a:pPr lvl="0" algn="just"/>
            <a:r>
              <a:rPr lang="ru-RU" sz="2300" dirty="0"/>
              <a:t>мужество и т.п.</a:t>
            </a:r>
          </a:p>
          <a:p>
            <a:pPr marL="0" indent="0" algn="just">
              <a:buNone/>
            </a:pPr>
            <a:r>
              <a:rPr lang="ru-RU" sz="2300" b="1" u="sng" dirty="0"/>
              <a:t>Воспитание таких чувств как:</a:t>
            </a:r>
          </a:p>
          <a:p>
            <a:pPr lvl="0" algn="just"/>
            <a:r>
              <a:rPr lang="ru-RU" sz="2300" dirty="0"/>
              <a:t>любовь к ближнему, окружающему миру;</a:t>
            </a:r>
          </a:p>
          <a:p>
            <a:pPr lvl="0" algn="just"/>
            <a:r>
              <a:rPr lang="ru-RU" sz="2300" dirty="0"/>
              <a:t>совестливость, порядочность, самоотверженность;</a:t>
            </a:r>
          </a:p>
          <a:p>
            <a:pPr lvl="0" algn="just"/>
            <a:r>
              <a:rPr lang="ru-RU" sz="2300" dirty="0"/>
              <a:t>умение прощать, сопереживать, сочувствовать;</a:t>
            </a:r>
          </a:p>
          <a:p>
            <a:pPr lvl="0" algn="just"/>
            <a:r>
              <a:rPr lang="ru-RU" sz="2300" dirty="0"/>
              <a:t>патриотизм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357166"/>
            <a:ext cx="6347713" cy="785818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/>
              <a:t>Святитель Тихон Задонский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81693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81448"/>
            <a:ext cx="8822214" cy="4919386"/>
          </a:xfrm>
        </p:spPr>
        <p:txBody>
          <a:bodyPr/>
          <a:lstStyle/>
          <a:p>
            <a:pPr algn="just"/>
            <a:r>
              <a:rPr lang="ru-RU" sz="2400" dirty="0"/>
              <a:t>Русские философы связывали духовность с устремлением человека к Богу, высшим ценностям, с поиском смысла жизни. Многогранность духовного они также определяли через </a:t>
            </a:r>
            <a:r>
              <a:rPr lang="ru-RU" sz="2400" b="1" dirty="0"/>
              <a:t>свободу, творчество, любовь</a:t>
            </a:r>
            <a:r>
              <a:rPr lang="ru-RU" sz="2400" dirty="0"/>
              <a:t> (Бердяев), </a:t>
            </a:r>
            <a:r>
              <a:rPr lang="ru-RU" sz="2400" b="1" dirty="0"/>
              <a:t>совесть, стыд, направленность на высший идеал</a:t>
            </a:r>
            <a:r>
              <a:rPr lang="ru-RU" sz="2400" dirty="0"/>
              <a:t> (Соловьев). Проявления духовности усматриваются </a:t>
            </a:r>
            <a:r>
              <a:rPr lang="ru-RU" sz="2400" b="1" dirty="0"/>
              <a:t>в доброте, истине, красоте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smtClean="0"/>
              <a:t>К</a:t>
            </a:r>
            <a:r>
              <a:rPr lang="ru-RU" sz="2400" dirty="0"/>
              <a:t>. Д. Ушинский вкладывал в понятие </a:t>
            </a:r>
            <a:r>
              <a:rPr lang="ru-RU" sz="2400" b="1" dirty="0"/>
              <a:t>духовность – понимание бескорыстного стремления человека к познанию истины и добра.</a:t>
            </a:r>
            <a:endParaRPr lang="ru-RU" sz="24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636" y="260648"/>
            <a:ext cx="6347713" cy="1320800"/>
          </a:xfrm>
        </p:spPr>
        <p:txBody>
          <a:bodyPr/>
          <a:lstStyle/>
          <a:p>
            <a:pPr algn="ctr"/>
            <a:r>
              <a:rPr lang="ru-RU" dirty="0" smtClean="0"/>
              <a:t>Духовность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1808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57364"/>
            <a:ext cx="8607330" cy="4643470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Начало XX века подарило науке работы С. Н. Булгакова, В. В. Зеньковского, И. А. Ильина. Проблемы  рассматривались также в трудах религиозных философов Н. А. Бердяева, Н. О. </a:t>
            </a:r>
            <a:r>
              <a:rPr lang="ru-RU" sz="2000" dirty="0" err="1"/>
              <a:t>Лосского</a:t>
            </a:r>
            <a:r>
              <a:rPr lang="ru-RU" sz="2000" dirty="0"/>
              <a:t>, В. С. Соловьева, С. Л. Франка. Но именно в работах В. В. Зеньковского и </a:t>
            </a:r>
            <a:r>
              <a:rPr lang="ru-RU" sz="2000" dirty="0" err="1"/>
              <a:t>И</a:t>
            </a:r>
            <a:r>
              <a:rPr lang="ru-RU" sz="2000" dirty="0"/>
              <a:t>. А. Ильина православный подход получил свое наиболее целостное выражение в строгой логике научного мышления.</a:t>
            </a:r>
          </a:p>
          <a:p>
            <a:pPr algn="just"/>
            <a:r>
              <a:rPr lang="ru-RU" sz="2000" dirty="0"/>
              <a:t>Идеи этих авторов вновь актуализируются современными </a:t>
            </a:r>
            <a:r>
              <a:rPr lang="ru-RU" sz="2000" dirty="0" smtClean="0"/>
              <a:t>исследователями: Е</a:t>
            </a:r>
            <a:r>
              <a:rPr lang="ru-RU" sz="2000" dirty="0"/>
              <a:t>. В. </a:t>
            </a:r>
            <a:r>
              <a:rPr lang="ru-RU" sz="2000" dirty="0" err="1" smtClean="0"/>
              <a:t>Бондаревская</a:t>
            </a:r>
            <a:r>
              <a:rPr lang="ru-RU" sz="2000" dirty="0" smtClean="0"/>
              <a:t>, </a:t>
            </a:r>
            <a:r>
              <a:rPr lang="ru-RU" sz="2000" dirty="0"/>
              <a:t>Е. И. </a:t>
            </a:r>
            <a:r>
              <a:rPr lang="ru-RU" sz="2000" dirty="0" smtClean="0"/>
              <a:t>Исаев, </a:t>
            </a:r>
            <a:r>
              <a:rPr lang="ru-RU" sz="2000" dirty="0"/>
              <a:t>В. А. </a:t>
            </a:r>
            <a:r>
              <a:rPr lang="ru-RU" sz="2000" dirty="0" smtClean="0"/>
              <a:t>Беляева, </a:t>
            </a:r>
            <a:r>
              <a:rPr lang="ru-RU" sz="2000" dirty="0"/>
              <a:t>И. А. </a:t>
            </a:r>
            <a:r>
              <a:rPr lang="ru-RU" sz="2000" dirty="0" smtClean="0"/>
              <a:t>Колесникова, </a:t>
            </a:r>
            <a:r>
              <a:rPr lang="ru-RU" sz="2000" dirty="0"/>
              <a:t>Н. В. </a:t>
            </a:r>
            <a:r>
              <a:rPr lang="ru-RU" sz="2000" dirty="0" smtClean="0"/>
              <a:t>Маслов, </a:t>
            </a:r>
            <a:r>
              <a:rPr lang="ru-RU" sz="2000" dirty="0"/>
              <a:t>И.В. Метлик, Т. И. </a:t>
            </a:r>
            <a:r>
              <a:rPr lang="ru-RU" sz="2000" dirty="0" smtClean="0"/>
              <a:t>Петракова, </a:t>
            </a:r>
            <a:r>
              <a:rPr lang="ru-RU" sz="2000" dirty="0"/>
              <a:t>В. И. </a:t>
            </a:r>
            <a:r>
              <a:rPr lang="ru-RU" sz="2000" dirty="0" err="1" smtClean="0"/>
              <a:t>Слободчиков</a:t>
            </a:r>
            <a:r>
              <a:rPr lang="ru-RU" sz="2000" dirty="0" smtClean="0"/>
              <a:t>, </a:t>
            </a:r>
            <a:r>
              <a:rPr lang="ru-RU" sz="2000" dirty="0"/>
              <a:t>В. А. </a:t>
            </a:r>
            <a:r>
              <a:rPr lang="ru-RU" sz="2000" dirty="0" err="1" smtClean="0"/>
              <a:t>Сластёнин</a:t>
            </a:r>
            <a:r>
              <a:rPr lang="ru-RU" sz="2000" dirty="0" smtClean="0"/>
              <a:t>,  </a:t>
            </a:r>
            <a:r>
              <a:rPr lang="ru-RU" sz="2000" dirty="0"/>
              <a:t>В. И. </a:t>
            </a:r>
            <a:r>
              <a:rPr lang="ru-RU" sz="2000" dirty="0" err="1" smtClean="0"/>
              <a:t>Щуркова</a:t>
            </a:r>
            <a:r>
              <a:rPr lang="ru-RU" sz="2000" dirty="0" smtClean="0"/>
              <a:t>, </a:t>
            </a:r>
            <a:r>
              <a:rPr lang="ru-RU" sz="2000" dirty="0"/>
              <a:t>О. Л. </a:t>
            </a:r>
            <a:r>
              <a:rPr lang="ru-RU" sz="2000" dirty="0" err="1"/>
              <a:t>Янушкявичене</a:t>
            </a:r>
            <a:r>
              <a:rPr lang="ru-RU" sz="2000" dirty="0"/>
              <a:t> и др.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7891810" cy="13208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Духовно-нравственное воспитание в трудах ученых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XX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</a:rPr>
              <a:t> века и наших современников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994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571612"/>
            <a:ext cx="8501122" cy="473770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Зеньковский называл духовность, духовную жизнь сердцевиной личности, «связью с которой и держится вся наша личность в полноте ее сил». </a:t>
            </a:r>
            <a:endParaRPr lang="ru-RU" dirty="0" smtClean="0"/>
          </a:p>
          <a:p>
            <a:pPr algn="just"/>
            <a:r>
              <a:rPr lang="ru-RU" dirty="0" smtClean="0"/>
              <a:t>Важнейшей </a:t>
            </a:r>
            <a:r>
              <a:rPr lang="ru-RU" dirty="0"/>
              <a:t>темой педагогики, по мнению </a:t>
            </a:r>
            <a:r>
              <a:rPr lang="ru-RU" i="1" dirty="0"/>
              <a:t>В.В. Зеньковского</a:t>
            </a:r>
            <a:r>
              <a:rPr lang="ru-RU" b="1" dirty="0"/>
              <a:t>,</a:t>
            </a:r>
            <a:r>
              <a:rPr lang="ru-RU" dirty="0"/>
              <a:t> является начало свободы в человеке. Вне свободы, убежден он, нет воспитания: оно превращается в дрессировку. Но одной свободы недостаточно – необходимо обеспечить связь свободы и добра. </a:t>
            </a:r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i="1" dirty="0"/>
              <a:t>Главное – любовь к детям, вера в возможности, уникальность каждого ребенка, без которых нет педагогической интуиции, а значит, и мастерства».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Зеньковский Василий Васильевич </a:t>
            </a:r>
            <a:r>
              <a:rPr lang="ru-RU" smtClean="0"/>
              <a:t>(1881-1962гг</a:t>
            </a:r>
            <a:r>
              <a:rPr lang="ru-RU" dirty="0" smtClean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698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82005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 послания Федеральному собранию В.В. Путина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60590"/>
            <a:ext cx="8429684" cy="4268806"/>
          </a:xfrm>
        </p:spPr>
        <p:txBody>
          <a:bodyPr>
            <a:normAutofit/>
          </a:bodyPr>
          <a:lstStyle/>
          <a:p>
            <a:pPr algn="just"/>
            <a:r>
              <a:rPr lang="ru-RU" sz="3200" i="1" dirty="0" smtClean="0"/>
              <a:t>«…Мне больно сегодня об этом говорить, но сказать я об этом обязан. Сегодня российское общество испытывает явный дефицит духовных скреп</a:t>
            </a:r>
            <a:r>
              <a:rPr lang="ru-RU" sz="3200" dirty="0" smtClean="0"/>
              <a:t>…»</a:t>
            </a:r>
          </a:p>
          <a:p>
            <a:pPr>
              <a:buNone/>
            </a:pPr>
            <a:r>
              <a:rPr lang="ru-RU" dirty="0" smtClean="0"/>
              <a:t>							</a:t>
            </a:r>
            <a:r>
              <a:rPr lang="ru-RU" smtClean="0"/>
              <a:t>(12.12.2012г.)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43050"/>
            <a:ext cx="8465024" cy="46434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/>
              <a:t>П</a:t>
            </a:r>
            <a:r>
              <a:rPr lang="ru-RU" sz="2400" dirty="0" smtClean="0"/>
              <a:t>одводит </a:t>
            </a:r>
            <a:r>
              <a:rPr lang="ru-RU" sz="2400" dirty="0"/>
              <a:t>к мысли о необходимости пристального и бережного внимания </a:t>
            </a:r>
            <a:r>
              <a:rPr lang="ru-RU" sz="2400" b="1" dirty="0"/>
              <a:t>к воспитанию сердца человека через научение его любви, что любить и как любить. </a:t>
            </a:r>
            <a:endParaRPr lang="ru-RU" sz="2400" b="1" dirty="0" smtClean="0"/>
          </a:p>
          <a:p>
            <a:pPr algn="just"/>
            <a:r>
              <a:rPr lang="ru-RU" sz="2400" dirty="0"/>
              <a:t>«Национальность человека определяется не его произволом, а укладом его инстинкта и его творческого акта, … и больше всего укладом его бессознательной духовности. .. Чтобы дети молились и думали русскими словами, чтобы они почувствовали в себе кровь и дух русских предков и приняли бы любовью и волею всю историю, судьбу, путь и признание своего народа, чтобы их душа отзывалась трепетом и умилением на дела и слова русских святых, героев, гениев и вождей. </a:t>
            </a:r>
            <a:r>
              <a:rPr lang="ru-RU" sz="2400" dirty="0" smtClean="0"/>
              <a:t>..» (И.А. Ильин о национальном воспитании).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Иван Александрович Ильин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1883-1954гг</a:t>
            </a:r>
            <a:r>
              <a:rPr lang="ru-RU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5820178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395536" y="1772816"/>
            <a:ext cx="6779762" cy="4196539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‑ </a:t>
            </a:r>
            <a:r>
              <a:rPr lang="ru-RU" sz="2400" b="1" i="1" dirty="0" smtClean="0"/>
              <a:t>духовностью</a:t>
            </a:r>
            <a:r>
              <a:rPr lang="ru-RU" sz="2400" dirty="0" smtClean="0"/>
              <a:t> можно назвать степень приближения человека к подобию Божию;</a:t>
            </a:r>
          </a:p>
          <a:p>
            <a:pPr algn="just"/>
            <a:r>
              <a:rPr lang="ru-RU" sz="2400" dirty="0" smtClean="0"/>
              <a:t>‑ </a:t>
            </a:r>
            <a:r>
              <a:rPr lang="ru-RU" sz="2400" b="1" i="1" dirty="0" smtClean="0"/>
              <a:t>душевностью</a:t>
            </a:r>
            <a:r>
              <a:rPr lang="ru-RU" sz="2400" dirty="0" smtClean="0"/>
              <a:t> – вектор силы совершенство-устремления к Богу;</a:t>
            </a:r>
          </a:p>
          <a:p>
            <a:pPr algn="just"/>
            <a:r>
              <a:rPr lang="ru-RU" sz="2400" dirty="0" smtClean="0"/>
              <a:t>‑ </a:t>
            </a:r>
            <a:r>
              <a:rPr lang="ru-RU" sz="2400" b="1" i="1" dirty="0" smtClean="0"/>
              <a:t>нравственностью</a:t>
            </a:r>
            <a:r>
              <a:rPr lang="ru-RU" sz="2400" dirty="0" smtClean="0"/>
              <a:t> ‑ выполнение совокупности общих принципов поведения людей по отношению друг к другу и обществу, основанное на исполнении заповедей Евангелия. </a:t>
            </a:r>
          </a:p>
          <a:p>
            <a:endParaRPr lang="ru-RU" dirty="0" smtClean="0"/>
          </a:p>
        </p:txBody>
      </p:sp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6275040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В религиозно-конфессиональном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</a:t>
            </a:r>
            <a:r>
              <a:rPr lang="ru-RU" sz="2800" dirty="0"/>
              <a:t>православном) </a:t>
            </a:r>
            <a:r>
              <a:rPr lang="ru-RU" sz="2800" dirty="0" smtClean="0"/>
              <a:t>направлении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																</a:t>
            </a:r>
            <a:br>
              <a:rPr lang="ru-RU" sz="2800" dirty="0" smtClean="0"/>
            </a:br>
            <a:r>
              <a:rPr lang="ru-RU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537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71612"/>
            <a:ext cx="8686800" cy="443567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i="1" dirty="0"/>
              <a:t>"</a:t>
            </a:r>
            <a:r>
              <a:rPr lang="ru-RU" b="1" i="1" dirty="0"/>
              <a:t>Главная цель христианского воспитания в семье — научить детей понимать, что есть добро, что значит быть добрым. Детей надо вызывать на добрые дела и сначала приказывать им делать их, а потом добиваться, чтобы они сделали их сами. Самые обыкновенные дела — милостыня, сострадание, милосердие, уступчивость и терпение. </a:t>
            </a:r>
            <a:r>
              <a:rPr lang="ru-RU" b="1" i="1" dirty="0" err="1"/>
              <a:t>Доброделанию</a:t>
            </a:r>
            <a:r>
              <a:rPr lang="ru-RU" b="1" i="1" dirty="0"/>
              <a:t> надо учить, как и всякому другому делу, и дитя войдет в жизнь с тяготением к добру</a:t>
            </a:r>
            <a:r>
              <a:rPr lang="ru-RU" b="1" i="1" dirty="0" smtClean="0"/>
              <a:t>".</a:t>
            </a:r>
          </a:p>
          <a:p>
            <a:pPr algn="just"/>
            <a:r>
              <a:rPr lang="ru-RU" b="1" i="1" dirty="0" smtClean="0"/>
              <a:t>Родителям </a:t>
            </a:r>
            <a:r>
              <a:rPr lang="ru-RU" b="1" i="1" dirty="0"/>
              <a:t>важно помнить, что дети (особенно маленькие) обучаются правильному поведению не посредством «правильных» слов, а благодаря наблюдению за поведением окружающих их людей.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i="1" dirty="0" smtClean="0"/>
              <a:t>Архиепископ </a:t>
            </a:r>
            <a:r>
              <a:rPr lang="ru-RU" sz="2800" b="1" i="1" dirty="0"/>
              <a:t>Иваново-Вознесенский и Кинешемский Амвросий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3836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Содержимое 2"/>
          <p:cNvSpPr>
            <a:spLocks noGrp="1"/>
          </p:cNvSpPr>
          <p:nvPr>
            <p:ph idx="1"/>
          </p:nvPr>
        </p:nvSpPr>
        <p:spPr>
          <a:xfrm>
            <a:off x="0" y="1643051"/>
            <a:ext cx="8643966" cy="4681550"/>
          </a:xfrm>
        </p:spPr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ru-RU" sz="1800" b="1" dirty="0" smtClean="0"/>
              <a:t>	</a:t>
            </a:r>
            <a:r>
              <a:rPr lang="ru-RU" sz="2000" dirty="0" smtClean="0"/>
              <a:t>мы понимаем </a:t>
            </a:r>
            <a:r>
              <a:rPr lang="ru-RU" sz="2000" b="1" dirty="0" smtClean="0"/>
              <a:t>целенаправленно</a:t>
            </a:r>
            <a:r>
              <a:rPr lang="ru-RU" sz="2000" dirty="0" smtClean="0"/>
              <a:t> </a:t>
            </a:r>
            <a:r>
              <a:rPr lang="ru-RU" sz="2000" b="1" dirty="0" smtClean="0"/>
              <a:t>организованный процесс содействия самоопределению личности в ее духовно-нравственном становлении</a:t>
            </a:r>
            <a:r>
              <a:rPr lang="ru-RU" sz="2000" dirty="0" smtClean="0"/>
              <a:t>, то есть формирования у нее </a:t>
            </a:r>
            <a:r>
              <a:rPr lang="ru-RU" sz="2000" i="1" dirty="0" smtClean="0"/>
              <a:t>нравственных чувств</a:t>
            </a:r>
            <a:r>
              <a:rPr lang="ru-RU" sz="2000" b="1" i="1" dirty="0" smtClean="0"/>
              <a:t> </a:t>
            </a:r>
            <a:r>
              <a:rPr lang="ru-RU" sz="2000" dirty="0" smtClean="0"/>
              <a:t>(совести, долга, веры, ответственности, гражданственности, патриотизма); </a:t>
            </a:r>
            <a:r>
              <a:rPr lang="ru-RU" sz="2000" i="1" dirty="0" smtClean="0"/>
              <a:t>нравственных качеств </a:t>
            </a:r>
            <a:r>
              <a:rPr lang="ru-RU" sz="2000" dirty="0" smtClean="0"/>
              <a:t>(терпения, милосердия, кротости, послушания), </a:t>
            </a:r>
            <a:r>
              <a:rPr lang="ru-RU" sz="2000" i="1" dirty="0" smtClean="0"/>
              <a:t>нравственной позиции </a:t>
            </a:r>
            <a:r>
              <a:rPr lang="ru-RU" sz="2000" dirty="0" smtClean="0"/>
              <a:t>(способности к различению добра и зла, проявлению самоотверженной любви, готовности к преодолению жизненных испытаний); </a:t>
            </a:r>
            <a:r>
              <a:rPr lang="ru-RU" sz="2000" i="1" dirty="0" smtClean="0"/>
              <a:t>нравственного поведения</a:t>
            </a:r>
            <a:r>
              <a:rPr lang="ru-RU" sz="2000" dirty="0" smtClean="0"/>
              <a:t>, осознанного </a:t>
            </a:r>
            <a:r>
              <a:rPr lang="ru-RU" sz="2000" i="1" dirty="0" smtClean="0"/>
              <a:t>стремления к самопознанию</a:t>
            </a:r>
            <a:r>
              <a:rPr lang="ru-RU" sz="2000" dirty="0" smtClean="0"/>
              <a:t>, </a:t>
            </a:r>
            <a:r>
              <a:rPr lang="ru-RU" sz="2000" i="1" dirty="0" smtClean="0"/>
              <a:t>воспитанию разумного волевого начала</a:t>
            </a:r>
            <a:r>
              <a:rPr lang="ru-RU" sz="2000" dirty="0" smtClean="0"/>
              <a:t>, то есть умения размышлять о смысле и цели жизни, о системе иерархии общечеловеческих, культурных ценностей и месте человека в мироздании.</a:t>
            </a:r>
          </a:p>
          <a:p>
            <a:endParaRPr lang="ru-RU" dirty="0" smtClean="0"/>
          </a:p>
        </p:txBody>
      </p:sp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642938" y="1000125"/>
            <a:ext cx="8043862" cy="64293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b="1" i="1" smtClean="0">
                <a:solidFill>
                  <a:srgbClr val="C00000"/>
                </a:solidFill>
              </a:rPr>
              <a:t>Под духовно-нравственным воспитанием</a:t>
            </a:r>
            <a:endParaRPr lang="ru-RU" sz="3200" smtClean="0"/>
          </a:p>
        </p:txBody>
      </p:sp>
    </p:spTree>
    <p:extLst>
      <p:ext uri="{BB962C8B-B14F-4D97-AF65-F5344CB8AC3E}">
        <p14:creationId xmlns:p14="http://schemas.microsoft.com/office/powerpoint/2010/main" val="3906283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Содержимое 3"/>
          <p:cNvSpPr>
            <a:spLocks noGrp="1"/>
          </p:cNvSpPr>
          <p:nvPr>
            <p:ph/>
          </p:nvPr>
        </p:nvSpPr>
        <p:spPr>
          <a:xfrm>
            <a:off x="1" y="116633"/>
            <a:ext cx="9036495" cy="5688632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ru-RU" altLang="ru-RU" sz="2800" b="1" smtClean="0">
                <a:solidFill>
                  <a:srgbClr val="FF0000"/>
                </a:solidFill>
              </a:rPr>
              <a:t>	</a:t>
            </a:r>
          </a:p>
          <a:p>
            <a:pPr marL="109728" indent="0" algn="just">
              <a:buNone/>
            </a:pPr>
            <a:r>
              <a:rPr lang="ru-RU" altLang="ru-RU" sz="2800" b="1" smtClean="0">
                <a:solidFill>
                  <a:srgbClr val="FF0000"/>
                </a:solidFill>
              </a:rPr>
              <a:t>Духовно-нравственное 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воспитание </a:t>
            </a:r>
            <a:r>
              <a:rPr lang="ru-RU" altLang="ru-RU" sz="2400" b="1" dirty="0" smtClean="0"/>
              <a:t>–</a:t>
            </a:r>
            <a:r>
              <a:rPr lang="ru-RU" altLang="ru-RU" sz="2400" dirty="0" smtClean="0"/>
              <a:t> </a:t>
            </a:r>
            <a:r>
              <a:rPr lang="ru-RU" altLang="ru-RU" sz="2400" i="1" dirty="0" smtClean="0">
                <a:solidFill>
                  <a:schemeClr val="tx1"/>
                </a:solidFill>
              </a:rPr>
              <a:t>педагогически организованный </a:t>
            </a:r>
            <a:r>
              <a:rPr lang="ru-RU" altLang="ru-RU" sz="2400" b="1" i="1" dirty="0" smtClean="0">
                <a:solidFill>
                  <a:schemeClr val="tx1"/>
                </a:solidFill>
              </a:rPr>
              <a:t>процесс содействия духовно-нравственному становлению ребёнка, </a:t>
            </a:r>
            <a:r>
              <a:rPr lang="ru-RU" altLang="ru-RU" sz="2100" b="1" i="1" dirty="0" smtClean="0">
                <a:solidFill>
                  <a:schemeClr val="tx1"/>
                </a:solidFill>
              </a:rPr>
              <a:t>формированию у него </a:t>
            </a:r>
          </a:p>
          <a:p>
            <a:pPr algn="just"/>
            <a:r>
              <a:rPr lang="ru-RU" altLang="ru-RU" sz="2200" b="1" i="1" dirty="0" smtClean="0">
                <a:solidFill>
                  <a:srgbClr val="C00000"/>
                </a:solidFill>
              </a:rPr>
              <a:t>нравственных чувств</a:t>
            </a:r>
            <a:r>
              <a:rPr lang="ru-RU" altLang="ru-RU" sz="2200" i="1" dirty="0" smtClean="0">
                <a:solidFill>
                  <a:srgbClr val="C00000"/>
                </a:solidFill>
              </a:rPr>
              <a:t> 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(совесть, </a:t>
            </a:r>
            <a:r>
              <a:rPr lang="ru-RU" altLang="ru-RU" sz="2200" dirty="0" smtClean="0">
                <a:solidFill>
                  <a:schemeClr val="tx1"/>
                </a:solidFill>
              </a:rPr>
              <a:t>милосердие, сопереживание близким людям, родному дому, природе; 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добросердечность, любовь, вера);</a:t>
            </a:r>
            <a:r>
              <a:rPr lang="ru-RU" altLang="ru-RU" sz="2200" u="sng" dirty="0" smtClean="0">
                <a:solidFill>
                  <a:schemeClr val="tx1"/>
                </a:solidFill>
              </a:rPr>
              <a:t> </a:t>
            </a:r>
            <a:endParaRPr lang="ru-RU" altLang="ru-RU" sz="2200" i="1" dirty="0" smtClean="0">
              <a:solidFill>
                <a:schemeClr val="tx1"/>
              </a:solidFill>
            </a:endParaRPr>
          </a:p>
          <a:p>
            <a:pPr algn="just"/>
            <a:r>
              <a:rPr lang="ru-RU" altLang="ru-RU" sz="2200" i="1" dirty="0" smtClean="0"/>
              <a:t> </a:t>
            </a:r>
            <a:r>
              <a:rPr lang="ru-RU" altLang="ru-RU" sz="2200" b="1" i="1" dirty="0" smtClean="0">
                <a:solidFill>
                  <a:srgbClr val="C00000"/>
                </a:solidFill>
              </a:rPr>
              <a:t>нравственного убеждения</a:t>
            </a:r>
            <a:r>
              <a:rPr lang="ru-RU" altLang="ru-RU" sz="2200" i="1" dirty="0" smtClean="0">
                <a:solidFill>
                  <a:srgbClr val="C00000"/>
                </a:solidFill>
              </a:rPr>
              <a:t> 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(способность к различению добра и зла,  долг, справедливость); </a:t>
            </a:r>
          </a:p>
          <a:p>
            <a:pPr algn="just"/>
            <a:r>
              <a:rPr lang="ru-RU" altLang="ru-RU" sz="2200" b="1" i="1" dirty="0" smtClean="0">
                <a:solidFill>
                  <a:srgbClr val="C00000"/>
                </a:solidFill>
              </a:rPr>
              <a:t>нравственной позиции</a:t>
            </a:r>
            <a:r>
              <a:rPr lang="ru-RU" altLang="ru-RU" sz="2200" i="1" dirty="0" smtClean="0">
                <a:solidFill>
                  <a:srgbClr val="C00000"/>
                </a:solidFill>
              </a:rPr>
              <a:t> 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(проявление  внимания, ценностного отношения к людям, родному дому, добрым традициям; темам духовно-нравственного содержания);</a:t>
            </a:r>
          </a:p>
          <a:p>
            <a:pPr algn="just"/>
            <a:r>
              <a:rPr lang="ru-RU" altLang="ru-RU" sz="2200" b="1" i="1" dirty="0" smtClean="0">
                <a:solidFill>
                  <a:srgbClr val="C00000"/>
                </a:solidFill>
              </a:rPr>
              <a:t>нравственных привычек, умений и навыков, поведения </a:t>
            </a:r>
            <a:r>
              <a:rPr lang="ru-RU" altLang="ru-RU" sz="2000" i="1" dirty="0" smtClean="0">
                <a:solidFill>
                  <a:schemeClr val="tx1"/>
                </a:solidFill>
              </a:rPr>
              <a:t>(</a:t>
            </a:r>
            <a:r>
              <a:rPr lang="ru-RU" altLang="ru-RU" sz="2000" b="1" i="1" dirty="0" smtClean="0">
                <a:solidFill>
                  <a:schemeClr val="tx1"/>
                </a:solidFill>
              </a:rPr>
              <a:t>Отзывчивость</a:t>
            </a:r>
            <a:r>
              <a:rPr lang="ru-RU" altLang="ru-RU" sz="2000" i="1" dirty="0" smtClean="0">
                <a:solidFill>
                  <a:schemeClr val="tx1"/>
                </a:solidFill>
              </a:rPr>
              <a:t> </a:t>
            </a:r>
            <a:r>
              <a:rPr lang="ru-RU" altLang="ru-RU" sz="2000" dirty="0" smtClean="0">
                <a:solidFill>
                  <a:schemeClr val="tx1"/>
                </a:solidFill>
              </a:rPr>
              <a:t>– </a:t>
            </a:r>
            <a:r>
              <a:rPr lang="ru-RU" altLang="ru-RU" sz="2000" i="1" dirty="0" smtClean="0">
                <a:solidFill>
                  <a:schemeClr val="tx1"/>
                </a:solidFill>
              </a:rPr>
              <a:t>внимание и умение заботиться о ближнем. Оказание помощи близким и нуждающимся. Интерес и активное познавательное отношение к ценностно-смысловой стороне действительности).</a:t>
            </a:r>
            <a:r>
              <a:rPr lang="ru-RU" altLang="ru-RU" sz="2000" i="1" u="sng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altLang="ru-RU" sz="2200" b="1" dirty="0" smtClean="0">
                <a:solidFill>
                  <a:srgbClr val="C00000"/>
                </a:solidFill>
              </a:rPr>
              <a:t>нравственных качеств </a:t>
            </a:r>
            <a:r>
              <a:rPr lang="ru-RU" altLang="ru-RU" sz="2200" dirty="0" smtClean="0">
                <a:solidFill>
                  <a:schemeClr val="tx1"/>
                </a:solidFill>
              </a:rPr>
              <a:t>(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Милосердие. Трудолюбие</a:t>
            </a:r>
            <a:r>
              <a:rPr lang="ru-RU" altLang="ru-RU" sz="2200" dirty="0" smtClean="0">
                <a:solidFill>
                  <a:schemeClr val="tx1"/>
                </a:solidFill>
              </a:rPr>
              <a:t>. 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Послушание. Уважение.</a:t>
            </a:r>
            <a:r>
              <a:rPr lang="ru-RU" altLang="ru-RU" sz="2200" dirty="0" smtClean="0">
                <a:solidFill>
                  <a:schemeClr val="tx1"/>
                </a:solidFill>
              </a:rPr>
              <a:t> 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Стыдливость. Правдивость. Совестливость.</a:t>
            </a:r>
            <a:r>
              <a:rPr lang="ru-RU" altLang="ru-RU" sz="2200" dirty="0" smtClean="0">
                <a:solidFill>
                  <a:schemeClr val="tx1"/>
                </a:solidFill>
              </a:rPr>
              <a:t> </a:t>
            </a:r>
            <a:r>
              <a:rPr lang="ru-RU" altLang="ru-RU" sz="2200" i="1" dirty="0" smtClean="0">
                <a:solidFill>
                  <a:schemeClr val="tx1"/>
                </a:solidFill>
              </a:rPr>
              <a:t>Вдумчивость. Доверие).</a:t>
            </a:r>
            <a:endParaRPr lang="ru-RU" altLang="ru-RU" sz="2200" dirty="0" smtClean="0">
              <a:solidFill>
                <a:schemeClr val="tx1"/>
              </a:solidFill>
            </a:endParaRPr>
          </a:p>
          <a:p>
            <a:pPr algn="just"/>
            <a:endParaRPr lang="ru-RU" alt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478984461"/>
      </p:ext>
    </p:extLst>
  </p:cSld>
  <p:clrMapOvr>
    <a:masterClrMapping/>
  </p:clrMapOvr>
  <p:transition spd="slow" advTm="11000">
    <p:split orient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 2" panose="05020102010507070707" pitchFamily="18" charset="2"/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3600" b="1" dirty="0" smtClean="0"/>
              <a:t>- это процесс взаимодействия педагогов и воспитанников, направленный на развитие ценностно-смысловой сферы личности посредством присвоения ею духовно-нравственных ценностей.</a:t>
            </a:r>
            <a:endParaRPr lang="ru-RU" sz="3600" dirty="0" smtClean="0"/>
          </a:p>
        </p:txBody>
      </p:sp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Духовно-нравственное воспитание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9022104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Содержимое 2"/>
          <p:cNvSpPr>
            <a:spLocks noGrp="1"/>
          </p:cNvSpPr>
          <p:nvPr>
            <p:ph idx="1"/>
          </p:nvPr>
        </p:nvSpPr>
        <p:spPr>
          <a:xfrm>
            <a:off x="609598" y="1571612"/>
            <a:ext cx="7748616" cy="5025740"/>
          </a:xfrm>
        </p:spPr>
        <p:txBody>
          <a:bodyPr>
            <a:normAutofit/>
          </a:bodyPr>
          <a:lstStyle/>
          <a:p>
            <a:pPr algn="just">
              <a:buFont typeface="Wingdings 2" panose="05020102010507070707" pitchFamily="18" charset="2"/>
              <a:buNone/>
            </a:pPr>
            <a:r>
              <a:rPr lang="ru-RU" sz="2800" dirty="0" smtClean="0"/>
              <a:t>	</a:t>
            </a:r>
            <a:r>
              <a:rPr lang="ru-RU" sz="2800" b="1" i="1" dirty="0" smtClean="0"/>
              <a:t>воспитание человека, подготовленного к деланию добра и духовному возрастанию </a:t>
            </a:r>
            <a:r>
              <a:rPr lang="ru-RU" sz="2800" dirty="0" smtClean="0"/>
              <a:t>	 	Необходимым условием воспитания духовности личности является развитие и сохранение лучших черт национального характера в тесном взаимодействии с другими народами, </a:t>
            </a:r>
            <a:r>
              <a:rPr lang="ru-RU" sz="2800" i="1" dirty="0" err="1" smtClean="0"/>
              <a:t>добротолюбие</a:t>
            </a:r>
            <a:r>
              <a:rPr lang="ru-RU" sz="2800" i="1" dirty="0" smtClean="0"/>
              <a:t>, милосердие, ответственность, любовь к ближнему и Отечеству. </a:t>
            </a:r>
          </a:p>
          <a:p>
            <a:endParaRPr lang="ru-RU" sz="4400" dirty="0" smtClean="0"/>
          </a:p>
        </p:txBody>
      </p:sp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Цель духовно-нравственного воспитания-</a:t>
            </a:r>
          </a:p>
        </p:txBody>
      </p:sp>
    </p:spTree>
    <p:extLst>
      <p:ext uri="{BB962C8B-B14F-4D97-AF65-F5344CB8AC3E}">
        <p14:creationId xmlns:p14="http://schemas.microsoft.com/office/powerpoint/2010/main" val="33139643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7615262" cy="4038600"/>
          </a:xfrm>
        </p:spPr>
        <p:txBody>
          <a:bodyPr/>
          <a:lstStyle/>
          <a:p>
            <a:pPr algn="just"/>
            <a:r>
              <a:rPr lang="ru-RU" sz="3200" dirty="0" smtClean="0"/>
              <a:t>создать внутреннюю направленность человека, способного к духовно-нравственному самосовершенствованию в условиях </a:t>
            </a:r>
            <a:r>
              <a:rPr lang="ru-RU" sz="3200" dirty="0" err="1" smtClean="0"/>
              <a:t>деятельностного</a:t>
            </a:r>
            <a:r>
              <a:rPr lang="ru-RU" sz="3200" dirty="0" smtClean="0"/>
              <a:t> творчества</a:t>
            </a:r>
          </a:p>
          <a:p>
            <a:endParaRPr lang="ru-RU" dirty="0" smtClean="0"/>
          </a:p>
        </p:txBody>
      </p:sp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smtClean="0"/>
              <a:t>Важнейшая</a:t>
            </a:r>
            <a:r>
              <a:rPr lang="ru-RU" sz="3600" i="1" smtClean="0"/>
              <a:t> задача духовно-нравственного воспитания</a:t>
            </a:r>
            <a:endParaRPr lang="ru-RU" sz="3600" smtClean="0"/>
          </a:p>
        </p:txBody>
      </p:sp>
    </p:spTree>
    <p:extLst>
      <p:ext uri="{BB962C8B-B14F-4D97-AF65-F5344CB8AC3E}">
        <p14:creationId xmlns:p14="http://schemas.microsoft.com/office/powerpoint/2010/main" val="28144792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/>
          <a:lstStyle/>
          <a:p>
            <a:pPr algn="just"/>
            <a:r>
              <a:rPr lang="ru-RU" sz="2400" dirty="0" smtClean="0"/>
              <a:t>- трудный</a:t>
            </a:r>
            <a:r>
              <a:rPr lang="ru-RU" sz="2400" dirty="0"/>
              <a:t>, многоплановый процесс, решение основных задач которого невозможно без согласованных действий всех участников образовательного процесса. Безусловно, ведущая роль здесь отводится семейному воспитанию, но обеспечить системную, последовательную и целенаправленную работу в данном направлении, отследить ее результаты под силу только учреждениям образования, где работают педагоги-профессионалы, владеющие глубинами культурологического знания.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</a:t>
            </a:r>
            <a:r>
              <a:rPr lang="ru-RU" dirty="0" smtClean="0"/>
              <a:t>уховно-нравственное </a:t>
            </a:r>
            <a:r>
              <a:rPr lang="ru-RU" dirty="0"/>
              <a:t>воспитание</a:t>
            </a:r>
          </a:p>
        </p:txBody>
      </p:sp>
    </p:spTree>
    <p:extLst>
      <p:ext uri="{BB962C8B-B14F-4D97-AF65-F5344CB8AC3E}">
        <p14:creationId xmlns:p14="http://schemas.microsoft.com/office/powerpoint/2010/main" val="60174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1885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001156" cy="5904656"/>
          </a:xfrm>
        </p:spPr>
        <p:txBody>
          <a:bodyPr>
            <a:noAutofit/>
          </a:bodyPr>
          <a:lstStyle/>
          <a:p>
            <a:pPr algn="just"/>
            <a:r>
              <a:rPr lang="ru-RU" sz="1400" b="1" i="1" dirty="0" smtClean="0"/>
              <a:t>Абраменкова В.В. </a:t>
            </a:r>
            <a:r>
              <a:rPr lang="ru-RU" sz="1400" dirty="0" smtClean="0"/>
              <a:t>Во что играют наши дети? Игрушка и </a:t>
            </a:r>
            <a:r>
              <a:rPr lang="ru-RU" sz="1400" dirty="0" err="1" smtClean="0"/>
              <a:t>антиигрушка</a:t>
            </a:r>
            <a:r>
              <a:rPr lang="ru-RU" sz="1400" dirty="0" smtClean="0"/>
              <a:t>. – М.: Яуза, </a:t>
            </a:r>
            <a:r>
              <a:rPr lang="ru-RU" sz="1400" dirty="0" err="1" smtClean="0"/>
              <a:t>Эксмо</a:t>
            </a:r>
            <a:r>
              <a:rPr lang="ru-RU" sz="1400" dirty="0" smtClean="0"/>
              <a:t>. Лепта книга, 2006г.  (В помощь родителям).</a:t>
            </a:r>
          </a:p>
          <a:p>
            <a:pPr algn="just"/>
            <a:r>
              <a:rPr lang="ru-RU" sz="1400" b="1" i="1" dirty="0" smtClean="0"/>
              <a:t>Абраменкова В.В</a:t>
            </a:r>
            <a:r>
              <a:rPr lang="ru-RU" sz="1400" dirty="0" smtClean="0"/>
              <a:t>. Ребенок в «</a:t>
            </a:r>
            <a:r>
              <a:rPr lang="ru-RU" sz="1400" dirty="0" err="1" smtClean="0"/>
              <a:t>заэкранье</a:t>
            </a:r>
            <a:r>
              <a:rPr lang="ru-RU" sz="1400" dirty="0" smtClean="0"/>
              <a:t>». Кромешный мир компьютерных игр». – М.: Лепта книга</a:t>
            </a:r>
            <a:r>
              <a:rPr lang="ru-RU" sz="1400" dirty="0"/>
              <a:t> , </a:t>
            </a:r>
            <a:r>
              <a:rPr lang="ru-RU" sz="1400" dirty="0" smtClean="0"/>
              <a:t>2009г</a:t>
            </a:r>
            <a:r>
              <a:rPr lang="ru-RU" sz="1400" dirty="0"/>
              <a:t>. </a:t>
            </a:r>
            <a:endParaRPr lang="ru-RU" sz="1400" dirty="0" smtClean="0"/>
          </a:p>
          <a:p>
            <a:pPr algn="just"/>
            <a:r>
              <a:rPr lang="ru-RU" sz="1400" b="1" i="1" dirty="0" smtClean="0"/>
              <a:t>Игумен </a:t>
            </a:r>
            <a:r>
              <a:rPr lang="ru-RU" sz="1400" b="1" i="1" dirty="0" err="1" smtClean="0"/>
              <a:t>Евмений</a:t>
            </a:r>
            <a:r>
              <a:rPr lang="ru-RU" sz="1400" dirty="0" smtClean="0"/>
              <a:t>. Аномалии родительской любви. Редакция «Свет православия», 2005г.</a:t>
            </a:r>
          </a:p>
          <a:p>
            <a:pPr algn="just"/>
            <a:r>
              <a:rPr lang="ru-RU" sz="1400" b="1" i="1" dirty="0" smtClean="0"/>
              <a:t>Шишова Т.Л. </a:t>
            </a:r>
            <a:r>
              <a:rPr lang="ru-RU" sz="1400" dirty="0" smtClean="0"/>
              <a:t>Чтобы ребенок не был трудным.- Рязань, Зерна – Слово, 2014г.</a:t>
            </a:r>
          </a:p>
          <a:p>
            <a:pPr algn="just"/>
            <a:r>
              <a:rPr lang="ru-RU" sz="1400" b="1" i="1" dirty="0" smtClean="0"/>
              <a:t>Шишова Т.Л</a:t>
            </a:r>
            <a:r>
              <a:rPr lang="ru-RU" sz="1400" dirty="0" smtClean="0"/>
              <a:t>. Ребенок не слушается…. Что делать?- </a:t>
            </a:r>
            <a:r>
              <a:rPr lang="ru-RU" sz="1400" dirty="0"/>
              <a:t>Рязань, Зерна – Слово, 2014г</a:t>
            </a:r>
            <a:r>
              <a:rPr lang="ru-RU" sz="1400" dirty="0" smtClean="0"/>
              <a:t>.</a:t>
            </a:r>
            <a:endParaRPr lang="ru-RU" sz="1400" dirty="0"/>
          </a:p>
          <a:p>
            <a:pPr algn="just"/>
            <a:r>
              <a:rPr lang="ru-RU" sz="1400" b="1" i="1" dirty="0"/>
              <a:t>Медведева И. Я., Шишова Т. Л</a:t>
            </a:r>
            <a:r>
              <a:rPr lang="ru-RU" sz="1400" i="1" dirty="0"/>
              <a:t>.</a:t>
            </a:r>
            <a:r>
              <a:rPr lang="ru-RU" sz="1400" dirty="0"/>
              <a:t> Книга для трудных родителей. — М.: «Звонница-МГ» — «Роман-газета», 1994.</a:t>
            </a:r>
          </a:p>
          <a:p>
            <a:pPr algn="just"/>
            <a:r>
              <a:rPr lang="ru-RU" sz="1400" b="1" i="1" dirty="0"/>
              <a:t>Медведева И. Я., Шишова Т. Л</a:t>
            </a:r>
            <a:r>
              <a:rPr lang="ru-RU" sz="1400" i="1" dirty="0"/>
              <a:t>.</a:t>
            </a:r>
            <a:r>
              <a:rPr lang="ru-RU" sz="1400" dirty="0"/>
              <a:t> Разноцветные белые вороны. — М.: Семья и школа, 1996. </a:t>
            </a:r>
          </a:p>
          <a:p>
            <a:pPr algn="just"/>
            <a:r>
              <a:rPr lang="ru-RU" sz="1400" b="1" i="1" dirty="0"/>
              <a:t>Медведева И. Я., Шишова Т. Л</a:t>
            </a:r>
            <a:r>
              <a:rPr lang="ru-RU" sz="1400" i="1" dirty="0"/>
              <a:t>.</a:t>
            </a:r>
            <a:r>
              <a:rPr lang="ru-RU" sz="1400" dirty="0"/>
              <a:t> Новые дети. — М.: </a:t>
            </a:r>
            <a:r>
              <a:rPr lang="ru-RU" sz="1400" dirty="0" err="1"/>
              <a:t>Нар.образование</a:t>
            </a:r>
            <a:r>
              <a:rPr lang="ru-RU" sz="1400" dirty="0"/>
              <a:t>, 2000. </a:t>
            </a:r>
          </a:p>
          <a:p>
            <a:pPr algn="just"/>
            <a:r>
              <a:rPr lang="ru-RU" sz="1400" b="1" i="1" dirty="0"/>
              <a:t>Медведева И. Я., Шишова Т. </a:t>
            </a:r>
            <a:r>
              <a:rPr lang="ru-RU" sz="1400" i="1" dirty="0"/>
              <a:t>Л.</a:t>
            </a:r>
            <a:r>
              <a:rPr lang="ru-RU" sz="1400" dirty="0"/>
              <a:t> </a:t>
            </a:r>
            <a:r>
              <a:rPr lang="ru-RU" sz="1400" dirty="0">
                <a:hlinkClick r:id="rId2"/>
              </a:rPr>
              <a:t>Приказано не рожать. Демографическая война против России</a:t>
            </a:r>
            <a:r>
              <a:rPr lang="ru-RU" sz="1400" dirty="0"/>
              <a:t>, Саратов, 2005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b="1" i="1" dirty="0"/>
              <a:t>Шишова Т.Л</a:t>
            </a:r>
            <a:r>
              <a:rPr lang="ru-RU" sz="1400" b="1" i="1" dirty="0" smtClean="0"/>
              <a:t>. </a:t>
            </a:r>
            <a:r>
              <a:rPr lang="ru-RU" sz="1400" dirty="0" smtClean="0"/>
              <a:t>Поколение геймеров. Рождественский сборник, декабрь 2015г. КОИРО.</a:t>
            </a:r>
            <a:endParaRPr lang="ru-RU" sz="1400" dirty="0"/>
          </a:p>
          <a:p>
            <a:pPr algn="just"/>
            <a:r>
              <a:rPr lang="ru-RU" sz="1400" b="1" i="1" dirty="0"/>
              <a:t>Медведева И. Я., Шишова Т. Л</a:t>
            </a:r>
            <a:r>
              <a:rPr lang="ru-RU" sz="1400" i="1" dirty="0"/>
              <a:t>.</a:t>
            </a:r>
            <a:r>
              <a:rPr lang="ru-RU" sz="1400" dirty="0"/>
              <a:t> Воспитание без ошибок. Книга для трудных родителей. С.-П.: Речь, </a:t>
            </a:r>
            <a:r>
              <a:rPr lang="ru-RU" sz="1400" dirty="0" smtClean="0"/>
              <a:t>2008</a:t>
            </a:r>
            <a:endParaRPr lang="ru-RU" sz="1400" dirty="0"/>
          </a:p>
          <a:p>
            <a:pPr algn="just"/>
            <a:r>
              <a:rPr lang="ru-RU" sz="1400" b="1" i="1" dirty="0"/>
              <a:t>Медведева И. Я., Шишова Т. Л.</a:t>
            </a:r>
            <a:r>
              <a:rPr lang="ru-RU" sz="1400" b="1" dirty="0"/>
              <a:t> </a:t>
            </a:r>
            <a:r>
              <a:rPr lang="ru-RU" sz="1400" dirty="0"/>
              <a:t>«Кто соблазнит малых сих…». Изд. «Христианская жизнь», 2006. — 320 с. </a:t>
            </a:r>
            <a:r>
              <a:rPr lang="ru-RU" sz="1400" dirty="0" smtClean="0"/>
              <a:t>(</a:t>
            </a:r>
            <a:endParaRPr lang="ru-RU" sz="1400" dirty="0"/>
          </a:p>
          <a:p>
            <a:pPr algn="just"/>
            <a:r>
              <a:rPr lang="ru-RU" sz="1400" b="1" i="1" dirty="0"/>
              <a:t>Медведева И. Я., Шишова Т. Л</a:t>
            </a:r>
            <a:r>
              <a:rPr lang="ru-RU" sz="1400" i="1" dirty="0"/>
              <a:t>.</a:t>
            </a:r>
            <a:r>
              <a:rPr lang="ru-RU" sz="1400" dirty="0"/>
              <a:t> Потомки Царя Ирода. Изд-во «</a:t>
            </a:r>
            <a:r>
              <a:rPr lang="ru-RU" sz="1400" dirty="0" err="1"/>
              <a:t>Душепопечительский</a:t>
            </a:r>
            <a:r>
              <a:rPr lang="ru-RU" sz="1400" dirty="0"/>
              <a:t> Православный Центр святого праведного Иоанна Кронштадтского», 2003. </a:t>
            </a:r>
          </a:p>
          <a:p>
            <a:pPr algn="just"/>
            <a:r>
              <a:rPr lang="ru-RU" sz="1400" b="1" i="1" dirty="0"/>
              <a:t>Медведева И. </a:t>
            </a:r>
            <a:r>
              <a:rPr lang="ru-RU" sz="1400" b="1" i="1" dirty="0" smtClean="0"/>
              <a:t>Я</a:t>
            </a:r>
            <a:r>
              <a:rPr lang="ru-RU" sz="1400" b="1" i="1" dirty="0"/>
              <a:t>.</a:t>
            </a:r>
            <a:r>
              <a:rPr lang="ru-RU" sz="1400" b="1" dirty="0" smtClean="0"/>
              <a:t> </a:t>
            </a:r>
            <a:r>
              <a:rPr lang="ru-RU" sz="1400" dirty="0"/>
              <a:t>Ювенальная система: Родителей — в отставку? Разрушение семьи под видом борьбы за права детей. М.: </a:t>
            </a:r>
            <a:r>
              <a:rPr lang="ru-RU" sz="1400" dirty="0" err="1"/>
              <a:t>Даниловский</a:t>
            </a:r>
            <a:r>
              <a:rPr lang="ru-RU" sz="1400" dirty="0"/>
              <a:t> благовестник, 2010. 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57606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Рекомендуемая литература: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954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pPr marL="109728" indent="0" algn="just">
              <a:buNone/>
            </a:pPr>
            <a:r>
              <a:rPr lang="ru-RU" sz="4000" dirty="0" smtClean="0"/>
              <a:t>«</a:t>
            </a:r>
            <a:r>
              <a:rPr lang="ru-RU" sz="4000" dirty="0"/>
              <a:t>Пренебрежение воспитанием есть гибель людей, семей, государств и всего </a:t>
            </a:r>
            <a:r>
              <a:rPr lang="ru-RU" sz="4000"/>
              <a:t>мира</a:t>
            </a:r>
            <a:r>
              <a:rPr lang="ru-RU" sz="4000" smtClean="0"/>
              <a:t>»</a:t>
            </a:r>
            <a:endParaRPr lang="ru-RU" sz="4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едагог </a:t>
            </a:r>
            <a:r>
              <a:rPr lang="ru-RU" dirty="0"/>
              <a:t>Я.А. Коменский </a:t>
            </a:r>
          </a:p>
        </p:txBody>
      </p:sp>
    </p:spTree>
    <p:extLst>
      <p:ext uri="{BB962C8B-B14F-4D97-AF65-F5344CB8AC3E}">
        <p14:creationId xmlns:p14="http://schemas.microsoft.com/office/powerpoint/2010/main" val="300670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85926"/>
            <a:ext cx="9036496" cy="4429156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smtClean="0"/>
              <a:t>Личность </a:t>
            </a:r>
            <a:r>
              <a:rPr lang="ru-RU" sz="2400" b="1" i="1" dirty="0"/>
              <a:t>несвободна</a:t>
            </a:r>
            <a:r>
              <a:rPr lang="ru-RU" sz="2400" b="1" dirty="0"/>
              <a:t>, если она не отличает добро от зла, не ценит жизнь, труд, семью, других людей, общество, Отечество, т. е. всё то, в чём в нравственном отношении утверждает себя человек и развивается его личность</a:t>
            </a:r>
            <a:r>
              <a:rPr lang="ru-RU" sz="2400" b="1" dirty="0" smtClean="0"/>
              <a:t>.</a:t>
            </a:r>
          </a:p>
          <a:p>
            <a:pPr algn="just"/>
            <a:r>
              <a:rPr lang="ru-RU" sz="2400" b="1" dirty="0" smtClean="0"/>
              <a:t> </a:t>
            </a:r>
            <a:r>
              <a:rPr lang="ru-RU" sz="2400" b="1" dirty="0"/>
              <a:t>Знание наук и незнание добра, острый ум и глухое сердце таят угрозу для человека, ограничивают и деформируют его личностное развитие.</a:t>
            </a:r>
            <a:r>
              <a:rPr lang="ru-RU" sz="2400" dirty="0"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rgbClr val="C00000"/>
                </a:solidFill>
              </a:rPr>
              <a:t>Духовно-нравственное воспитание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86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285721" y="285750"/>
            <a:ext cx="7858180" cy="1500176"/>
          </a:xfrm>
        </p:spPr>
        <p:txBody>
          <a:bodyPr lIns="91440" rIns="91440" bIns="45720">
            <a:normAutofit/>
          </a:bodyPr>
          <a:lstStyle/>
          <a:p>
            <a:r>
              <a:rPr lang="ru-RU" sz="1800" b="1" smtClean="0">
                <a:solidFill>
                  <a:srgbClr val="C00000"/>
                </a:solidFill>
              </a:rPr>
              <a:t>Федеральный Государственный Образовательный стандарт начального общего образования, утвержден приказом Министерства образования и науки РФ от  6 октября 2009г., № 373</a:t>
            </a: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	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214283" y="1571612"/>
            <a:ext cx="8572559" cy="471490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Духовно-нравственное воспитание - </a:t>
            </a:r>
            <a:r>
              <a:rPr lang="ru-RU" sz="2000" b="1" dirty="0" smtClean="0"/>
              <a:t>это педагогически организованный процесс формирования у школьников базовых национальных ценностей, имеющих иерархическую структуру и сложную организацию. Носителями этих ценностей является многонациональный народ Российской Федерации, государство, семья, культурно-территориальные сообщества, традиционные российские религиозные объединения, мировое сообщество</a:t>
            </a:r>
            <a:r>
              <a:rPr lang="ru-RU" sz="2000" dirty="0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Духовно-нравственное развитие</a:t>
            </a:r>
            <a:r>
              <a:rPr lang="ru-RU" sz="2000" b="1" dirty="0" smtClean="0"/>
              <a:t> – это формирование умений на основе этих ценностей выстраивать отношения к себе, другим людям, обществу, государству, Отечеству, миру в целом.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sz="2000" b="1" dirty="0" smtClean="0">
                <a:solidFill>
                  <a:schemeClr val="accent1"/>
                </a:solidFill>
              </a:rPr>
              <a:t>В процессе обучения</a:t>
            </a:r>
            <a:r>
              <a:rPr lang="ru-RU" sz="2000" b="1" dirty="0" smtClean="0"/>
              <a:t> формируются знания о ценностях российского народа, его духовных, культурных традиций</a:t>
            </a:r>
          </a:p>
        </p:txBody>
      </p:sp>
    </p:spTree>
    <p:extLst>
      <p:ext uri="{BB962C8B-B14F-4D97-AF65-F5344CB8AC3E}">
        <p14:creationId xmlns:p14="http://schemas.microsoft.com/office/powerpoint/2010/main" val="18758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2043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Содержанием духовно-нравственного развития и воспитания 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500306"/>
            <a:ext cx="8750206" cy="3541057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я</a:t>
            </a:r>
            <a:r>
              <a:rPr lang="ru-RU" sz="3200" dirty="0" smtClean="0"/>
              <a:t>вляются определенные </a:t>
            </a:r>
            <a:r>
              <a:rPr lang="ru-RU" sz="3200" b="1" u="sng" dirty="0" smtClean="0">
                <a:solidFill>
                  <a:srgbClr val="C00000"/>
                </a:solidFill>
              </a:rPr>
              <a:t>ценности</a:t>
            </a:r>
            <a:r>
              <a:rPr lang="ru-RU" sz="3200" u="sng" dirty="0" smtClean="0"/>
              <a:t>,</a:t>
            </a:r>
            <a:r>
              <a:rPr lang="ru-RU" sz="3200" dirty="0" smtClean="0"/>
              <a:t> хранимые в религиозных, этнических, культурных, семейных, социальных, традициях и передаваемые от поколения к поколению.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79246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7105673" cy="1628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Базовые национальные ценности: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572560" cy="571501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Патриотизм</a:t>
            </a:r>
            <a:r>
              <a:rPr lang="ru-RU" sz="6400" b="1" dirty="0" smtClean="0"/>
              <a:t> – любовь к России, к своему народу, к своей малой Родине, служение Отечеству;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социальная солидарность </a:t>
            </a:r>
            <a:r>
              <a:rPr lang="ru-RU" sz="6400" b="1" dirty="0" smtClean="0"/>
              <a:t>– свобода личная и национальная, доверие к людям, институтам государства и гражданского общества, справедливость, милосердие, честь, достоинство;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гражданственность </a:t>
            </a:r>
            <a:r>
              <a:rPr lang="ru-RU" sz="6400" b="1" dirty="0" smtClean="0"/>
              <a:t>– служение Отечеству, правовое государство, гражданское общество, закон и правопорядок, поликультурный мир, свобода совести и вероисповедания;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семья </a:t>
            </a:r>
            <a:r>
              <a:rPr lang="ru-RU" sz="6400" b="1" dirty="0" smtClean="0"/>
              <a:t>– любовь и верность, здоровье, достаток, уважение к родителям, забота о старших и младших, забота о продолжении рода;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труд и творчество </a:t>
            </a:r>
            <a:r>
              <a:rPr lang="ru-RU" sz="6400" b="1" dirty="0" smtClean="0"/>
              <a:t>– уважение к труду, творчество и созидание, целеустремлённость и настойчивость;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наука </a:t>
            </a:r>
            <a:r>
              <a:rPr lang="ru-RU" sz="6400" b="1" dirty="0" smtClean="0"/>
              <a:t>– ценность знания, стремление к истине, научная картина мира;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традиционные российские религии </a:t>
            </a:r>
            <a:r>
              <a:rPr lang="ru-RU" sz="6400" b="1" dirty="0" smtClean="0"/>
              <a:t>– представления о вере, духовности, религиозной жизни человека, ценности религиозного мировоззрения, толерантности, формируемые на основе межконфессионального диалога; 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искусство и литература </a:t>
            </a:r>
            <a:r>
              <a:rPr lang="ru-RU" sz="6400" b="1" dirty="0" smtClean="0"/>
              <a:t>– красота, гармония, духовный мир человека, нравственный выбор, смысл жизни, эстетическое развитие, этическое развитие;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 природа </a:t>
            </a:r>
            <a:r>
              <a:rPr lang="ru-RU" sz="6400" b="1" dirty="0" smtClean="0"/>
              <a:t>– эволюция, родная земля, заповедная природа, планета Земля, экологическое сознание;</a:t>
            </a:r>
          </a:p>
          <a:p>
            <a:pPr algn="just"/>
            <a:r>
              <a:rPr lang="ru-RU" sz="6400" b="1" dirty="0" smtClean="0">
                <a:solidFill>
                  <a:srgbClr val="C00000"/>
                </a:solidFill>
              </a:rPr>
              <a:t>человечество </a:t>
            </a:r>
            <a:r>
              <a:rPr lang="ru-RU" sz="6400" b="1" dirty="0" smtClean="0"/>
              <a:t>– мир во всем мире, многообразие культур и народов, прогресс человечества, международное сотрудничество.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286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C8BBCEACBCBC0409C1EBB3F22591AB0" ma:contentTypeVersion="49" ma:contentTypeDescription="Создание документа." ma:contentTypeScope="" ma:versionID="4b632ad4415b77e38ec87b8b9a5aecb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AWJJH2MPE6E2-1519004642-11</_dlc_DocId>
    <_dlc_DocIdUrl xmlns="4a252ca3-5a62-4c1c-90a6-29f4710e47f8">
      <Url>http://edu-sps.koiro.local/BiblioLiga/_layouts/15/DocIdRedir.aspx?ID=AWJJH2MPE6E2-1519004642-11</Url>
      <Description>AWJJH2MPE6E2-1519004642-11</Description>
    </_dlc_DocIdUrl>
  </documentManagement>
</p:properties>
</file>

<file path=customXml/itemProps1.xml><?xml version="1.0" encoding="utf-8"?>
<ds:datastoreItem xmlns:ds="http://schemas.openxmlformats.org/officeDocument/2006/customXml" ds:itemID="{1BB0AE10-9AF9-4D79-B3AA-7D26FA1A0C9A}"/>
</file>

<file path=customXml/itemProps2.xml><?xml version="1.0" encoding="utf-8"?>
<ds:datastoreItem xmlns:ds="http://schemas.openxmlformats.org/officeDocument/2006/customXml" ds:itemID="{333AB070-B924-484F-8803-0721FCC33D65}"/>
</file>

<file path=customXml/itemProps3.xml><?xml version="1.0" encoding="utf-8"?>
<ds:datastoreItem xmlns:ds="http://schemas.openxmlformats.org/officeDocument/2006/customXml" ds:itemID="{E90D48CA-03E0-4B4B-8941-B1AFADF8D0E6}"/>
</file>

<file path=customXml/itemProps4.xml><?xml version="1.0" encoding="utf-8"?>
<ds:datastoreItem xmlns:ds="http://schemas.openxmlformats.org/officeDocument/2006/customXml" ds:itemID="{FCD58460-6A39-489C-8195-82E15CB42F8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1803</TotalTime>
  <Words>2410</Words>
  <Application>Microsoft Office PowerPoint</Application>
  <PresentationFormat>Экран (4:3)</PresentationFormat>
  <Paragraphs>148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7" baseType="lpstr">
      <vt:lpstr>Calibri</vt:lpstr>
      <vt:lpstr>Lucida Sans Unicode</vt:lpstr>
      <vt:lpstr>Verdana</vt:lpstr>
      <vt:lpstr>Wingdings</vt:lpstr>
      <vt:lpstr>Wingdings 2</vt:lpstr>
      <vt:lpstr>Wingdings 3</vt:lpstr>
      <vt:lpstr>Открытая</vt:lpstr>
      <vt:lpstr>   Понятийный аппарат  духовно-нравственного воспитания </vt:lpstr>
      <vt:lpstr>М.Е.  Салтыков - Щедрин</vt:lpstr>
      <vt:lpstr>Из послания Федеральному собранию В.В. Путина</vt:lpstr>
      <vt:lpstr>Презентация PowerPoint</vt:lpstr>
      <vt:lpstr>Педагог Я.А. Коменский </vt:lpstr>
      <vt:lpstr>Духовно-нравственное воспитание </vt:lpstr>
      <vt:lpstr>Федеральный Государственный Образовательный стандарт начального общего образования, утвержден приказом Министерства образования и науки РФ от  6 октября 2009г., № 373  </vt:lpstr>
      <vt:lpstr>Содержанием духовно-нравственного развития и воспитания </vt:lpstr>
      <vt:lpstr>Базовые национальные ценности:</vt:lpstr>
      <vt:lpstr>Президент Российской Федерации В.В. Путин</vt:lpstr>
      <vt:lpstr>Из послания Федеральному собранию  В.В. Путина на 2016гг.  ( 3 декабря 2015г.)</vt:lpstr>
      <vt:lpstr>Из послания Федеральному собранию В.В. Путина (3 декабря 2015г.)</vt:lpstr>
      <vt:lpstr>Понятийный аппарат духовно-нравственного воспитания </vt:lpstr>
      <vt:lpstr>Духовность</vt:lpstr>
      <vt:lpstr>Духовность</vt:lpstr>
      <vt:lpstr>Нравственность</vt:lpstr>
      <vt:lpstr>Нравственность</vt:lpstr>
      <vt:lpstr>Воспитание</vt:lpstr>
      <vt:lpstr>Три направления в представлении о духовности: светское, светско-религиозное и религиозно-конфессиональное (православное) направление. </vt:lpstr>
      <vt:lpstr>Светско -религиозное направление</vt:lpstr>
      <vt:lpstr>Концепция духовности, разработанная профессорами Московского университета Г.В. Платоновым,  А.Д. Косичевым</vt:lpstr>
      <vt:lpstr>А.В. Камкин, д. ист. н., зав. кафедры культурологии и этнологии, профессор ВИРО</vt:lpstr>
      <vt:lpstr>Светско-религиозное направление</vt:lpstr>
      <vt:lpstr>Религиозно-конфессиональное (православное) направление  </vt:lpstr>
      <vt:lpstr>Святитель Тихон Задонский (1724-1783гг.)  </vt:lpstr>
      <vt:lpstr>Святитель Тихон Задонский</vt:lpstr>
      <vt:lpstr>Духовность</vt:lpstr>
      <vt:lpstr>Духовно-нравственное воспитание в трудах ученых XX века и наших современников</vt:lpstr>
      <vt:lpstr>Зеньковский Василий Васильевич (1881-1962гг.)</vt:lpstr>
      <vt:lpstr>Иван Александрович Ильин (1883-1954гг.)</vt:lpstr>
      <vt:lpstr>В религиозно-конфессиональном  (православном) направлении                    </vt:lpstr>
      <vt:lpstr>Архиепископ Иваново-Вознесенский и Кинешемский Амвросий</vt:lpstr>
      <vt:lpstr>Презентация PowerPoint</vt:lpstr>
      <vt:lpstr>Под духовно-нравственным воспитанием</vt:lpstr>
      <vt:lpstr>Презентация PowerPoint</vt:lpstr>
      <vt:lpstr>Духовно-нравственное воспитание</vt:lpstr>
      <vt:lpstr>Цель духовно-нравственного воспитания-</vt:lpstr>
      <vt:lpstr>Важнейшая задача духовно-нравственного воспитания</vt:lpstr>
      <vt:lpstr>Духовно-нравственное воспитание</vt:lpstr>
      <vt:lpstr>Рекомендуемая литература: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Приоритетные направления современной государственной политики в области духовно-нравственного образования</dc:title>
  <dc:creator>Пользователь</dc:creator>
  <cp:lastModifiedBy>USER</cp:lastModifiedBy>
  <cp:revision>185</cp:revision>
  <dcterms:created xsi:type="dcterms:W3CDTF">2013-04-13T12:30:17Z</dcterms:created>
  <dcterms:modified xsi:type="dcterms:W3CDTF">2018-02-08T10:40:33Z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0x010100CC8BBCEACBCBC0409C1EBB3F22591AB0</vt:lpwstr>
  </property>
  <property fmtid="{D5CDD505-2E9C-101B-9397-08002B2CF9AE}" pid="3" name="_dlc_DocIdItemGuid">
    <vt:lpwstr>23a8d0b3-1d49-484e-859b-0cba60dddeea</vt:lpwstr>
  </property>
</Properties>
</file>