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4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55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317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9" r:id="rId40"/>
    <p:sldId id="300" r:id="rId41"/>
    <p:sldId id="301" r:id="rId42"/>
    <p:sldId id="302" r:id="rId43"/>
    <p:sldId id="304" r:id="rId44"/>
    <p:sldId id="303" r:id="rId45"/>
    <p:sldId id="305" r:id="rId46"/>
    <p:sldId id="306" r:id="rId47"/>
    <p:sldId id="307" r:id="rId48"/>
    <p:sldId id="308" r:id="rId49"/>
    <p:sldId id="309" r:id="rId50"/>
    <p:sldId id="311" r:id="rId51"/>
    <p:sldId id="313" r:id="rId52"/>
    <p:sldId id="314" r:id="rId53"/>
    <p:sldId id="310" r:id="rId54"/>
    <p:sldId id="315" r:id="rId55"/>
    <p:sldId id="316" r:id="rId5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customXml" Target="../customXml/item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ustomXml" Target="../customXml/item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2514601"/>
            <a:ext cx="8915399" cy="142308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Мониторинг деятельности субъектов Российской Федерации по гражданско-патриотическому и духовно-нравственному воспитанию детей и молодежи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2016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году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409237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b="1" dirty="0" smtClean="0"/>
              <a:t>Логинова Наталья Владимировна</a:t>
            </a:r>
            <a:r>
              <a:rPr lang="ru-RU" dirty="0" smtClean="0"/>
              <a:t>, </a:t>
            </a:r>
          </a:p>
          <a:p>
            <a:pPr algn="r"/>
            <a:r>
              <a:rPr lang="ru-RU" dirty="0" smtClean="0"/>
              <a:t>кандидат культурологии, заведующая отделом </a:t>
            </a:r>
          </a:p>
          <a:p>
            <a:pPr algn="r"/>
            <a:r>
              <a:rPr lang="ru-RU" dirty="0" smtClean="0"/>
              <a:t>сопровождения гуманитарных и художественно-эстетических дисциплин, доцент кафедры теории и методики обучения</a:t>
            </a:r>
          </a:p>
          <a:p>
            <a:pPr algn="r"/>
            <a:r>
              <a:rPr lang="ru-RU" dirty="0" smtClean="0"/>
              <a:t> ОГБОУ ДПО «Костромской областной институт развития образования»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65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9262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</a:rPr>
            </a:br>
            <a:endParaRPr lang="ru-RU" sz="2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3126942"/>
              </p:ext>
            </p:extLst>
          </p:nvPr>
        </p:nvGraphicFramePr>
        <p:xfrm>
          <a:off x="2011679" y="944435"/>
          <a:ext cx="9838945" cy="18701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5921"/>
                <a:gridCol w="1560576"/>
                <a:gridCol w="1828800"/>
                <a:gridCol w="1975104"/>
                <a:gridCol w="1463040"/>
                <a:gridCol w="1365504"/>
              </a:tblGrid>
              <a:tr h="7193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«Гражданином</a:t>
                      </a:r>
                      <a:r>
                        <a:rPr lang="ru-RU" sz="1800" baseline="0" dirty="0" smtClean="0">
                          <a:effectLst/>
                        </a:rPr>
                        <a:t> мира»</a:t>
                      </a:r>
                      <a:endParaRPr lang="ru-RU" sz="18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10,68%</a:t>
                      </a:r>
                      <a:endParaRPr lang="ru-RU" sz="2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Гражданином</a:t>
                      </a:r>
                      <a:r>
                        <a:rPr lang="ru-RU" sz="1800" baseline="0" dirty="0" smtClean="0">
                          <a:effectLst/>
                        </a:rPr>
                        <a:t> России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aseline="0" dirty="0" smtClean="0">
                          <a:effectLst/>
                        </a:rPr>
                        <a:t>49,26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Жителем</a:t>
                      </a:r>
                      <a:r>
                        <a:rPr lang="ru-RU" sz="1800" baseline="0" dirty="0" smtClean="0">
                          <a:effectLst/>
                        </a:rPr>
                        <a:t> своего региона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aseline="0" dirty="0" smtClean="0">
                          <a:effectLst/>
                        </a:rPr>
                        <a:t>5,29</a:t>
                      </a:r>
                      <a:endParaRPr lang="ru-RU" sz="20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Жителем св. города, района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/>
                        </a:rPr>
                        <a:t>11,73%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800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Представителем</a:t>
                      </a:r>
                      <a:r>
                        <a:rPr lang="ru-RU" sz="1800" baseline="0" dirty="0" smtClean="0">
                          <a:effectLst/>
                        </a:rPr>
                        <a:t>  своего народа</a:t>
                      </a:r>
                      <a:endParaRPr lang="ru-RU" sz="18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5,81%</a:t>
                      </a:r>
                      <a:endParaRPr lang="ru-RU" sz="2000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Членом своей семьи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17,86%</a:t>
                      </a:r>
                      <a:endParaRPr lang="ru-RU" sz="2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800" dirty="0">
                        <a:effectLst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048000" y="255183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"/>
            <a:endParaRPr lang="ru-RU" b="1" dirty="0" smtClean="0"/>
          </a:p>
          <a:p>
            <a:pPr fontAlgn="b"/>
            <a:endParaRPr lang="ru-RU" b="1" dirty="0" smtClean="0"/>
          </a:p>
          <a:p>
            <a:pPr fontAlgn="b"/>
            <a:endParaRPr lang="ru-RU" b="1" dirty="0" smtClean="0"/>
          </a:p>
          <a:p>
            <a:pPr fontAlgn="b"/>
            <a:endParaRPr lang="ru-RU" b="1" dirty="0" smtClean="0"/>
          </a:p>
          <a:p>
            <a:pPr fontAlgn="b"/>
            <a:endParaRPr lang="ru-RU" b="1" dirty="0" smtClean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840992" y="243840"/>
            <a:ext cx="948537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большей степени Вы ощущаете, считаете себя</a:t>
            </a:r>
            <a:r>
              <a:rPr lang="ru-RU" sz="3200" b="1" dirty="0" smtClean="0"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52" y="2925699"/>
            <a:ext cx="5442656" cy="35909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Стрелка вправо 7"/>
          <p:cNvSpPr/>
          <p:nvPr/>
        </p:nvSpPr>
        <p:spPr>
          <a:xfrm>
            <a:off x="823784" y="4029166"/>
            <a:ext cx="3459891" cy="1160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ОТВЕТЫ РЕСПОНДЕНТОВ В ЦЕЛОМ ПО РОССИИ</a:t>
            </a:r>
          </a:p>
        </p:txBody>
      </p:sp>
    </p:spTree>
    <p:extLst>
      <p:ext uri="{BB962C8B-B14F-4D97-AF65-F5344CB8AC3E}">
        <p14:creationId xmlns:p14="http://schemas.microsoft.com/office/powerpoint/2010/main" val="22282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0"/>
            <a:ext cx="8911687" cy="1243584"/>
          </a:xfrm>
        </p:spPr>
        <p:txBody>
          <a:bodyPr>
            <a:noAutofit/>
          </a:bodyPr>
          <a:lstStyle/>
          <a:p>
            <a:pPr lvl="0" algn="ctr"/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Можете ли Вы согласиться с таким утверждением 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доволен тем, что родился в России</a:t>
            </a:r>
            <a:r>
              <a:rPr lang="ru-RU" sz="2800" b="1" dirty="0" smtClean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sz="2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3126942"/>
              </p:ext>
            </p:extLst>
          </p:nvPr>
        </p:nvGraphicFramePr>
        <p:xfrm>
          <a:off x="2601405" y="1521650"/>
          <a:ext cx="8915400" cy="10800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42697"/>
                <a:gridCol w="1107293"/>
                <a:gridCol w="1107293"/>
                <a:gridCol w="1758117"/>
              </a:tblGrid>
              <a:tr h="99974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Костромская область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Да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73,78%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Нет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8,03%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err="1">
                          <a:effectLst/>
                        </a:rPr>
                        <a:t>Затр</a:t>
                      </a:r>
                      <a:r>
                        <a:rPr lang="ru-RU" sz="2000" dirty="0">
                          <a:effectLst/>
                        </a:rPr>
                        <a:t>. ответить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18,18%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pic>
        <p:nvPicPr>
          <p:cNvPr id="10" name="Рисунок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176" y="2657856"/>
            <a:ext cx="6071616" cy="42001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трелка вправо 4"/>
          <p:cNvSpPr/>
          <p:nvPr/>
        </p:nvSpPr>
        <p:spPr>
          <a:xfrm>
            <a:off x="683741" y="4127157"/>
            <a:ext cx="3739978" cy="15487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ОТВЕТЫ РЕСПОНДЕНТОВ В ЦЕЛОМ ПО РОССИИ</a:t>
            </a:r>
          </a:p>
        </p:txBody>
      </p:sp>
    </p:spTree>
    <p:extLst>
      <p:ext uri="{BB962C8B-B14F-4D97-AF65-F5344CB8AC3E}">
        <p14:creationId xmlns:p14="http://schemas.microsoft.com/office/powerpoint/2010/main" val="22282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197" y="453422"/>
            <a:ext cx="8911687" cy="69262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</a:rPr>
            </a:br>
            <a:endParaRPr lang="ru-RU" sz="2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3126942"/>
              </p:ext>
            </p:extLst>
          </p:nvPr>
        </p:nvGraphicFramePr>
        <p:xfrm>
          <a:off x="1853184" y="905827"/>
          <a:ext cx="9899904" cy="21673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9114"/>
                <a:gridCol w="1682143"/>
                <a:gridCol w="2397895"/>
                <a:gridCol w="2145792"/>
                <a:gridCol w="1584960"/>
              </a:tblGrid>
              <a:tr h="1853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Россия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43,02%</a:t>
                      </a:r>
                      <a:endParaRPr lang="ru-RU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>
                          <a:effectLst/>
                        </a:rPr>
                        <a:t>Родной регион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>
                          <a:effectLst/>
                        </a:rPr>
                        <a:t>20,82%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Родной</a:t>
                      </a:r>
                      <a:r>
                        <a:rPr lang="ru-RU" sz="1800" baseline="0" dirty="0" smtClean="0">
                          <a:effectLst/>
                        </a:rPr>
                        <a:t> город, село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>
                          <a:effectLst/>
                        </a:rPr>
                        <a:t>28,22%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aseline="0" dirty="0" smtClean="0">
                        <a:effectLst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Родная</a:t>
                      </a:r>
                      <a:r>
                        <a:rPr lang="ru-RU" sz="1800" baseline="0" dirty="0" smtClean="0">
                          <a:effectLst/>
                        </a:rPr>
                        <a:t> улица, район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aseline="0" dirty="0" smtClean="0">
                        <a:effectLst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>
                          <a:effectLst/>
                        </a:rPr>
                        <a:t>3,28%</a:t>
                      </a:r>
                      <a:endParaRPr lang="ru-RU" sz="18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800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Другое</a:t>
                      </a:r>
                      <a:r>
                        <a:rPr lang="ru-RU" sz="1800" baseline="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aseline="0" dirty="0" smtClean="0">
                        <a:effectLst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aseline="0" dirty="0" smtClean="0">
                        <a:effectLst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>
                          <a:effectLst/>
                        </a:rPr>
                        <a:t>4,65%</a:t>
                      </a:r>
                      <a:endParaRPr lang="ru-RU" sz="1800" dirty="0" smtClean="0">
                        <a:effectLst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048000" y="255183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"/>
            <a:endParaRPr lang="ru-RU" b="1" dirty="0" smtClean="0"/>
          </a:p>
          <a:p>
            <a:pPr fontAlgn="b"/>
            <a:endParaRPr lang="ru-RU" b="1" dirty="0" smtClean="0"/>
          </a:p>
          <a:p>
            <a:pPr fontAlgn="b"/>
            <a:endParaRPr lang="ru-RU" b="1" dirty="0" smtClean="0"/>
          </a:p>
          <a:p>
            <a:pPr fontAlgn="b"/>
            <a:endParaRPr lang="ru-RU" b="1" dirty="0" smtClean="0"/>
          </a:p>
          <a:p>
            <a:pPr fontAlgn="b"/>
            <a:endParaRPr lang="ru-RU" b="1" dirty="0" smtClean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840992" y="243840"/>
            <a:ext cx="948537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 чем у Вас ассоциируется слово Родина?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066" y="3188042"/>
            <a:ext cx="5448300" cy="366995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Стрелка вправо 7"/>
          <p:cNvSpPr/>
          <p:nvPr/>
        </p:nvSpPr>
        <p:spPr>
          <a:xfrm>
            <a:off x="667265" y="4029166"/>
            <a:ext cx="3492843" cy="12924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ОТВЕТЫ РЕСПОНДЕНТОВ В ЦЕЛОМ ПО РОССИИ</a:t>
            </a:r>
          </a:p>
        </p:txBody>
      </p:sp>
    </p:spTree>
    <p:extLst>
      <p:ext uri="{BB962C8B-B14F-4D97-AF65-F5344CB8AC3E}">
        <p14:creationId xmlns:p14="http://schemas.microsoft.com/office/powerpoint/2010/main" val="22282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 будущем Вы бы хотели…</a:t>
            </a:r>
            <a:br>
              <a:rPr lang="ru-RU" b="1" dirty="0" smtClean="0"/>
            </a:br>
            <a:r>
              <a:rPr lang="ru-RU" b="1" dirty="0" smtClean="0">
                <a:solidFill>
                  <a:schemeClr val="accent1"/>
                </a:solidFill>
              </a:rPr>
              <a:t>Костромская область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5088" y="1670304"/>
            <a:ext cx="10419524" cy="4240918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ru-RU" sz="6400" dirty="0" smtClean="0"/>
          </a:p>
          <a:p>
            <a:r>
              <a:rPr lang="ru-RU" sz="6400" b="1" dirty="0" smtClean="0"/>
              <a:t>жить только в России -</a:t>
            </a:r>
            <a:r>
              <a:rPr lang="ru-RU" sz="6400" b="1" dirty="0" smtClean="0">
                <a:solidFill>
                  <a:schemeClr val="accent1"/>
                </a:solidFill>
              </a:rPr>
              <a:t>27,91%</a:t>
            </a:r>
            <a:endParaRPr lang="ru-RU" sz="6400" dirty="0" smtClean="0">
              <a:solidFill>
                <a:schemeClr val="accent1"/>
              </a:solidFill>
            </a:endParaRPr>
          </a:p>
          <a:p>
            <a:r>
              <a:rPr lang="ru-RU" sz="6400" b="1" dirty="0" smtClean="0"/>
              <a:t>жить в России, но только в своем родном регионе, городе/селе- </a:t>
            </a:r>
            <a:r>
              <a:rPr lang="ru-RU" sz="6400" b="1" dirty="0" smtClean="0">
                <a:solidFill>
                  <a:schemeClr val="accent1"/>
                </a:solidFill>
              </a:rPr>
              <a:t>11,31%</a:t>
            </a:r>
            <a:endParaRPr lang="ru-RU" sz="6400" dirty="0" smtClean="0">
              <a:solidFill>
                <a:schemeClr val="accent1"/>
              </a:solidFill>
            </a:endParaRPr>
          </a:p>
          <a:p>
            <a:r>
              <a:rPr lang="ru-RU" sz="6400" b="1" dirty="0" smtClean="0"/>
              <a:t>жить в России, но переехать в другой регион- </a:t>
            </a:r>
            <a:r>
              <a:rPr lang="ru-RU" sz="6400" b="1" dirty="0" smtClean="0">
                <a:solidFill>
                  <a:schemeClr val="accent1"/>
                </a:solidFill>
              </a:rPr>
              <a:t>20,82%</a:t>
            </a:r>
            <a:endParaRPr lang="ru-RU" sz="6400" dirty="0" smtClean="0">
              <a:solidFill>
                <a:schemeClr val="accent1"/>
              </a:solidFill>
            </a:endParaRPr>
          </a:p>
          <a:p>
            <a:r>
              <a:rPr lang="ru-RU" sz="6400" b="1" dirty="0" smtClean="0"/>
              <a:t>жить в России, но переехать в столицу- </a:t>
            </a:r>
            <a:r>
              <a:rPr lang="ru-RU" sz="6400" b="1" dirty="0" smtClean="0">
                <a:solidFill>
                  <a:schemeClr val="accent1"/>
                </a:solidFill>
              </a:rPr>
              <a:t>9,09%</a:t>
            </a:r>
            <a:endParaRPr lang="ru-RU" sz="6400" dirty="0" smtClean="0">
              <a:solidFill>
                <a:schemeClr val="accent1"/>
              </a:solidFill>
            </a:endParaRPr>
          </a:p>
          <a:p>
            <a:r>
              <a:rPr lang="ru-RU" sz="6400" b="1" dirty="0" smtClean="0"/>
              <a:t>жить в России, но при необходимости могу жить в любой стране-</a:t>
            </a:r>
            <a:r>
              <a:rPr lang="ru-RU" sz="6400" b="1" dirty="0" smtClean="0">
                <a:solidFill>
                  <a:schemeClr val="accent1"/>
                </a:solidFill>
              </a:rPr>
              <a:t>18,71%</a:t>
            </a:r>
            <a:endParaRPr lang="ru-RU" sz="6400" dirty="0" smtClean="0">
              <a:solidFill>
                <a:schemeClr val="accent1"/>
              </a:solidFill>
            </a:endParaRPr>
          </a:p>
          <a:p>
            <a:r>
              <a:rPr lang="ru-RU" sz="6400" b="1" dirty="0" smtClean="0"/>
              <a:t>жить в любой стране, мне не важно где жить- </a:t>
            </a:r>
            <a:r>
              <a:rPr lang="ru-RU" sz="6400" b="1" dirty="0" smtClean="0">
                <a:solidFill>
                  <a:schemeClr val="accent1"/>
                </a:solidFill>
              </a:rPr>
              <a:t>7,72%</a:t>
            </a:r>
            <a:endParaRPr lang="ru-RU" sz="6400" dirty="0" smtClean="0">
              <a:solidFill>
                <a:schemeClr val="accent1"/>
              </a:solidFill>
            </a:endParaRPr>
          </a:p>
          <a:p>
            <a:r>
              <a:rPr lang="ru-RU" sz="6400" b="1" dirty="0" smtClean="0"/>
              <a:t>жить где угодно, только не в России- </a:t>
            </a:r>
            <a:r>
              <a:rPr lang="ru-RU" sz="6400" b="1" dirty="0" smtClean="0">
                <a:solidFill>
                  <a:schemeClr val="accent1"/>
                </a:solidFill>
              </a:rPr>
              <a:t>4,44%</a:t>
            </a:r>
            <a:endParaRPr lang="ru-RU" sz="640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ru-RU" sz="6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136" y="353568"/>
            <a:ext cx="9400032" cy="62301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трелка вправо 4"/>
          <p:cNvSpPr/>
          <p:nvPr/>
        </p:nvSpPr>
        <p:spPr>
          <a:xfrm>
            <a:off x="222423" y="3247562"/>
            <a:ext cx="2998572" cy="9967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ОТВЕТЫ РЕСПОНДЕНТОВ В ЦЕЛОМ ПО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8038" y="450374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Как Вы думаете, большинство Ваших сверстников хотели бы…</a:t>
            </a:r>
            <a:br>
              <a:rPr lang="ru-RU" b="1" dirty="0" smtClean="0"/>
            </a:br>
            <a:r>
              <a:rPr lang="ru-RU" b="1" dirty="0" smtClean="0">
                <a:solidFill>
                  <a:schemeClr val="accent1"/>
                </a:solidFill>
              </a:rPr>
              <a:t>Костромская область</a:t>
            </a: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8714" y="2001794"/>
            <a:ext cx="9901881" cy="4216125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6400" dirty="0" smtClean="0"/>
          </a:p>
          <a:p>
            <a:pPr algn="just"/>
            <a:r>
              <a:rPr lang="ru-RU" sz="8600" b="1" dirty="0" smtClean="0"/>
              <a:t>жить только в России – </a:t>
            </a:r>
            <a:r>
              <a:rPr lang="ru-RU" sz="8600" b="1" dirty="0" smtClean="0">
                <a:solidFill>
                  <a:schemeClr val="accent1"/>
                </a:solidFill>
              </a:rPr>
              <a:t>20,08%</a:t>
            </a:r>
            <a:endParaRPr lang="ru-RU" sz="8600" dirty="0" smtClean="0">
              <a:solidFill>
                <a:schemeClr val="accent1"/>
              </a:solidFill>
            </a:endParaRPr>
          </a:p>
          <a:p>
            <a:pPr algn="just"/>
            <a:r>
              <a:rPr lang="ru-RU" sz="8600" b="1" dirty="0" smtClean="0"/>
              <a:t>жить в России, в своем родном регионе, городе/селе- </a:t>
            </a:r>
            <a:r>
              <a:rPr lang="ru-RU" sz="8600" b="1" dirty="0" smtClean="0">
                <a:solidFill>
                  <a:schemeClr val="accent1"/>
                </a:solidFill>
              </a:rPr>
              <a:t>8,77%</a:t>
            </a:r>
            <a:endParaRPr lang="ru-RU" sz="8600" dirty="0" smtClean="0">
              <a:solidFill>
                <a:schemeClr val="accent1"/>
              </a:solidFill>
            </a:endParaRPr>
          </a:p>
          <a:p>
            <a:pPr algn="just"/>
            <a:r>
              <a:rPr lang="ru-RU" sz="8600" b="1" dirty="0" smtClean="0"/>
              <a:t>жить в России, но переехать в другой регион- </a:t>
            </a:r>
            <a:r>
              <a:rPr lang="ru-RU" sz="8600" b="1" dirty="0" smtClean="0">
                <a:solidFill>
                  <a:schemeClr val="accent1"/>
                </a:solidFill>
              </a:rPr>
              <a:t>21,35%</a:t>
            </a:r>
            <a:endParaRPr lang="ru-RU" sz="8600" dirty="0" smtClean="0">
              <a:solidFill>
                <a:schemeClr val="accent1"/>
              </a:solidFill>
            </a:endParaRPr>
          </a:p>
          <a:p>
            <a:pPr algn="just"/>
            <a:r>
              <a:rPr lang="ru-RU" sz="8600" b="1" dirty="0" smtClean="0"/>
              <a:t>жить в России, но переехать в столицу-</a:t>
            </a:r>
            <a:r>
              <a:rPr lang="ru-RU" sz="8600" b="1" dirty="0" smtClean="0">
                <a:solidFill>
                  <a:schemeClr val="accent1"/>
                </a:solidFill>
              </a:rPr>
              <a:t>13,32%</a:t>
            </a:r>
            <a:endParaRPr lang="ru-RU" sz="8600" dirty="0" smtClean="0">
              <a:solidFill>
                <a:schemeClr val="accent1"/>
              </a:solidFill>
            </a:endParaRPr>
          </a:p>
          <a:p>
            <a:pPr algn="just"/>
            <a:r>
              <a:rPr lang="ru-RU" sz="8600" b="1" dirty="0" smtClean="0"/>
              <a:t>уехать работать и жить за рубеж- </a:t>
            </a:r>
            <a:r>
              <a:rPr lang="ru-RU" sz="8600" b="1" dirty="0" smtClean="0">
                <a:solidFill>
                  <a:schemeClr val="accent1"/>
                </a:solidFill>
              </a:rPr>
              <a:t>13, 21%</a:t>
            </a:r>
            <a:endParaRPr lang="ru-RU" sz="8600" dirty="0" smtClean="0">
              <a:solidFill>
                <a:schemeClr val="accent1"/>
              </a:solidFill>
            </a:endParaRPr>
          </a:p>
          <a:p>
            <a:pPr algn="just"/>
            <a:r>
              <a:rPr lang="ru-RU" sz="8600" b="1" dirty="0" smtClean="0"/>
              <a:t>жить где угодно, только не в России- </a:t>
            </a:r>
            <a:r>
              <a:rPr lang="ru-RU" sz="8600" b="1" dirty="0" smtClean="0">
                <a:solidFill>
                  <a:schemeClr val="accent1"/>
                </a:solidFill>
              </a:rPr>
              <a:t>5,18%</a:t>
            </a:r>
            <a:endParaRPr lang="ru-RU" sz="8600" dirty="0" smtClean="0">
              <a:solidFill>
                <a:schemeClr val="accent1"/>
              </a:solidFill>
            </a:endParaRPr>
          </a:p>
          <a:p>
            <a:pPr algn="just"/>
            <a:r>
              <a:rPr lang="ru-RU" sz="8600" b="1" dirty="0" smtClean="0"/>
              <a:t>затрудняюсь ответить- </a:t>
            </a:r>
            <a:r>
              <a:rPr lang="ru-RU" sz="8600" b="1" dirty="0" smtClean="0">
                <a:solidFill>
                  <a:schemeClr val="accent1"/>
                </a:solidFill>
              </a:rPr>
              <a:t>18,08%</a:t>
            </a:r>
            <a:endParaRPr lang="ru-RU" sz="8600" dirty="0" smtClean="0">
              <a:solidFill>
                <a:schemeClr val="accent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5" y="345989"/>
            <a:ext cx="8989475" cy="62011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трелка вправо 4"/>
          <p:cNvSpPr/>
          <p:nvPr/>
        </p:nvSpPr>
        <p:spPr>
          <a:xfrm>
            <a:off x="238898" y="2298358"/>
            <a:ext cx="2998572" cy="16063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ОТВЕТЫ РЕСПОНДЕНТОВ В ЦЕЛОМ ПО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7550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Когда Вас называют россиянином, Вы…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9744" y="1560576"/>
            <a:ext cx="5986272" cy="435064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endParaRPr lang="ru-RU" b="1" dirty="0" smtClean="0"/>
          </a:p>
          <a:p>
            <a:pPr algn="ctr">
              <a:buNone/>
            </a:pPr>
            <a:r>
              <a:rPr lang="ru-RU" sz="2400" b="1" dirty="0" smtClean="0">
                <a:solidFill>
                  <a:schemeClr val="accent1"/>
                </a:solidFill>
              </a:rPr>
              <a:t>Костромская область</a:t>
            </a:r>
          </a:p>
          <a:p>
            <a:r>
              <a:rPr lang="ru-RU" b="1" dirty="0" smtClean="0"/>
              <a:t>Воспринимаете это с гордостью – </a:t>
            </a:r>
            <a:r>
              <a:rPr lang="ru-RU" b="1" dirty="0" smtClean="0">
                <a:solidFill>
                  <a:schemeClr val="accent1"/>
                </a:solidFill>
              </a:rPr>
              <a:t>50,95%</a:t>
            </a:r>
            <a:endParaRPr lang="ru-RU" dirty="0" smtClean="0">
              <a:solidFill>
                <a:schemeClr val="accent1"/>
              </a:solidFill>
            </a:endParaRPr>
          </a:p>
          <a:p>
            <a:r>
              <a:rPr lang="ru-RU" b="1" dirty="0" smtClean="0"/>
              <a:t>Относитесь к этому нейтрально – </a:t>
            </a:r>
            <a:r>
              <a:rPr lang="ru-RU" b="1" dirty="0" smtClean="0">
                <a:solidFill>
                  <a:schemeClr val="accent1"/>
                </a:solidFill>
              </a:rPr>
              <a:t>44,08%</a:t>
            </a:r>
            <a:endParaRPr lang="ru-RU" dirty="0" smtClean="0">
              <a:solidFill>
                <a:schemeClr val="accent1"/>
              </a:solidFill>
            </a:endParaRPr>
          </a:p>
          <a:p>
            <a:r>
              <a:rPr lang="ru-RU" b="1" dirty="0" smtClean="0"/>
              <a:t>Иронизируете – </a:t>
            </a:r>
            <a:r>
              <a:rPr lang="ru-RU" b="1" dirty="0" smtClean="0">
                <a:solidFill>
                  <a:schemeClr val="accent1"/>
                </a:solidFill>
              </a:rPr>
              <a:t>4,12%</a:t>
            </a:r>
            <a:endParaRPr lang="ru-RU" dirty="0" smtClean="0">
              <a:solidFill>
                <a:schemeClr val="accent1"/>
              </a:solidFill>
            </a:endParaRPr>
          </a:p>
          <a:p>
            <a:r>
              <a:rPr lang="ru-RU" b="1" dirty="0" smtClean="0"/>
              <a:t>Стыдитесь – </a:t>
            </a:r>
            <a:r>
              <a:rPr lang="ru-RU" b="1" dirty="0" smtClean="0">
                <a:solidFill>
                  <a:schemeClr val="accent1"/>
                </a:solidFill>
              </a:rPr>
              <a:t>0,85%</a:t>
            </a:r>
            <a:endParaRPr lang="ru-RU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064" y="1633728"/>
            <a:ext cx="5583936" cy="45598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трелка вправо 4"/>
          <p:cNvSpPr/>
          <p:nvPr/>
        </p:nvSpPr>
        <p:spPr>
          <a:xfrm>
            <a:off x="1993557" y="4955060"/>
            <a:ext cx="5214551" cy="12384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ОТВЕТЫ РЕСПОНДЕНТОВ В ЦЕЛОМ ПО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Нравится ли Вам Ваш город/село?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31392" y="1694688"/>
            <a:ext cx="4815840" cy="42165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accent1"/>
                </a:solidFill>
              </a:rPr>
              <a:t>Костромская область</a:t>
            </a:r>
          </a:p>
          <a:p>
            <a:r>
              <a:rPr lang="ru-RU" sz="3200" b="1" dirty="0" smtClean="0"/>
              <a:t>Да - </a:t>
            </a:r>
            <a:r>
              <a:rPr lang="ru-RU" sz="3200" b="1" dirty="0" smtClean="0">
                <a:solidFill>
                  <a:schemeClr val="accent1"/>
                </a:solidFill>
              </a:rPr>
              <a:t>69,87%</a:t>
            </a:r>
          </a:p>
          <a:p>
            <a:r>
              <a:rPr lang="ru-RU" sz="3200" b="1" dirty="0" smtClean="0"/>
              <a:t>Нет- </a:t>
            </a:r>
            <a:r>
              <a:rPr lang="ru-RU" sz="3200" b="1" dirty="0" smtClean="0">
                <a:solidFill>
                  <a:schemeClr val="accent1"/>
                </a:solidFill>
              </a:rPr>
              <a:t>17,12%</a:t>
            </a:r>
          </a:p>
          <a:p>
            <a:r>
              <a:rPr lang="ru-RU" sz="3200" b="1" dirty="0" smtClean="0"/>
              <a:t>Затрудняюсь ответить-</a:t>
            </a:r>
            <a:r>
              <a:rPr lang="ru-RU" sz="3200" b="1" dirty="0" smtClean="0">
                <a:solidFill>
                  <a:schemeClr val="accent1"/>
                </a:solidFill>
              </a:rPr>
              <a:t>13%</a:t>
            </a:r>
          </a:p>
          <a:p>
            <a:endParaRPr lang="ru-RU" sz="2800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040" y="1548384"/>
            <a:ext cx="6156960" cy="46695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трелка вправо 4"/>
          <p:cNvSpPr/>
          <p:nvPr/>
        </p:nvSpPr>
        <p:spPr>
          <a:xfrm>
            <a:off x="1396747" y="4753232"/>
            <a:ext cx="5234712" cy="12939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ОТВЕТЫ РЕСПОНДЕНТОВ В ЦЕЛОМ ПО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0449" y="624110"/>
            <a:ext cx="9444164" cy="128089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Знаете ли Вы, когда (в каком веке, году) возникло поселение, в котором Вы живете?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7696" y="2133600"/>
            <a:ext cx="5913120" cy="3777622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chemeClr val="accent1"/>
                </a:solidFill>
              </a:rPr>
              <a:t>Костромская область</a:t>
            </a:r>
          </a:p>
          <a:p>
            <a:r>
              <a:rPr lang="ru-RU" sz="2800" b="1" dirty="0" smtClean="0"/>
              <a:t>Да- </a:t>
            </a:r>
            <a:r>
              <a:rPr lang="ru-RU" sz="2800" b="1" dirty="0" smtClean="0">
                <a:solidFill>
                  <a:schemeClr val="accent1"/>
                </a:solidFill>
              </a:rPr>
              <a:t>71,46%</a:t>
            </a:r>
          </a:p>
          <a:p>
            <a:r>
              <a:rPr lang="ru-RU" sz="2800" b="1" dirty="0" smtClean="0"/>
              <a:t>Нет- </a:t>
            </a:r>
            <a:r>
              <a:rPr lang="ru-RU" sz="2800" b="1" dirty="0" smtClean="0">
                <a:solidFill>
                  <a:schemeClr val="accent1"/>
                </a:solidFill>
              </a:rPr>
              <a:t>15,33%</a:t>
            </a:r>
          </a:p>
          <a:p>
            <a:r>
              <a:rPr lang="ru-RU" sz="2800" b="1" dirty="0" smtClean="0"/>
              <a:t>Затрудняюсь ответить –</a:t>
            </a:r>
          </a:p>
          <a:p>
            <a:pPr>
              <a:buNone/>
            </a:pPr>
            <a:r>
              <a:rPr lang="ru-RU" sz="2800" b="1" dirty="0" smtClean="0"/>
              <a:t>     </a:t>
            </a:r>
            <a:r>
              <a:rPr lang="ru-RU" sz="2800" b="1" dirty="0" smtClean="0">
                <a:solidFill>
                  <a:schemeClr val="accent1"/>
                </a:solidFill>
              </a:rPr>
              <a:t>13,21%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840" y="2060448"/>
            <a:ext cx="5852160" cy="46085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трелка вправо 4"/>
          <p:cNvSpPr/>
          <p:nvPr/>
        </p:nvSpPr>
        <p:spPr>
          <a:xfrm>
            <a:off x="881449" y="4955060"/>
            <a:ext cx="5774724" cy="13715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ОТВЕТЫ РЕСПОНДЕНТОВ В ЦЕЛОМ ПО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Мониторинг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организован и проведен автономной некоммерческой организацией “Центр современных образовательных технологий” в рамках государственного контракта Министерства образования и науки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РФ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Мониторинг деятельности субъектов Российской Федерации по гражданско-патриотическому и духовно-нравственному воспитанию детей и молодежи </a:t>
            </a:r>
            <a:r>
              <a:rPr lang="ru-RU" b="1" dirty="0"/>
              <a:t>проводится для оценки ресурсного обеспечения и эффективности гражданско-патриотического и духовно-нравственного воспитания в субъектах Российской Федерации.</a:t>
            </a:r>
          </a:p>
          <a:p>
            <a:pPr algn="just"/>
            <a:r>
              <a:rPr lang="ru-RU" dirty="0"/>
              <a:t>Эффективность деятельности субъектов Российской Федерации по гражданско-патриотическому и духовно-нравственному воспитанию оценивается на </a:t>
            </a:r>
            <a:r>
              <a:rPr lang="ru-RU" dirty="0" smtClean="0"/>
              <a:t>основе:</a:t>
            </a:r>
            <a:endParaRPr lang="ru-RU" dirty="0"/>
          </a:p>
          <a:p>
            <a:pPr lvl="0" algn="just"/>
            <a:r>
              <a:rPr lang="ru-RU" dirty="0"/>
              <a:t>анализа процесса присвоения целевыми группами ценностных смыслов гражданско-патриотического и духовно-нравственного воспитания, зафиксированными в основополагающих документах образовательной системы Российской Федерации: 273-ФЗ; ФГОС;</a:t>
            </a:r>
          </a:p>
          <a:p>
            <a:pPr lvl="0" algn="just"/>
            <a:r>
              <a:rPr lang="ru-RU" dirty="0"/>
              <a:t>сравнения уровня информированности и удовлетворенности деятельностью органов исполнительной власти субъектов Российской Федерации целевой аудиторией гражданско-патриотического и духовно-нравственного воспитания</a:t>
            </a:r>
          </a:p>
          <a:p>
            <a:pPr lvl="0" algn="just"/>
            <a:r>
              <a:rPr lang="ru-RU" dirty="0"/>
              <a:t>оценки ресурсного обеспечения гражданско-патриотического и духовно-нравственного воспитания.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532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Знаете ли Вы историю названия улицы, на которой живете?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82496" y="2133600"/>
            <a:ext cx="9822116" cy="3777622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/>
              <a:t>Костромская область</a:t>
            </a:r>
          </a:p>
          <a:p>
            <a:r>
              <a:rPr lang="ru-RU" sz="2800" b="1" dirty="0" smtClean="0"/>
              <a:t>Да- </a:t>
            </a:r>
            <a:r>
              <a:rPr lang="ru-RU" sz="2800" b="1" dirty="0" smtClean="0">
                <a:solidFill>
                  <a:schemeClr val="accent1"/>
                </a:solidFill>
              </a:rPr>
              <a:t>53,38%</a:t>
            </a:r>
          </a:p>
          <a:p>
            <a:r>
              <a:rPr lang="ru-RU" sz="2800" b="1" dirty="0" smtClean="0"/>
              <a:t>Нет- </a:t>
            </a:r>
            <a:r>
              <a:rPr lang="ru-RU" sz="2800" b="1" dirty="0" smtClean="0">
                <a:solidFill>
                  <a:schemeClr val="accent1"/>
                </a:solidFill>
              </a:rPr>
              <a:t>33,19%</a:t>
            </a:r>
          </a:p>
          <a:p>
            <a:r>
              <a:rPr lang="ru-RU" sz="2800" b="1" dirty="0" smtClean="0"/>
              <a:t>Затрудняюсь </a:t>
            </a:r>
          </a:p>
          <a:p>
            <a:pPr>
              <a:buNone/>
            </a:pPr>
            <a:r>
              <a:rPr lang="ru-RU" sz="2800" b="1" dirty="0" smtClean="0"/>
              <a:t>ответить- </a:t>
            </a:r>
            <a:r>
              <a:rPr lang="ru-RU" sz="2800" b="1" dirty="0" smtClean="0">
                <a:solidFill>
                  <a:schemeClr val="accent1"/>
                </a:solidFill>
              </a:rPr>
              <a:t>13,42%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312" y="1914144"/>
            <a:ext cx="6266688" cy="46085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трелка вправо 4"/>
          <p:cNvSpPr/>
          <p:nvPr/>
        </p:nvSpPr>
        <p:spPr>
          <a:xfrm>
            <a:off x="1070919" y="4955060"/>
            <a:ext cx="5008605" cy="14127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ОТВЕТЫ РЕСПОНДЕНТОВ В ЦЕЛОМ ПО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На Ваш взгляд, быть патриотом это –</a:t>
            </a:r>
            <a:br>
              <a:rPr lang="ru-RU" b="1" dirty="0" smtClean="0"/>
            </a:br>
            <a:r>
              <a:rPr lang="ru-RU" b="1" dirty="0" smtClean="0">
                <a:solidFill>
                  <a:schemeClr val="accent1"/>
                </a:solidFill>
              </a:rPr>
              <a:t>Костромская область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50720" y="1670304"/>
            <a:ext cx="9553892" cy="451104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ru-RU" sz="6400" dirty="0" smtClean="0"/>
          </a:p>
          <a:p>
            <a:r>
              <a:rPr lang="ru-RU" sz="6400" b="1" dirty="0" smtClean="0"/>
              <a:t>любить место, где ты родился, свою «Малую Родину»- </a:t>
            </a:r>
            <a:r>
              <a:rPr lang="ru-RU" sz="6400" b="1" dirty="0" smtClean="0">
                <a:solidFill>
                  <a:schemeClr val="accent1"/>
                </a:solidFill>
              </a:rPr>
              <a:t>21,88%</a:t>
            </a:r>
            <a:endParaRPr lang="ru-RU" sz="6400" dirty="0" smtClean="0">
              <a:solidFill>
                <a:schemeClr val="accent1"/>
              </a:solidFill>
            </a:endParaRPr>
          </a:p>
          <a:p>
            <a:r>
              <a:rPr lang="ru-RU" sz="6400" b="1" dirty="0" smtClean="0"/>
              <a:t>любить свою страну – </a:t>
            </a:r>
            <a:r>
              <a:rPr lang="ru-RU" sz="6400" b="1" dirty="0" smtClean="0">
                <a:solidFill>
                  <a:schemeClr val="accent1"/>
                </a:solidFill>
              </a:rPr>
              <a:t>25,79%</a:t>
            </a:r>
            <a:endParaRPr lang="ru-RU" sz="6400" dirty="0" smtClean="0">
              <a:solidFill>
                <a:schemeClr val="accent1"/>
              </a:solidFill>
            </a:endParaRPr>
          </a:p>
          <a:p>
            <a:r>
              <a:rPr lang="ru-RU" sz="6400" b="1" dirty="0" smtClean="0"/>
              <a:t>уважать историю, традиции и культуру своей страны- </a:t>
            </a:r>
            <a:r>
              <a:rPr lang="ru-RU" sz="6400" b="1" dirty="0" smtClean="0">
                <a:solidFill>
                  <a:schemeClr val="accent1"/>
                </a:solidFill>
              </a:rPr>
              <a:t>35,20%</a:t>
            </a:r>
            <a:endParaRPr lang="ru-RU" sz="6400" dirty="0" smtClean="0">
              <a:solidFill>
                <a:schemeClr val="accent1"/>
              </a:solidFill>
            </a:endParaRPr>
          </a:p>
          <a:p>
            <a:r>
              <a:rPr lang="ru-RU" sz="6400" b="1" dirty="0" smtClean="0"/>
              <a:t>уважать флаг, герб и гимн России, государственные праздники- </a:t>
            </a:r>
            <a:r>
              <a:rPr lang="ru-RU" sz="6400" b="1" dirty="0" smtClean="0">
                <a:solidFill>
                  <a:schemeClr val="accent1"/>
                </a:solidFill>
              </a:rPr>
              <a:t>3,38%</a:t>
            </a:r>
            <a:endParaRPr lang="ru-RU" sz="6400" dirty="0" smtClean="0">
              <a:solidFill>
                <a:schemeClr val="accent1"/>
              </a:solidFill>
            </a:endParaRPr>
          </a:p>
          <a:p>
            <a:r>
              <a:rPr lang="ru-RU" sz="6400" b="1" dirty="0" smtClean="0"/>
              <a:t>участвовать в общественно-значимых событиях страны – </a:t>
            </a:r>
            <a:r>
              <a:rPr lang="ru-RU" sz="6400" b="1" dirty="0" smtClean="0">
                <a:solidFill>
                  <a:schemeClr val="accent1"/>
                </a:solidFill>
              </a:rPr>
              <a:t>2,96%</a:t>
            </a:r>
            <a:endParaRPr lang="ru-RU" sz="6400" dirty="0" smtClean="0">
              <a:solidFill>
                <a:schemeClr val="accent1"/>
              </a:solidFill>
            </a:endParaRPr>
          </a:p>
          <a:p>
            <a:r>
              <a:rPr lang="ru-RU" sz="6400" b="1" dirty="0" smtClean="0"/>
              <a:t>отдать долг Родине, отслужив в армии – </a:t>
            </a:r>
            <a:r>
              <a:rPr lang="ru-RU" sz="6400" b="1" dirty="0" smtClean="0">
                <a:solidFill>
                  <a:schemeClr val="accent1"/>
                </a:solidFill>
              </a:rPr>
              <a:t>2,64%</a:t>
            </a:r>
            <a:endParaRPr lang="ru-RU" sz="6400" dirty="0" smtClean="0">
              <a:solidFill>
                <a:schemeClr val="accent1"/>
              </a:solidFill>
            </a:endParaRPr>
          </a:p>
          <a:p>
            <a:r>
              <a:rPr lang="ru-RU" sz="6400" b="1" dirty="0" smtClean="0"/>
              <a:t>ставить интересы своей страны выше личных интересов- </a:t>
            </a:r>
            <a:r>
              <a:rPr lang="ru-RU" sz="6400" b="1" dirty="0" smtClean="0">
                <a:solidFill>
                  <a:schemeClr val="accent1"/>
                </a:solidFill>
              </a:rPr>
              <a:t>4,64%</a:t>
            </a:r>
            <a:endParaRPr lang="ru-RU" sz="6400" dirty="0" smtClean="0">
              <a:solidFill>
                <a:schemeClr val="accent1"/>
              </a:solidFill>
            </a:endParaRPr>
          </a:p>
          <a:p>
            <a:r>
              <a:rPr lang="ru-RU" sz="6400" b="1" dirty="0" smtClean="0"/>
              <a:t>Другое -</a:t>
            </a:r>
            <a:r>
              <a:rPr lang="ru-RU" sz="6400" b="1" dirty="0" smtClean="0">
                <a:solidFill>
                  <a:schemeClr val="accent1"/>
                </a:solidFill>
              </a:rPr>
              <a:t>3,49%</a:t>
            </a:r>
            <a:endParaRPr lang="ru-RU" sz="6400" dirty="0" smtClean="0">
              <a:solidFill>
                <a:schemeClr val="accent1"/>
              </a:solidFill>
            </a:endParaRP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80" y="341376"/>
            <a:ext cx="8936736" cy="63642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трелка вправо 4"/>
          <p:cNvSpPr/>
          <p:nvPr/>
        </p:nvSpPr>
        <p:spPr>
          <a:xfrm>
            <a:off x="222423" y="2718486"/>
            <a:ext cx="3048000" cy="158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ОТВЕТЫ РЕСПОНДЕНТОВ В ЦЕЛОМ ПО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Считаете ли Вы себя патриотом?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60576" y="1914144"/>
            <a:ext cx="5205984" cy="4194048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>
                <a:solidFill>
                  <a:schemeClr val="accent1"/>
                </a:solidFill>
              </a:rPr>
              <a:t>Костромская область</a:t>
            </a:r>
          </a:p>
          <a:p>
            <a:r>
              <a:rPr lang="ru-RU" sz="4000" b="1" dirty="0" smtClean="0"/>
              <a:t>Да- </a:t>
            </a:r>
            <a:r>
              <a:rPr lang="ru-RU" sz="4000" b="1" dirty="0" smtClean="0">
                <a:solidFill>
                  <a:schemeClr val="accent1"/>
                </a:solidFill>
              </a:rPr>
              <a:t>83,30%</a:t>
            </a:r>
          </a:p>
          <a:p>
            <a:r>
              <a:rPr lang="ru-RU" sz="4000" b="1" dirty="0" smtClean="0"/>
              <a:t>Нет- </a:t>
            </a:r>
            <a:r>
              <a:rPr lang="ru-RU" sz="4000" b="1" dirty="0" smtClean="0">
                <a:solidFill>
                  <a:schemeClr val="accent1"/>
                </a:solidFill>
              </a:rPr>
              <a:t>16,70%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264" y="1628966"/>
            <a:ext cx="5888736" cy="47718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трелка вправо 4"/>
          <p:cNvSpPr/>
          <p:nvPr/>
        </p:nvSpPr>
        <p:spPr>
          <a:xfrm>
            <a:off x="1396747" y="4382530"/>
            <a:ext cx="5369813" cy="16646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ОТВЕТЫ РЕСПОНДЕНТОВ В ЦЕЛОМ ПО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0177" y="624110"/>
            <a:ext cx="9334436" cy="1280890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 smtClean="0"/>
              <a:t>Для Вас быть россиянином и быть патриотом – это одно и тоже?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94816" y="2133600"/>
            <a:ext cx="8193024" cy="3777622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chemeClr val="accent1"/>
                </a:solidFill>
              </a:rPr>
              <a:t>Костромская область</a:t>
            </a:r>
          </a:p>
          <a:p>
            <a:r>
              <a:rPr lang="ru-RU" sz="2800" b="1" dirty="0" smtClean="0"/>
              <a:t>Да- </a:t>
            </a:r>
            <a:r>
              <a:rPr lang="ru-RU" sz="2800" b="1" dirty="0" smtClean="0">
                <a:solidFill>
                  <a:schemeClr val="accent1"/>
                </a:solidFill>
              </a:rPr>
              <a:t>34,36%</a:t>
            </a:r>
          </a:p>
          <a:p>
            <a:r>
              <a:rPr lang="ru-RU" sz="2800" b="1" dirty="0" smtClean="0"/>
              <a:t>Нет- </a:t>
            </a:r>
            <a:r>
              <a:rPr lang="ru-RU" sz="2800" b="1" dirty="0" smtClean="0">
                <a:solidFill>
                  <a:schemeClr val="accent1"/>
                </a:solidFill>
              </a:rPr>
              <a:t>51,37%</a:t>
            </a:r>
          </a:p>
          <a:p>
            <a:r>
              <a:rPr lang="ru-RU" sz="2800" b="1" dirty="0" err="1" smtClean="0"/>
              <a:t>Затр</a:t>
            </a:r>
            <a:r>
              <a:rPr lang="ru-RU" sz="2800" b="1" dirty="0" smtClean="0"/>
              <a:t>. ответить- </a:t>
            </a:r>
            <a:r>
              <a:rPr lang="ru-RU" sz="2800" b="1" dirty="0" smtClean="0">
                <a:solidFill>
                  <a:schemeClr val="accent1"/>
                </a:solidFill>
              </a:rPr>
              <a:t>14,27%</a:t>
            </a:r>
          </a:p>
          <a:p>
            <a:endParaRPr lang="ru-RU" sz="2800" b="1" dirty="0" smtClean="0">
              <a:solidFill>
                <a:schemeClr val="accent1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929" y="1816608"/>
            <a:ext cx="6291071" cy="47670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трелка вправо 4"/>
          <p:cNvSpPr/>
          <p:nvPr/>
        </p:nvSpPr>
        <p:spPr>
          <a:xfrm>
            <a:off x="1396747" y="4662616"/>
            <a:ext cx="5086431" cy="1384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ОТВЕТЫ РЕСПОНДЕНТОВ В ЦЕЛОМ ПО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1" y="624110"/>
            <a:ext cx="9371012" cy="1280890"/>
          </a:xfrm>
        </p:spPr>
        <p:txBody>
          <a:bodyPr>
            <a:norm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6336" y="890016"/>
            <a:ext cx="9578276" cy="502120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accent1"/>
                </a:solidFill>
              </a:rPr>
              <a:t>Оценка личностного результата освоения ФГОС в части </a:t>
            </a:r>
            <a:r>
              <a:rPr lang="ru-RU" sz="4400" b="1" dirty="0" err="1" smtClean="0">
                <a:solidFill>
                  <a:schemeClr val="accent1"/>
                </a:solidFill>
              </a:rPr>
              <a:t>сформированности</a:t>
            </a:r>
            <a:r>
              <a:rPr lang="ru-RU" sz="4400" b="1" dirty="0" smtClean="0">
                <a:solidFill>
                  <a:schemeClr val="accent1"/>
                </a:solidFill>
              </a:rPr>
              <a:t> нравственных ценностей</a:t>
            </a:r>
            <a:endParaRPr lang="ru-RU" sz="4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2200" b="1" dirty="0" smtClean="0"/>
              <a:t>Можете ли Вы согласиться с таким утверждением «Современный мир жесток, чтобы добиться успеха, иногда приходится переступать через моральные принципы и нормы»?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33728" y="1877568"/>
            <a:ext cx="5498592" cy="40336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1"/>
                </a:solidFill>
              </a:rPr>
              <a:t>Костромская область</a:t>
            </a:r>
          </a:p>
          <a:p>
            <a:r>
              <a:rPr lang="ru-RU" sz="2400" b="1" dirty="0" smtClean="0"/>
              <a:t>Да - </a:t>
            </a:r>
            <a:r>
              <a:rPr lang="ru-RU" sz="2400" b="1" dirty="0" smtClean="0">
                <a:solidFill>
                  <a:schemeClr val="accent1"/>
                </a:solidFill>
              </a:rPr>
              <a:t>47,15%</a:t>
            </a:r>
          </a:p>
          <a:p>
            <a:r>
              <a:rPr lang="ru-RU" sz="2400" b="1" dirty="0" smtClean="0"/>
              <a:t>Нет - </a:t>
            </a:r>
            <a:r>
              <a:rPr lang="ru-RU" sz="2400" b="1" dirty="0" smtClean="0">
                <a:solidFill>
                  <a:schemeClr val="accent1"/>
                </a:solidFill>
              </a:rPr>
              <a:t>32,66%</a:t>
            </a:r>
          </a:p>
          <a:p>
            <a:r>
              <a:rPr lang="ru-RU" sz="2400" b="1" dirty="0" smtClean="0"/>
              <a:t>Затрудняюсь ответить</a:t>
            </a:r>
          </a:p>
          <a:p>
            <a:pPr>
              <a:buNone/>
            </a:pPr>
            <a:r>
              <a:rPr lang="ru-RU" sz="2400" b="1" dirty="0" smtClean="0"/>
              <a:t> - </a:t>
            </a:r>
            <a:r>
              <a:rPr lang="ru-RU" sz="2400" b="1" dirty="0" smtClean="0">
                <a:solidFill>
                  <a:schemeClr val="accent1"/>
                </a:solidFill>
              </a:rPr>
              <a:t>20,19%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584" y="1719072"/>
            <a:ext cx="6205728" cy="45598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трелка вправо 4"/>
          <p:cNvSpPr/>
          <p:nvPr/>
        </p:nvSpPr>
        <p:spPr>
          <a:xfrm>
            <a:off x="1396747" y="4662616"/>
            <a:ext cx="5086431" cy="1384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ОТВЕТЫ РЕСПОНДЕНТОВ В ЦЕЛОМ ПО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000" b="1" dirty="0" smtClean="0"/>
              <a:t>Как Вы думаете, какие из следующих поступков никогда не могут быть оправданы, какие могут быть допустимы иногда, а к чему надо относиться снисходительно?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40761" y="1662727"/>
            <a:ext cx="10102532" cy="37776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1"/>
                </a:solidFill>
              </a:rPr>
              <a:t>Костромская область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Обогащение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за счет других</a:t>
            </a:r>
          </a:p>
          <a:p>
            <a:r>
              <a:rPr lang="ru-RU" sz="2000" b="1" dirty="0" smtClean="0"/>
              <a:t>никогда не может быть</a:t>
            </a:r>
          </a:p>
          <a:p>
            <a:pPr>
              <a:buNone/>
            </a:pPr>
            <a:r>
              <a:rPr lang="ru-RU" sz="2000" b="1" dirty="0" smtClean="0"/>
              <a:t> оправдано – </a:t>
            </a:r>
            <a:r>
              <a:rPr lang="ru-RU" sz="2000" b="1" dirty="0" smtClean="0">
                <a:solidFill>
                  <a:schemeClr val="accent1"/>
                </a:solidFill>
              </a:rPr>
              <a:t>49,79%</a:t>
            </a:r>
          </a:p>
          <a:p>
            <a:r>
              <a:rPr lang="ru-RU" sz="2000" b="1" dirty="0" smtClean="0"/>
              <a:t>иногда это допустимо - </a:t>
            </a:r>
            <a:r>
              <a:rPr lang="ru-RU" sz="2000" b="1" dirty="0" smtClean="0">
                <a:solidFill>
                  <a:schemeClr val="accent1"/>
                </a:solidFill>
              </a:rPr>
              <a:t>29,60%</a:t>
            </a:r>
          </a:p>
          <a:p>
            <a:r>
              <a:rPr lang="ru-RU" sz="2000" b="1" dirty="0" smtClean="0"/>
              <a:t>к этому следует относиться </a:t>
            </a:r>
          </a:p>
          <a:p>
            <a:pPr>
              <a:buNone/>
            </a:pPr>
            <a:r>
              <a:rPr lang="ru-RU" sz="2000" b="1" dirty="0" smtClean="0"/>
              <a:t>снисходительно- </a:t>
            </a:r>
            <a:r>
              <a:rPr lang="ru-RU" sz="2000" b="1" dirty="0" smtClean="0">
                <a:solidFill>
                  <a:schemeClr val="accent1"/>
                </a:solidFill>
              </a:rPr>
              <a:t>7,40%</a:t>
            </a:r>
          </a:p>
          <a:p>
            <a:r>
              <a:rPr lang="ru-RU" sz="2000" b="1" dirty="0" smtClean="0"/>
              <a:t>затрудняюсь ответить – </a:t>
            </a:r>
            <a:r>
              <a:rPr lang="ru-RU" sz="2000" b="1" dirty="0" smtClean="0">
                <a:solidFill>
                  <a:schemeClr val="accent1"/>
                </a:solidFill>
              </a:rPr>
              <a:t>13,21%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527" y="2018407"/>
            <a:ext cx="6278879" cy="446055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трелка вправо 4"/>
          <p:cNvSpPr/>
          <p:nvPr/>
        </p:nvSpPr>
        <p:spPr>
          <a:xfrm>
            <a:off x="1210963" y="5440348"/>
            <a:ext cx="5807676" cy="10386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ОТВЕТЫ РЕСПОНДЕНТОВ В ЦЕЛОМ ПО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316992"/>
            <a:ext cx="8911687" cy="1231392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/>
              <a:t>Как Вы думаете, какие из следующих поступков никогда не могут быть оправданы, какие могут быть допустимы иногда, а к чему надо относиться снисходительно?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3124" y="1524000"/>
            <a:ext cx="5371071" cy="4387222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chemeClr val="accent1"/>
                </a:solidFill>
              </a:rPr>
              <a:t>Костромская область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Хамство, грубость, нецензурная  брань</a:t>
            </a:r>
          </a:p>
          <a:p>
            <a:r>
              <a:rPr lang="ru-RU" sz="2000" b="1" dirty="0" smtClean="0"/>
              <a:t>никогда не может быть</a:t>
            </a:r>
          </a:p>
          <a:p>
            <a:pPr>
              <a:buNone/>
            </a:pPr>
            <a:r>
              <a:rPr lang="ru-RU" sz="2000" b="1" dirty="0" smtClean="0"/>
              <a:t> оправдано – </a:t>
            </a:r>
            <a:r>
              <a:rPr lang="ru-RU" sz="2000" b="1" dirty="0" smtClean="0">
                <a:solidFill>
                  <a:schemeClr val="accent1"/>
                </a:solidFill>
              </a:rPr>
              <a:t>51,69%</a:t>
            </a:r>
          </a:p>
          <a:p>
            <a:r>
              <a:rPr lang="ru-RU" sz="2000" b="1" dirty="0" smtClean="0"/>
              <a:t>иногда это допустимо – </a:t>
            </a:r>
            <a:r>
              <a:rPr lang="ru-RU" sz="2000" b="1" dirty="0" smtClean="0">
                <a:solidFill>
                  <a:schemeClr val="accent1"/>
                </a:solidFill>
              </a:rPr>
              <a:t>28, 12%</a:t>
            </a:r>
          </a:p>
          <a:p>
            <a:r>
              <a:rPr lang="ru-RU" sz="2000" b="1" dirty="0" smtClean="0"/>
              <a:t>к этому следует относиться </a:t>
            </a:r>
          </a:p>
          <a:p>
            <a:pPr>
              <a:buNone/>
            </a:pPr>
            <a:r>
              <a:rPr lang="ru-RU" sz="2000" b="1" dirty="0" smtClean="0"/>
              <a:t>снисходительно- </a:t>
            </a:r>
            <a:r>
              <a:rPr lang="ru-RU" sz="2000" b="1" dirty="0" smtClean="0">
                <a:solidFill>
                  <a:schemeClr val="accent1"/>
                </a:solidFill>
              </a:rPr>
              <a:t>12,37 %</a:t>
            </a:r>
          </a:p>
          <a:p>
            <a:r>
              <a:rPr lang="ru-RU" sz="2000" b="1" dirty="0" smtClean="0"/>
              <a:t>затрудняюсь ответить – </a:t>
            </a:r>
            <a:r>
              <a:rPr lang="ru-RU" sz="2000" b="1" dirty="0" smtClean="0">
                <a:solidFill>
                  <a:schemeClr val="accent1"/>
                </a:solidFill>
              </a:rPr>
              <a:t>7,82%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616" y="2182368"/>
            <a:ext cx="6120384" cy="42428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трелка вправо 4"/>
          <p:cNvSpPr/>
          <p:nvPr/>
        </p:nvSpPr>
        <p:spPr>
          <a:xfrm>
            <a:off x="1396747" y="5379308"/>
            <a:ext cx="5506561" cy="14004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ОТВЕТЫ РЕСПОНДЕНТОВ В ЦЕЛОМ ПО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316992"/>
            <a:ext cx="8911687" cy="1231392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/>
              <a:t>Как Вы думаете, какие из следующих поступков никогда не могут быть оправданы, какие могут быть допустимы иногда, а к чему надо относиться снисходительно?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8656" y="1524000"/>
            <a:ext cx="5779008" cy="43872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1"/>
                </a:solidFill>
              </a:rPr>
              <a:t>Костромская область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Деловая необязательность</a:t>
            </a:r>
          </a:p>
          <a:p>
            <a:r>
              <a:rPr lang="ru-RU" sz="2000" b="1" dirty="0" smtClean="0"/>
              <a:t>никогда не может быть</a:t>
            </a:r>
          </a:p>
          <a:p>
            <a:pPr>
              <a:buNone/>
            </a:pPr>
            <a:r>
              <a:rPr lang="ru-RU" sz="2000" b="1" dirty="0" smtClean="0"/>
              <a:t> оправдана – </a:t>
            </a:r>
            <a:r>
              <a:rPr lang="ru-RU" sz="2000" b="1" dirty="0" smtClean="0">
                <a:solidFill>
                  <a:schemeClr val="accent1"/>
                </a:solidFill>
              </a:rPr>
              <a:t>39,43%</a:t>
            </a:r>
          </a:p>
          <a:p>
            <a:r>
              <a:rPr lang="ru-RU" sz="2000" b="1" dirty="0" smtClean="0"/>
              <a:t>иногда это допустимо – </a:t>
            </a:r>
            <a:r>
              <a:rPr lang="ru-RU" sz="2000" b="1" dirty="0" smtClean="0">
                <a:solidFill>
                  <a:schemeClr val="accent1"/>
                </a:solidFill>
              </a:rPr>
              <a:t>31,18%</a:t>
            </a:r>
          </a:p>
          <a:p>
            <a:r>
              <a:rPr lang="ru-RU" sz="2000" b="1" dirty="0" smtClean="0"/>
              <a:t>к этому следует относиться </a:t>
            </a:r>
          </a:p>
          <a:p>
            <a:pPr>
              <a:buNone/>
            </a:pPr>
            <a:r>
              <a:rPr lang="ru-RU" sz="2000" b="1" dirty="0" smtClean="0"/>
              <a:t>снисходительно- </a:t>
            </a:r>
            <a:r>
              <a:rPr lang="ru-RU" sz="2000" b="1" dirty="0" smtClean="0">
                <a:solidFill>
                  <a:schemeClr val="accent1"/>
                </a:solidFill>
              </a:rPr>
              <a:t>13,64 %</a:t>
            </a:r>
          </a:p>
          <a:p>
            <a:r>
              <a:rPr lang="ru-RU" sz="2000" b="1" dirty="0" smtClean="0"/>
              <a:t>затрудняюсь ответить – </a:t>
            </a:r>
            <a:r>
              <a:rPr lang="ru-RU" sz="2000" b="1" dirty="0" smtClean="0">
                <a:solidFill>
                  <a:schemeClr val="accent1"/>
                </a:solidFill>
              </a:rPr>
              <a:t>15,75%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50098"/>
            <a:ext cx="6096000" cy="44727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трелка вправо 5"/>
          <p:cNvSpPr/>
          <p:nvPr/>
        </p:nvSpPr>
        <p:spPr>
          <a:xfrm>
            <a:off x="1396747" y="4885038"/>
            <a:ext cx="5086431" cy="14169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ОТВЕТЫ РЕСПОНДЕНТОВ В ЦЕЛОМ ПО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Мониторинг предусматривает проведение различного рода мониторинговых мероприятий, в том числе,</a:t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</a:rPr>
            </a:b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сбор </a:t>
            </a:r>
            <a:r>
              <a:rPr lang="ru-RU" dirty="0"/>
              <a:t>и анализ статистических данных о деятельности органов исполнительной власти субъектов Российской Федерации,</a:t>
            </a:r>
          </a:p>
          <a:p>
            <a:pPr lvl="0" algn="just"/>
            <a:r>
              <a:rPr lang="ru-RU" dirty="0"/>
              <a:t>опрос представителей молодежи от 15 до 24 лет на предмет </a:t>
            </a:r>
            <a:r>
              <a:rPr lang="ru-RU" dirty="0" err="1"/>
              <a:t>сформированности</a:t>
            </a:r>
            <a:r>
              <a:rPr lang="ru-RU" dirty="0"/>
              <a:t> элементов гражданской идентичности, нравственных ценностных смыслов, информированности о региональных мероприятиях в сфере патриотического воспитания и вовлеченности в них,</a:t>
            </a:r>
          </a:p>
          <a:p>
            <a:pPr lvl="0" algn="just"/>
            <a:r>
              <a:rPr lang="ru-RU" dirty="0"/>
              <a:t>сбор и анализ статистических данных о деятельности образовательных организаций,</a:t>
            </a:r>
          </a:p>
          <a:p>
            <a:pPr lvl="0" algn="just"/>
            <a:r>
              <a:rPr lang="ru-RU" dirty="0"/>
              <a:t>сбор, обработка, анализ и распространение актуальных педагогических методик, технологий, методов, приёмов, форм патриотического воспитания, накопленных образовательными организациями в субъектах Российской </a:t>
            </a:r>
            <a:r>
              <a:rPr lang="ru-RU" dirty="0" smtClean="0"/>
              <a:t>Федерации,</a:t>
            </a:r>
            <a:endParaRPr lang="ru-RU" dirty="0"/>
          </a:p>
          <a:p>
            <a:pPr lvl="0" algn="just"/>
            <a:r>
              <a:rPr lang="ru-RU" dirty="0"/>
              <a:t>экспертная оценка профессиональным сообществом современного состояния и перспектив развития системы гражданско-патриотического и духовно-нравственного воспитания в Российской Федерации.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602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7441" y="316992"/>
            <a:ext cx="9127172" cy="1231392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/>
              <a:t>Как Вы думаете, какие из следующих поступков никогда не могут быть оправданы, какие могут быть допустимы иногда, а к чему надо относиться снисходительно?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87552" y="1415833"/>
            <a:ext cx="5620512" cy="449538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chemeClr val="accent1"/>
                </a:solidFill>
              </a:rPr>
              <a:t>Костромская область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Публичное проявление неприязни к  представителям других национальностей</a:t>
            </a:r>
            <a:endParaRPr lang="ru-RU" sz="2000" b="1" dirty="0" smtClean="0">
              <a:solidFill>
                <a:schemeClr val="accent1"/>
              </a:solidFill>
            </a:endParaRPr>
          </a:p>
          <a:p>
            <a:r>
              <a:rPr lang="ru-RU" sz="2000" b="1" dirty="0" smtClean="0"/>
              <a:t>никогда не может быть</a:t>
            </a:r>
          </a:p>
          <a:p>
            <a:pPr>
              <a:buNone/>
            </a:pPr>
            <a:r>
              <a:rPr lang="ru-RU" sz="2000" b="1" dirty="0" smtClean="0"/>
              <a:t> оправдана – </a:t>
            </a:r>
            <a:r>
              <a:rPr lang="ru-RU" sz="2000" b="1" dirty="0" smtClean="0">
                <a:solidFill>
                  <a:schemeClr val="accent1"/>
                </a:solidFill>
              </a:rPr>
              <a:t>61,52 %</a:t>
            </a:r>
          </a:p>
          <a:p>
            <a:r>
              <a:rPr lang="ru-RU" sz="2000" b="1" dirty="0" smtClean="0"/>
              <a:t>иногда это допустимо – </a:t>
            </a:r>
            <a:r>
              <a:rPr lang="ru-RU" sz="2000" b="1" dirty="0" smtClean="0">
                <a:solidFill>
                  <a:schemeClr val="accent1"/>
                </a:solidFill>
              </a:rPr>
              <a:t>19,77%</a:t>
            </a:r>
          </a:p>
          <a:p>
            <a:r>
              <a:rPr lang="ru-RU" sz="2000" b="1" dirty="0" smtClean="0"/>
              <a:t>к этому следует относиться </a:t>
            </a:r>
          </a:p>
          <a:p>
            <a:pPr>
              <a:buNone/>
            </a:pPr>
            <a:r>
              <a:rPr lang="ru-RU" sz="2000" b="1" dirty="0" smtClean="0"/>
              <a:t>снисходительно- </a:t>
            </a:r>
            <a:r>
              <a:rPr lang="ru-RU" sz="2000" b="1" dirty="0" smtClean="0">
                <a:solidFill>
                  <a:schemeClr val="accent1"/>
                </a:solidFill>
              </a:rPr>
              <a:t>7,51 %</a:t>
            </a:r>
          </a:p>
          <a:p>
            <a:r>
              <a:rPr lang="ru-RU" sz="2000" b="1" dirty="0" smtClean="0"/>
              <a:t>затрудняюсь ответить – </a:t>
            </a:r>
            <a:r>
              <a:rPr lang="ru-RU" sz="2000" b="1" dirty="0" smtClean="0">
                <a:solidFill>
                  <a:schemeClr val="accent1"/>
                </a:solidFill>
              </a:rPr>
              <a:t>11,21%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665" y="1646491"/>
            <a:ext cx="6038335" cy="47131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трелка вправо 4"/>
          <p:cNvSpPr/>
          <p:nvPr/>
        </p:nvSpPr>
        <p:spPr>
          <a:xfrm>
            <a:off x="1396747" y="5412258"/>
            <a:ext cx="5382994" cy="11780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ОТВЕТЫ РЕСПОНДЕНТОВ В ЦЕЛОМ ПО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7441" y="316992"/>
            <a:ext cx="9127172" cy="1231392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/>
              <a:t>Как Вы думаете, какие из следующих поступков никогда не могут быть оправданы, какие могут быть допустимы иногда, а к чему надо относиться снисходительно?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87552" y="1694688"/>
            <a:ext cx="5620512" cy="421653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accent1"/>
                </a:solidFill>
              </a:rPr>
              <a:t>Костромская область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Присвоение найденных денег, вещей</a:t>
            </a:r>
            <a:endParaRPr lang="ru-RU" sz="2000" b="1" dirty="0" smtClean="0">
              <a:solidFill>
                <a:schemeClr val="accent1"/>
              </a:solidFill>
            </a:endParaRPr>
          </a:p>
          <a:p>
            <a:r>
              <a:rPr lang="ru-RU" sz="2000" b="1" dirty="0" smtClean="0"/>
              <a:t>никогда не может быть</a:t>
            </a:r>
          </a:p>
          <a:p>
            <a:pPr>
              <a:buNone/>
            </a:pPr>
            <a:r>
              <a:rPr lang="ru-RU" sz="2000" b="1" dirty="0" smtClean="0"/>
              <a:t> оправдано – </a:t>
            </a:r>
            <a:r>
              <a:rPr lang="ru-RU" sz="2000" b="1" dirty="0" smtClean="0">
                <a:solidFill>
                  <a:schemeClr val="accent1"/>
                </a:solidFill>
              </a:rPr>
              <a:t>44,19 %</a:t>
            </a:r>
          </a:p>
          <a:p>
            <a:r>
              <a:rPr lang="ru-RU" sz="2000" b="1" dirty="0" smtClean="0"/>
              <a:t>иногда это допустимо – </a:t>
            </a:r>
            <a:r>
              <a:rPr lang="ru-RU" sz="2000" b="1" dirty="0" smtClean="0">
                <a:solidFill>
                  <a:schemeClr val="accent1"/>
                </a:solidFill>
              </a:rPr>
              <a:t> 31,92 %</a:t>
            </a:r>
          </a:p>
          <a:p>
            <a:r>
              <a:rPr lang="ru-RU" sz="2000" b="1" dirty="0" smtClean="0"/>
              <a:t>к этому следует относиться </a:t>
            </a:r>
          </a:p>
          <a:p>
            <a:pPr>
              <a:buNone/>
            </a:pPr>
            <a:r>
              <a:rPr lang="ru-RU" sz="2000" b="1" dirty="0" smtClean="0"/>
              <a:t>снисходительно- </a:t>
            </a:r>
            <a:r>
              <a:rPr lang="ru-RU" sz="2000" b="1" dirty="0" smtClean="0">
                <a:solidFill>
                  <a:schemeClr val="accent1"/>
                </a:solidFill>
              </a:rPr>
              <a:t>13,11  %</a:t>
            </a:r>
          </a:p>
          <a:p>
            <a:r>
              <a:rPr lang="ru-RU" sz="2000" b="1" dirty="0" smtClean="0"/>
              <a:t>затрудняюсь ответить – </a:t>
            </a:r>
            <a:r>
              <a:rPr lang="ru-RU" sz="2000" b="1" dirty="0" smtClean="0">
                <a:solidFill>
                  <a:schemeClr val="accent1"/>
                </a:solidFill>
              </a:rPr>
              <a:t>10,78 %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344" y="1798466"/>
            <a:ext cx="6010656" cy="439507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трелка вправо 5"/>
          <p:cNvSpPr/>
          <p:nvPr/>
        </p:nvSpPr>
        <p:spPr>
          <a:xfrm>
            <a:off x="1396747" y="5354595"/>
            <a:ext cx="5547750" cy="14251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ОТВЕТЫ РЕСПОНДЕНТОВ В ЦЕЛОМ ПО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7441" y="316992"/>
            <a:ext cx="9127172" cy="1231392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/>
              <a:t>Как Вы думаете, какие из следующих поступков никогда не могут быть оправданы, какие могут быть допустимы иногда, а к чему надо относиться снисходительно?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87552" y="1694688"/>
            <a:ext cx="5620512" cy="421653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accent1"/>
                </a:solidFill>
              </a:rPr>
              <a:t>Костромская область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Употребление наркотиков</a:t>
            </a:r>
          </a:p>
          <a:p>
            <a:pPr>
              <a:buNone/>
            </a:pPr>
            <a:endParaRPr lang="ru-RU" sz="2000" b="1" dirty="0" smtClean="0">
              <a:solidFill>
                <a:schemeClr val="accent1"/>
              </a:solidFill>
            </a:endParaRPr>
          </a:p>
          <a:p>
            <a:r>
              <a:rPr lang="ru-RU" sz="2000" b="1" dirty="0" smtClean="0"/>
              <a:t>никогда не может быть</a:t>
            </a:r>
          </a:p>
          <a:p>
            <a:pPr>
              <a:buNone/>
            </a:pPr>
            <a:r>
              <a:rPr lang="ru-RU" sz="2000" b="1" dirty="0" smtClean="0"/>
              <a:t> оправдано – </a:t>
            </a:r>
            <a:r>
              <a:rPr lang="ru-RU" sz="2000" b="1" dirty="0" smtClean="0">
                <a:solidFill>
                  <a:schemeClr val="accent1"/>
                </a:solidFill>
              </a:rPr>
              <a:t>73,57 %</a:t>
            </a:r>
          </a:p>
          <a:p>
            <a:r>
              <a:rPr lang="ru-RU" sz="2000" b="1" dirty="0" smtClean="0"/>
              <a:t>иногда это допустимо – </a:t>
            </a:r>
            <a:r>
              <a:rPr lang="ru-RU" sz="2000" b="1" dirty="0" smtClean="0">
                <a:solidFill>
                  <a:schemeClr val="accent1"/>
                </a:solidFill>
              </a:rPr>
              <a:t> 9,83 %</a:t>
            </a:r>
          </a:p>
          <a:p>
            <a:r>
              <a:rPr lang="ru-RU" sz="2000" b="1" dirty="0" smtClean="0"/>
              <a:t>к этому следует относиться </a:t>
            </a:r>
          </a:p>
          <a:p>
            <a:pPr>
              <a:buNone/>
            </a:pPr>
            <a:r>
              <a:rPr lang="ru-RU" sz="2000" b="1" dirty="0" smtClean="0"/>
              <a:t>снисходительно- </a:t>
            </a:r>
            <a:r>
              <a:rPr lang="ru-RU" sz="2000" b="1" dirty="0" smtClean="0">
                <a:solidFill>
                  <a:schemeClr val="accent1"/>
                </a:solidFill>
              </a:rPr>
              <a:t>8,35  %</a:t>
            </a:r>
          </a:p>
          <a:p>
            <a:r>
              <a:rPr lang="ru-RU" sz="2000" b="1" dirty="0" smtClean="0"/>
              <a:t>затрудняюсь ответить – </a:t>
            </a:r>
            <a:r>
              <a:rPr lang="ru-RU" sz="2000" b="1" dirty="0" smtClean="0">
                <a:solidFill>
                  <a:schemeClr val="accent1"/>
                </a:solidFill>
              </a:rPr>
              <a:t>8,25 %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728" y="1633728"/>
            <a:ext cx="5986272" cy="46207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трелка вправо 4"/>
          <p:cNvSpPr/>
          <p:nvPr/>
        </p:nvSpPr>
        <p:spPr>
          <a:xfrm>
            <a:off x="987552" y="5428735"/>
            <a:ext cx="5998134" cy="12439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ОТВЕТЫ РЕСПОНДЕНТОВ В ЦЕЛОМ ПО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7441" y="316992"/>
            <a:ext cx="9127172" cy="1231392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/>
              <a:t>Как Вы думаете, какие из следующих поступков никогда не могут быть оправданы, какие могут быть допустимы иногда, а к чему надо относиться снисходительно?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63040" y="1682496"/>
            <a:ext cx="5620512" cy="421653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chemeClr val="accent1"/>
                </a:solidFill>
              </a:rPr>
              <a:t>Костромская область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Дача взятки</a:t>
            </a:r>
            <a:endParaRPr lang="ru-RU" sz="2000" b="1" dirty="0" smtClean="0">
              <a:solidFill>
                <a:schemeClr val="tx1"/>
              </a:solidFill>
            </a:endParaRPr>
          </a:p>
          <a:p>
            <a:r>
              <a:rPr lang="ru-RU" sz="2000" b="1" dirty="0" smtClean="0"/>
              <a:t>никогда не может быть</a:t>
            </a:r>
          </a:p>
          <a:p>
            <a:pPr>
              <a:buNone/>
            </a:pPr>
            <a:r>
              <a:rPr lang="ru-RU" sz="2000" b="1" dirty="0" smtClean="0"/>
              <a:t> оправдана – </a:t>
            </a:r>
            <a:r>
              <a:rPr lang="ru-RU" sz="2000" b="1" dirty="0" smtClean="0">
                <a:solidFill>
                  <a:schemeClr val="accent1"/>
                </a:solidFill>
              </a:rPr>
              <a:t>63,32 %</a:t>
            </a:r>
          </a:p>
          <a:p>
            <a:r>
              <a:rPr lang="ru-RU" sz="2000" b="1" dirty="0" smtClean="0"/>
              <a:t>иногда это допустимо – </a:t>
            </a:r>
            <a:r>
              <a:rPr lang="ru-RU" sz="2000" b="1" dirty="0" smtClean="0">
                <a:solidFill>
                  <a:schemeClr val="accent1"/>
                </a:solidFill>
              </a:rPr>
              <a:t> 20,08 %</a:t>
            </a:r>
          </a:p>
          <a:p>
            <a:r>
              <a:rPr lang="ru-RU" sz="2000" b="1" dirty="0" smtClean="0"/>
              <a:t>к этому следует относиться </a:t>
            </a:r>
          </a:p>
          <a:p>
            <a:pPr>
              <a:buNone/>
            </a:pPr>
            <a:r>
              <a:rPr lang="ru-RU" sz="2000" b="1" dirty="0" smtClean="0"/>
              <a:t>снисходительно- </a:t>
            </a:r>
            <a:r>
              <a:rPr lang="ru-RU" sz="2000" b="1" dirty="0" smtClean="0">
                <a:solidFill>
                  <a:schemeClr val="accent1"/>
                </a:solidFill>
              </a:rPr>
              <a:t>8,14  %</a:t>
            </a:r>
          </a:p>
          <a:p>
            <a:r>
              <a:rPr lang="ru-RU" sz="2000" b="1" dirty="0" smtClean="0"/>
              <a:t>затрудняюсь ответить – </a:t>
            </a:r>
            <a:r>
              <a:rPr lang="ru-RU" sz="2000" b="1" dirty="0" smtClean="0">
                <a:solidFill>
                  <a:schemeClr val="accent1"/>
                </a:solidFill>
              </a:rPr>
              <a:t>8,46 %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304" y="1713278"/>
            <a:ext cx="5949696" cy="450464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трелка вправо 5"/>
          <p:cNvSpPr/>
          <p:nvPr/>
        </p:nvSpPr>
        <p:spPr>
          <a:xfrm>
            <a:off x="1380271" y="5404021"/>
            <a:ext cx="5358280" cy="9787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ОТВЕТЫ РЕСПОНДЕНТОВ В ЦЕЛОМ ПО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7441" y="316992"/>
            <a:ext cx="9127172" cy="1231392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/>
              <a:t>Как Вы думаете, какие из следующих поступков никогда не могут быть оправданы, какие могут быть допустимы иногда, а к чему надо относиться снисходительно?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0160" y="1682496"/>
            <a:ext cx="5803392" cy="421653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accent1"/>
                </a:solidFill>
              </a:rPr>
              <a:t>Костромская область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Уклонение от уплаты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налогов</a:t>
            </a:r>
            <a:endParaRPr lang="ru-RU" sz="2000" b="1" dirty="0" smtClean="0">
              <a:solidFill>
                <a:schemeClr val="tx1"/>
              </a:solidFill>
            </a:endParaRPr>
          </a:p>
          <a:p>
            <a:r>
              <a:rPr lang="ru-RU" sz="2400" b="1" dirty="0" smtClean="0"/>
              <a:t>никогда не может быть</a:t>
            </a:r>
          </a:p>
          <a:p>
            <a:pPr>
              <a:buNone/>
            </a:pPr>
            <a:r>
              <a:rPr lang="ru-RU" sz="2400" b="1" dirty="0" smtClean="0"/>
              <a:t> оправдано – </a:t>
            </a:r>
            <a:r>
              <a:rPr lang="ru-RU" sz="2400" b="1" dirty="0" smtClean="0">
                <a:solidFill>
                  <a:schemeClr val="accent1"/>
                </a:solidFill>
              </a:rPr>
              <a:t>59,51 %</a:t>
            </a:r>
          </a:p>
          <a:p>
            <a:r>
              <a:rPr lang="ru-RU" sz="2400" b="1" dirty="0" smtClean="0"/>
              <a:t>иногда это допустимо – </a:t>
            </a:r>
            <a:r>
              <a:rPr lang="ru-RU" sz="2400" b="1" dirty="0" smtClean="0">
                <a:solidFill>
                  <a:schemeClr val="accent1"/>
                </a:solidFill>
              </a:rPr>
              <a:t> 19,66%</a:t>
            </a:r>
          </a:p>
          <a:p>
            <a:r>
              <a:rPr lang="ru-RU" sz="2400" b="1" dirty="0" smtClean="0"/>
              <a:t>к этому следует относиться </a:t>
            </a:r>
          </a:p>
          <a:p>
            <a:pPr>
              <a:buNone/>
            </a:pPr>
            <a:r>
              <a:rPr lang="ru-RU" sz="2400" b="1" dirty="0" smtClean="0"/>
              <a:t>снисходительно- </a:t>
            </a:r>
            <a:r>
              <a:rPr lang="ru-RU" sz="2400" b="1" dirty="0" smtClean="0">
                <a:solidFill>
                  <a:schemeClr val="accent1"/>
                </a:solidFill>
              </a:rPr>
              <a:t>10,25 %</a:t>
            </a:r>
          </a:p>
          <a:p>
            <a:r>
              <a:rPr lang="ru-RU" sz="2400" b="1" dirty="0" smtClean="0"/>
              <a:t>затрудняюсь ответить – </a:t>
            </a:r>
            <a:r>
              <a:rPr lang="ru-RU" sz="2400" b="1" dirty="0" smtClean="0">
                <a:solidFill>
                  <a:schemeClr val="accent1"/>
                </a:solidFill>
              </a:rPr>
              <a:t>10,57 %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176" y="1597152"/>
            <a:ext cx="5449824" cy="44988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трелка вправо 4"/>
          <p:cNvSpPr/>
          <p:nvPr/>
        </p:nvSpPr>
        <p:spPr>
          <a:xfrm>
            <a:off x="1128585" y="5436972"/>
            <a:ext cx="6178378" cy="10462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ОТВЕТЫ РЕСПОНДЕНТОВ В ЦЕЛОМ ПО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7441" y="316992"/>
            <a:ext cx="9127172" cy="1231392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/>
              <a:t>Как Вы думаете, какие из следующих поступков никогда не могут быть оправданы, какие могут быть допустимы иногда, а к чему надо относиться снисходительно?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63040" y="1682496"/>
            <a:ext cx="5620512" cy="421653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accent1"/>
                </a:solidFill>
              </a:rPr>
              <a:t>Костромская область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Пьянство, алкоголизм</a:t>
            </a:r>
            <a:endParaRPr lang="ru-RU" sz="2000" b="1" dirty="0" smtClean="0">
              <a:solidFill>
                <a:schemeClr val="tx1"/>
              </a:solidFill>
            </a:endParaRPr>
          </a:p>
          <a:p>
            <a:r>
              <a:rPr lang="ru-RU" sz="2000" b="1" dirty="0" smtClean="0"/>
              <a:t>никогда не может быть</a:t>
            </a:r>
          </a:p>
          <a:p>
            <a:pPr>
              <a:buNone/>
            </a:pPr>
            <a:r>
              <a:rPr lang="ru-RU" sz="2000" b="1" dirty="0" smtClean="0"/>
              <a:t> оправдано – </a:t>
            </a:r>
            <a:r>
              <a:rPr lang="ru-RU" sz="2000" b="1" dirty="0" smtClean="0">
                <a:solidFill>
                  <a:schemeClr val="accent1"/>
                </a:solidFill>
              </a:rPr>
              <a:t>64,69 %</a:t>
            </a:r>
          </a:p>
          <a:p>
            <a:r>
              <a:rPr lang="ru-RU" sz="2000" b="1" dirty="0" smtClean="0"/>
              <a:t>иногда это допустимо – </a:t>
            </a:r>
            <a:r>
              <a:rPr lang="ru-RU" sz="2000" b="1" dirty="0" smtClean="0">
                <a:solidFill>
                  <a:schemeClr val="accent1"/>
                </a:solidFill>
              </a:rPr>
              <a:t> 16,81%</a:t>
            </a:r>
          </a:p>
          <a:p>
            <a:r>
              <a:rPr lang="ru-RU" sz="2000" b="1" dirty="0" smtClean="0"/>
              <a:t>к этому следует относиться </a:t>
            </a:r>
          </a:p>
          <a:p>
            <a:pPr>
              <a:buNone/>
            </a:pPr>
            <a:r>
              <a:rPr lang="ru-RU" sz="2000" b="1" dirty="0" smtClean="0"/>
              <a:t>снисходительно- </a:t>
            </a:r>
            <a:r>
              <a:rPr lang="ru-RU" sz="2000" b="1" dirty="0" smtClean="0">
                <a:solidFill>
                  <a:schemeClr val="accent1"/>
                </a:solidFill>
              </a:rPr>
              <a:t>10,36%</a:t>
            </a:r>
          </a:p>
          <a:p>
            <a:r>
              <a:rPr lang="ru-RU" sz="2000" b="1" dirty="0" smtClean="0"/>
              <a:t>затрудняюсь ответить – </a:t>
            </a:r>
            <a:r>
              <a:rPr lang="ru-RU" sz="2000" b="1" dirty="0" smtClean="0">
                <a:solidFill>
                  <a:schemeClr val="accent1"/>
                </a:solidFill>
              </a:rPr>
              <a:t>8,14 %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688" y="1642228"/>
            <a:ext cx="5681471" cy="456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трелка вправо 5"/>
          <p:cNvSpPr/>
          <p:nvPr/>
        </p:nvSpPr>
        <p:spPr>
          <a:xfrm>
            <a:off x="1396747" y="5222789"/>
            <a:ext cx="5539512" cy="1252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ОТВЕТЫ РЕСПОНДЕНТОВ В ЦЕЛОМ ПО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7441" y="316992"/>
            <a:ext cx="9127172" cy="1231392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/>
              <a:t>Как Вы думаете, какие из следующих поступков никогда не могут быть оправданы, какие могут быть допустимы иногда, а к чему надо относиться снисходительно?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63040" y="1682496"/>
            <a:ext cx="5205984" cy="4216534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2400" b="1" dirty="0" smtClean="0">
                <a:solidFill>
                  <a:schemeClr val="accent1"/>
                </a:solidFill>
              </a:rPr>
              <a:t>      Костромская область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Безбилетный проезд в общественном транспорте</a:t>
            </a:r>
            <a:endParaRPr lang="ru-RU" sz="3100" b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accent1"/>
              </a:solidFill>
            </a:endParaRPr>
          </a:p>
          <a:p>
            <a:r>
              <a:rPr lang="ru-RU" sz="2000" b="1" dirty="0" smtClean="0"/>
              <a:t>никогда не может быть</a:t>
            </a:r>
          </a:p>
          <a:p>
            <a:pPr>
              <a:buNone/>
            </a:pPr>
            <a:r>
              <a:rPr lang="ru-RU" sz="2000" b="1" dirty="0" smtClean="0"/>
              <a:t> оправдано – </a:t>
            </a:r>
            <a:r>
              <a:rPr lang="ru-RU" sz="2000" b="1" dirty="0" smtClean="0">
                <a:solidFill>
                  <a:schemeClr val="accent1"/>
                </a:solidFill>
              </a:rPr>
              <a:t>33,09 %</a:t>
            </a:r>
          </a:p>
          <a:p>
            <a:r>
              <a:rPr lang="ru-RU" sz="2000" b="1" dirty="0" smtClean="0"/>
              <a:t>иногда это допустимо – </a:t>
            </a:r>
            <a:r>
              <a:rPr lang="ru-RU" sz="2000" b="1" dirty="0" smtClean="0">
                <a:solidFill>
                  <a:schemeClr val="accent1"/>
                </a:solidFill>
              </a:rPr>
              <a:t> 39,64%</a:t>
            </a:r>
          </a:p>
          <a:p>
            <a:r>
              <a:rPr lang="ru-RU" sz="2000" b="1" dirty="0" smtClean="0"/>
              <a:t>к этому следует относиться </a:t>
            </a:r>
          </a:p>
          <a:p>
            <a:pPr>
              <a:buNone/>
            </a:pPr>
            <a:r>
              <a:rPr lang="ru-RU" sz="2000" b="1" dirty="0" smtClean="0"/>
              <a:t>снисходительно- </a:t>
            </a:r>
            <a:r>
              <a:rPr lang="ru-RU" sz="2000" b="1" dirty="0" smtClean="0">
                <a:solidFill>
                  <a:schemeClr val="accent1"/>
                </a:solidFill>
              </a:rPr>
              <a:t>17,23%</a:t>
            </a:r>
          </a:p>
          <a:p>
            <a:r>
              <a:rPr lang="ru-RU" sz="2000" b="1" dirty="0" smtClean="0"/>
              <a:t>затрудняюсь ответить – </a:t>
            </a:r>
            <a:r>
              <a:rPr lang="ru-RU" sz="2000" b="1" dirty="0" smtClean="0">
                <a:solidFill>
                  <a:schemeClr val="accent1"/>
                </a:solidFill>
              </a:rPr>
              <a:t>10,04 %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20" y="1682496"/>
            <a:ext cx="5791200" cy="46451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трелка вправо 4"/>
          <p:cNvSpPr/>
          <p:nvPr/>
        </p:nvSpPr>
        <p:spPr>
          <a:xfrm>
            <a:off x="1396747" y="5074508"/>
            <a:ext cx="5358280" cy="9726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ОТВЕТЫ РЕСПОНДЕНТОВ В ЦЕЛОМ ПО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7441" y="316992"/>
            <a:ext cx="9127172" cy="1231392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/>
              <a:t>Как Вы думаете, какие из следующих поступков никогда не могут быть оправданы, какие могут быть допустимы иногда, а к чему надо относиться снисходительно?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63040" y="1682496"/>
            <a:ext cx="5205984" cy="421653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accent1"/>
                </a:solidFill>
              </a:rPr>
              <a:t>  Костромская область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Уклонение от службы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в армии</a:t>
            </a:r>
          </a:p>
          <a:p>
            <a:pPr algn="ctr">
              <a:buNone/>
            </a:pPr>
            <a:endParaRPr lang="ru-RU" sz="2000" b="1" dirty="0" smtClean="0">
              <a:solidFill>
                <a:schemeClr val="accent1"/>
              </a:solidFill>
            </a:endParaRPr>
          </a:p>
          <a:p>
            <a:r>
              <a:rPr lang="ru-RU" sz="2400" b="1" dirty="0" smtClean="0"/>
              <a:t>никогда не может быть</a:t>
            </a:r>
          </a:p>
          <a:p>
            <a:pPr>
              <a:buNone/>
            </a:pPr>
            <a:r>
              <a:rPr lang="ru-RU" sz="2400" b="1" dirty="0" smtClean="0"/>
              <a:t> оправдано – </a:t>
            </a:r>
            <a:r>
              <a:rPr lang="ru-RU" sz="2400" b="1" dirty="0" smtClean="0">
                <a:solidFill>
                  <a:schemeClr val="accent1"/>
                </a:solidFill>
              </a:rPr>
              <a:t>50,53 %</a:t>
            </a:r>
          </a:p>
          <a:p>
            <a:r>
              <a:rPr lang="ru-RU" sz="2400" b="1" dirty="0" smtClean="0"/>
              <a:t>иногда это допустимо – </a:t>
            </a:r>
            <a:r>
              <a:rPr lang="ru-RU" sz="2400" b="1" dirty="0" smtClean="0">
                <a:solidFill>
                  <a:schemeClr val="accent1"/>
                </a:solidFill>
              </a:rPr>
              <a:t> 27,48 %</a:t>
            </a:r>
          </a:p>
          <a:p>
            <a:r>
              <a:rPr lang="ru-RU" sz="2400" b="1" dirty="0" smtClean="0"/>
              <a:t>к этому следует относиться </a:t>
            </a:r>
          </a:p>
          <a:p>
            <a:pPr>
              <a:buNone/>
            </a:pPr>
            <a:r>
              <a:rPr lang="ru-RU" sz="2400" b="1" dirty="0" smtClean="0"/>
              <a:t>снисходительно- </a:t>
            </a:r>
            <a:r>
              <a:rPr lang="ru-RU" sz="2400" b="1" dirty="0" smtClean="0">
                <a:solidFill>
                  <a:schemeClr val="accent1"/>
                </a:solidFill>
              </a:rPr>
              <a:t>11,63 %</a:t>
            </a:r>
          </a:p>
          <a:p>
            <a:r>
              <a:rPr lang="ru-RU" sz="2400" b="1" dirty="0" smtClean="0"/>
              <a:t>затрудняюсь ответить – </a:t>
            </a:r>
            <a:r>
              <a:rPr lang="ru-RU" sz="2400" b="1" dirty="0" smtClean="0">
                <a:solidFill>
                  <a:schemeClr val="accent1"/>
                </a:solidFill>
              </a:rPr>
              <a:t>10,36 %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720" y="1682496"/>
            <a:ext cx="5669280" cy="455980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трелка вправо 5"/>
          <p:cNvSpPr/>
          <p:nvPr/>
        </p:nvSpPr>
        <p:spPr>
          <a:xfrm>
            <a:off x="1396747" y="5560540"/>
            <a:ext cx="5704269" cy="10626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ОТВЕТЫ РЕСПОНДЕНТОВ В ЦЕЛОМ ПО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7441" y="316992"/>
            <a:ext cx="9127172" cy="1231392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/>
              <a:t>Как Вы думаете, какие из следующих поступков никогда не могут быть оправданы, какие могут быть допустимы иногда, а к чему надо относиться снисходительно?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2080" y="1682496"/>
            <a:ext cx="4779264" cy="394394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accent1"/>
                </a:solidFill>
              </a:rPr>
              <a:t>Костромская область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Жестокое обращение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с  животными</a:t>
            </a:r>
            <a:endParaRPr lang="ru-RU" b="1" dirty="0" smtClean="0">
              <a:solidFill>
                <a:schemeClr val="accent1"/>
              </a:solidFill>
            </a:endParaRPr>
          </a:p>
          <a:p>
            <a:r>
              <a:rPr lang="ru-RU" sz="2000" b="1" dirty="0" smtClean="0"/>
              <a:t>никогда не может быть</a:t>
            </a:r>
          </a:p>
          <a:p>
            <a:pPr>
              <a:buNone/>
            </a:pPr>
            <a:r>
              <a:rPr lang="ru-RU" sz="2000" b="1" dirty="0" smtClean="0"/>
              <a:t> оправдано –  </a:t>
            </a:r>
            <a:r>
              <a:rPr lang="ru-RU" sz="2000" b="1" dirty="0" smtClean="0">
                <a:solidFill>
                  <a:schemeClr val="accent1"/>
                </a:solidFill>
              </a:rPr>
              <a:t>77, 90 %</a:t>
            </a:r>
          </a:p>
          <a:p>
            <a:r>
              <a:rPr lang="ru-RU" sz="2000" b="1" dirty="0" smtClean="0"/>
              <a:t>иногда это допустимо – </a:t>
            </a:r>
            <a:r>
              <a:rPr lang="ru-RU" sz="2000" b="1" dirty="0" smtClean="0">
                <a:solidFill>
                  <a:schemeClr val="accent1"/>
                </a:solidFill>
              </a:rPr>
              <a:t> 9,20 %</a:t>
            </a:r>
          </a:p>
          <a:p>
            <a:r>
              <a:rPr lang="ru-RU" sz="2000" b="1" dirty="0" smtClean="0"/>
              <a:t>к этому следует относиться </a:t>
            </a:r>
          </a:p>
          <a:p>
            <a:pPr>
              <a:buNone/>
            </a:pPr>
            <a:r>
              <a:rPr lang="ru-RU" sz="2000" b="1" dirty="0" smtClean="0"/>
              <a:t>снисходительно- </a:t>
            </a:r>
            <a:r>
              <a:rPr lang="ru-RU" sz="2000" b="1" dirty="0" smtClean="0">
                <a:solidFill>
                  <a:schemeClr val="accent1"/>
                </a:solidFill>
              </a:rPr>
              <a:t>5,50 %</a:t>
            </a:r>
          </a:p>
          <a:p>
            <a:r>
              <a:rPr lang="ru-RU" sz="2000" b="1" dirty="0" smtClean="0"/>
              <a:t>затрудняюсь ответить – </a:t>
            </a:r>
            <a:r>
              <a:rPr lang="ru-RU" sz="2000" b="1" dirty="0" smtClean="0">
                <a:solidFill>
                  <a:schemeClr val="accent1"/>
                </a:solidFill>
              </a:rPr>
              <a:t>7,61 %</a:t>
            </a:r>
            <a:r>
              <a:rPr lang="ru-RU" sz="2000" dirty="0" smtClean="0"/>
              <a:t> </a:t>
            </a:r>
          </a:p>
          <a:p>
            <a:endParaRPr lang="ru-RU" sz="2000" b="1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960" y="1609344"/>
            <a:ext cx="6035041" cy="44622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трелка вправо 4"/>
          <p:cNvSpPr/>
          <p:nvPr/>
        </p:nvSpPr>
        <p:spPr>
          <a:xfrm>
            <a:off x="1396747" y="5461686"/>
            <a:ext cx="5432421" cy="12768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ОТВЕТЫ РЕСПОНДЕНТОВ В ЦЕЛОМ ПО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7441" y="316992"/>
            <a:ext cx="9127172" cy="1231392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/>
              <a:t>Как Вы думаете, какие из следующих поступков никогда не могут быть оправданы, какие могут быть допустимы иногда, а к чему надо относиться снисходительно?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65504" y="1682496"/>
            <a:ext cx="4815840" cy="435254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accent1"/>
                </a:solidFill>
              </a:rPr>
              <a:t>Костромская область</a:t>
            </a:r>
            <a:endParaRPr lang="ru-RU" sz="2000" b="1" dirty="0" smtClean="0">
              <a:solidFill>
                <a:schemeClr val="accent1"/>
              </a:solidFill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Измена Родине</a:t>
            </a:r>
          </a:p>
          <a:p>
            <a:r>
              <a:rPr lang="ru-RU" sz="2400" b="1" dirty="0" smtClean="0"/>
              <a:t>никогда не может быть</a:t>
            </a:r>
          </a:p>
          <a:p>
            <a:pPr>
              <a:buNone/>
            </a:pPr>
            <a:r>
              <a:rPr lang="ru-RU" sz="2400" b="1" dirty="0" smtClean="0"/>
              <a:t> оправдано –  </a:t>
            </a:r>
            <a:r>
              <a:rPr lang="ru-RU" sz="2400" b="1" dirty="0" smtClean="0">
                <a:solidFill>
                  <a:schemeClr val="accent1"/>
                </a:solidFill>
              </a:rPr>
              <a:t>68,29 % </a:t>
            </a:r>
            <a:r>
              <a:rPr lang="ru-RU" sz="2400" b="1" i="1" dirty="0" smtClean="0">
                <a:solidFill>
                  <a:srgbClr val="0070C0"/>
                </a:solidFill>
              </a:rPr>
              <a:t>(Курск-79%)</a:t>
            </a:r>
          </a:p>
          <a:p>
            <a:r>
              <a:rPr lang="ru-RU" sz="2400" b="1" dirty="0" smtClean="0"/>
              <a:t>иногда это допустимо – </a:t>
            </a:r>
            <a:r>
              <a:rPr lang="ru-RU" sz="2400" b="1" dirty="0" smtClean="0">
                <a:solidFill>
                  <a:schemeClr val="accent1"/>
                </a:solidFill>
              </a:rPr>
              <a:t> 13,32 %</a:t>
            </a:r>
          </a:p>
          <a:p>
            <a:r>
              <a:rPr lang="ru-RU" sz="2400" b="1" dirty="0" smtClean="0"/>
              <a:t>к этому следует относиться </a:t>
            </a:r>
          </a:p>
          <a:p>
            <a:pPr>
              <a:buNone/>
            </a:pPr>
            <a:r>
              <a:rPr lang="ru-RU" sz="2400" b="1" dirty="0" smtClean="0"/>
              <a:t>снисходительно- </a:t>
            </a:r>
            <a:r>
              <a:rPr lang="ru-RU" sz="2400" b="1" dirty="0" smtClean="0">
                <a:solidFill>
                  <a:schemeClr val="accent1"/>
                </a:solidFill>
              </a:rPr>
              <a:t>7,93%</a:t>
            </a:r>
          </a:p>
          <a:p>
            <a:r>
              <a:rPr lang="ru-RU" sz="2400" b="1" dirty="0" smtClean="0"/>
              <a:t>затрудняюсь ответить –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1"/>
                </a:solidFill>
              </a:rPr>
              <a:t>	10,47 %</a:t>
            </a:r>
            <a:r>
              <a:rPr lang="ru-RU" sz="2400" dirty="0" smtClean="0"/>
              <a:t> 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endParaRPr lang="ru-RU" sz="2000" dirty="0" smtClean="0"/>
          </a:p>
          <a:p>
            <a:endParaRPr lang="ru-RU" sz="2000" b="1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152" y="1616392"/>
            <a:ext cx="6022849" cy="46502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трелка вправо 4"/>
          <p:cNvSpPr/>
          <p:nvPr/>
        </p:nvSpPr>
        <p:spPr>
          <a:xfrm>
            <a:off x="1396747" y="5634681"/>
            <a:ext cx="5432421" cy="1103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ОТВЕТЫ РЕСПОНДЕНТОВ В ЦЕЛОМ ПО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Мониторинг деятельности субъектов Российской Федерации по гражданско-патриотическому и духовно-нравственному воспитанию детей и молодежи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776151"/>
            <a:ext cx="8915400" cy="3698790"/>
          </a:xfrm>
        </p:spPr>
        <p:txBody>
          <a:bodyPr/>
          <a:lstStyle/>
          <a:p>
            <a:r>
              <a:rPr lang="ru-RU" sz="2800" dirty="0"/>
              <a:t>В мониторинге </a:t>
            </a:r>
            <a:r>
              <a:rPr lang="ru-RU" sz="2800" dirty="0" smtClean="0"/>
              <a:t>приняли </a:t>
            </a:r>
            <a:r>
              <a:rPr lang="ru-RU" sz="2800" dirty="0"/>
              <a:t>участие </a:t>
            </a:r>
            <a:r>
              <a:rPr lang="ru-RU" sz="2800" b="1" dirty="0"/>
              <a:t>85</a:t>
            </a:r>
            <a:r>
              <a:rPr lang="ru-RU" sz="2800" dirty="0"/>
              <a:t> субъектов Российской </a:t>
            </a:r>
            <a:r>
              <a:rPr lang="ru-RU" sz="2800" dirty="0" smtClean="0"/>
              <a:t>Федерации, </a:t>
            </a:r>
            <a:r>
              <a:rPr lang="ru-RU" sz="2800" b="1" dirty="0" smtClean="0"/>
              <a:t>около 250 000 </a:t>
            </a:r>
            <a:r>
              <a:rPr lang="ru-RU" sz="2800" dirty="0" smtClean="0"/>
              <a:t>школьников 9-11 </a:t>
            </a:r>
            <a:r>
              <a:rPr lang="ru-RU" sz="2800" dirty="0" err="1" smtClean="0"/>
              <a:t>кл</a:t>
            </a:r>
            <a:r>
              <a:rPr lang="ru-RU" sz="2800" dirty="0" smtClean="0"/>
              <a:t>. и студентов.</a:t>
            </a:r>
          </a:p>
          <a:p>
            <a:r>
              <a:rPr lang="ru-RU" sz="2800" dirty="0" smtClean="0"/>
              <a:t>Мониторинг </a:t>
            </a:r>
            <a:r>
              <a:rPr lang="ru-RU" sz="2800" dirty="0"/>
              <a:t>проводился 1-9 декабря 2016г. </a:t>
            </a:r>
            <a:endParaRPr lang="ru-RU" sz="2800" dirty="0" smtClean="0"/>
          </a:p>
          <a:p>
            <a:r>
              <a:rPr lang="ru-RU" sz="2800" b="1" dirty="0" smtClean="0">
                <a:solidFill>
                  <a:schemeClr val="accent1"/>
                </a:solidFill>
              </a:rPr>
              <a:t>Костромская область</a:t>
            </a:r>
            <a:r>
              <a:rPr lang="ru-RU" sz="2800" dirty="0" smtClean="0"/>
              <a:t>: </a:t>
            </a:r>
            <a:r>
              <a:rPr lang="ru-RU" sz="2800" b="1" dirty="0"/>
              <a:t>932 уч-ся 9-11 </a:t>
            </a:r>
            <a:r>
              <a:rPr lang="ru-RU" sz="2800" b="1" dirty="0" err="1"/>
              <a:t>кл</a:t>
            </a:r>
            <a:r>
              <a:rPr lang="ru-RU" sz="2800" b="1" dirty="0"/>
              <a:t>., 3 </a:t>
            </a:r>
            <a:r>
              <a:rPr lang="ru-RU" sz="2800" b="1" dirty="0" smtClean="0"/>
              <a:t>студента СПО, </a:t>
            </a:r>
            <a:r>
              <a:rPr lang="ru-RU" sz="2800" b="1" dirty="0"/>
              <a:t>11 </a:t>
            </a:r>
            <a:r>
              <a:rPr lang="ru-RU" sz="2800" b="1" dirty="0" smtClean="0"/>
              <a:t>студентов ВУЗов</a:t>
            </a:r>
            <a:endParaRPr lang="ru-RU" sz="28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501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7441" y="316992"/>
            <a:ext cx="9127172" cy="1231392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/>
              <a:t>Как Вы думаете, какие из следующих поступков никогда не могут быть оправданы, какие могут быть допустимы иногда, а к чему надо относиться снисходительно?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2080" y="1682496"/>
            <a:ext cx="4779264" cy="42306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chemeClr val="accent1"/>
                </a:solidFill>
              </a:rPr>
              <a:t>Костромская область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Плохое воспитание детей, их заброшенность, беспризорность</a:t>
            </a:r>
          </a:p>
          <a:p>
            <a:r>
              <a:rPr lang="ru-RU" sz="2000" b="1" dirty="0" smtClean="0"/>
              <a:t>никогда не может быть</a:t>
            </a:r>
          </a:p>
          <a:p>
            <a:pPr>
              <a:buNone/>
            </a:pPr>
            <a:r>
              <a:rPr lang="ru-RU" sz="2000" b="1" dirty="0" smtClean="0"/>
              <a:t> оправдано –  </a:t>
            </a:r>
            <a:r>
              <a:rPr lang="ru-RU" sz="2000" b="1" dirty="0" smtClean="0">
                <a:solidFill>
                  <a:schemeClr val="accent1"/>
                </a:solidFill>
              </a:rPr>
              <a:t>73,78 % </a:t>
            </a:r>
            <a:endParaRPr lang="ru-RU" sz="2000" b="1" i="1" dirty="0" smtClean="0">
              <a:solidFill>
                <a:srgbClr val="0070C0"/>
              </a:solidFill>
            </a:endParaRPr>
          </a:p>
          <a:p>
            <a:r>
              <a:rPr lang="ru-RU" sz="2000" b="1" dirty="0" smtClean="0"/>
              <a:t>иногда это допустимо – </a:t>
            </a:r>
            <a:r>
              <a:rPr lang="ru-RU" sz="2000" b="1" dirty="0" smtClean="0">
                <a:solidFill>
                  <a:schemeClr val="accent1"/>
                </a:solidFill>
              </a:rPr>
              <a:t> 10,25 %</a:t>
            </a:r>
          </a:p>
          <a:p>
            <a:r>
              <a:rPr lang="ru-RU" sz="2000" b="1" dirty="0" smtClean="0"/>
              <a:t>к этому следует относиться </a:t>
            </a:r>
          </a:p>
          <a:p>
            <a:pPr>
              <a:buNone/>
            </a:pPr>
            <a:r>
              <a:rPr lang="ru-RU" sz="2000" b="1" dirty="0" smtClean="0"/>
              <a:t>снисходительно- </a:t>
            </a:r>
            <a:r>
              <a:rPr lang="ru-RU" sz="2000" b="1" dirty="0" smtClean="0">
                <a:solidFill>
                  <a:schemeClr val="accent1"/>
                </a:solidFill>
              </a:rPr>
              <a:t>7,19%</a:t>
            </a:r>
          </a:p>
          <a:p>
            <a:r>
              <a:rPr lang="ru-RU" sz="2000" b="1" dirty="0" smtClean="0"/>
              <a:t>затрудняюсь ответить – </a:t>
            </a:r>
            <a:r>
              <a:rPr lang="ru-RU" sz="2000" b="1" dirty="0" smtClean="0">
                <a:solidFill>
                  <a:schemeClr val="accent1"/>
                </a:solidFill>
              </a:rPr>
              <a:t>8,77 %</a:t>
            </a:r>
            <a:r>
              <a:rPr lang="ru-RU" sz="2000" dirty="0" smtClean="0"/>
              <a:t> </a:t>
            </a:r>
          </a:p>
          <a:p>
            <a:endParaRPr lang="ru-RU" sz="2000" b="1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554" y="1621536"/>
            <a:ext cx="5629275" cy="442569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трелка вправо 5"/>
          <p:cNvSpPr/>
          <p:nvPr/>
        </p:nvSpPr>
        <p:spPr>
          <a:xfrm>
            <a:off x="1396747" y="5511114"/>
            <a:ext cx="5514799" cy="930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ОТВЕТЫ РЕСПОНДЕНТОВ В ЦЕЛОМ ПО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7441" y="316992"/>
            <a:ext cx="9127172" cy="1231392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/>
              <a:t>Как Вы думаете, какие из следующих поступков никогда не могут быть оправданы, какие могут быть допустимы иногда, а к чему надо относиться снисходительно?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2080" y="1682496"/>
            <a:ext cx="4779264" cy="42306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accent1"/>
                </a:solidFill>
              </a:rPr>
              <a:t>Костромская область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Сопротивление полиции</a:t>
            </a:r>
          </a:p>
          <a:p>
            <a:r>
              <a:rPr lang="ru-RU" sz="2000" b="1" dirty="0" smtClean="0"/>
              <a:t>никогда не может быть</a:t>
            </a:r>
          </a:p>
          <a:p>
            <a:pPr>
              <a:buNone/>
            </a:pPr>
            <a:r>
              <a:rPr lang="ru-RU" sz="2000" b="1" dirty="0" smtClean="0"/>
              <a:t> оправдано –  </a:t>
            </a:r>
            <a:r>
              <a:rPr lang="ru-RU" sz="2000" b="1" dirty="0" smtClean="0">
                <a:solidFill>
                  <a:schemeClr val="accent1"/>
                </a:solidFill>
              </a:rPr>
              <a:t>49,37 % </a:t>
            </a:r>
            <a:endParaRPr lang="ru-RU" sz="2000" b="1" i="1" dirty="0" smtClean="0">
              <a:solidFill>
                <a:srgbClr val="0070C0"/>
              </a:solidFill>
            </a:endParaRPr>
          </a:p>
          <a:p>
            <a:r>
              <a:rPr lang="ru-RU" sz="2000" b="1" dirty="0" smtClean="0"/>
              <a:t>иногда это допустимо – </a:t>
            </a:r>
            <a:r>
              <a:rPr lang="ru-RU" sz="2000" b="1" dirty="0" smtClean="0">
                <a:solidFill>
                  <a:schemeClr val="accent1"/>
                </a:solidFill>
              </a:rPr>
              <a:t> 29,28 %</a:t>
            </a:r>
          </a:p>
          <a:p>
            <a:r>
              <a:rPr lang="ru-RU" sz="2000" b="1" dirty="0" smtClean="0"/>
              <a:t>к этому следует относиться </a:t>
            </a:r>
          </a:p>
          <a:p>
            <a:pPr>
              <a:buNone/>
            </a:pPr>
            <a:r>
              <a:rPr lang="ru-RU" sz="2000" b="1" dirty="0" smtClean="0"/>
              <a:t>снисходительно- </a:t>
            </a:r>
            <a:r>
              <a:rPr lang="ru-RU" sz="2000" b="1" dirty="0" smtClean="0">
                <a:solidFill>
                  <a:schemeClr val="accent1"/>
                </a:solidFill>
              </a:rPr>
              <a:t>9,41%</a:t>
            </a:r>
          </a:p>
          <a:p>
            <a:r>
              <a:rPr lang="ru-RU" sz="2000" b="1" dirty="0" smtClean="0"/>
              <a:t>затрудняюсь ответить – </a:t>
            </a:r>
            <a:r>
              <a:rPr lang="ru-RU" sz="2000" b="1" dirty="0" smtClean="0">
                <a:solidFill>
                  <a:schemeClr val="accent1"/>
                </a:solidFill>
              </a:rPr>
              <a:t>11,95 %</a:t>
            </a:r>
            <a:r>
              <a:rPr lang="ru-RU" sz="2000" dirty="0" smtClean="0"/>
              <a:t>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990" y="1631421"/>
            <a:ext cx="5651156" cy="447281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Стрелка вправо 6"/>
          <p:cNvSpPr/>
          <p:nvPr/>
        </p:nvSpPr>
        <p:spPr>
          <a:xfrm>
            <a:off x="1396747" y="5090984"/>
            <a:ext cx="5679556" cy="12933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ОТВЕТЫ РЕСПОНДЕНТОВ В ЦЕЛОМ ПО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7441" y="316992"/>
            <a:ext cx="9127172" cy="1231392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/>
              <a:t>Как Вы думаете, какие из следующих поступков никогда не могут быть оправданы, какие могут быть допустимы иногда, а к чему надо относиться снисходительно?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2080" y="1682496"/>
            <a:ext cx="4779264" cy="44256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accent1"/>
                </a:solidFill>
              </a:rPr>
              <a:t>Костромская область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АБОРТ</a:t>
            </a:r>
          </a:p>
          <a:p>
            <a:r>
              <a:rPr lang="ru-RU" sz="2000" b="1" dirty="0" smtClean="0"/>
              <a:t>никогда не может быть</a:t>
            </a:r>
          </a:p>
          <a:p>
            <a:pPr>
              <a:buNone/>
            </a:pPr>
            <a:r>
              <a:rPr lang="ru-RU" sz="2000" b="1" dirty="0" smtClean="0"/>
              <a:t> оправдан –  </a:t>
            </a:r>
            <a:r>
              <a:rPr lang="ru-RU" sz="2000" b="1" dirty="0" smtClean="0">
                <a:solidFill>
                  <a:schemeClr val="accent1"/>
                </a:solidFill>
              </a:rPr>
              <a:t>51,80 % </a:t>
            </a:r>
            <a:endParaRPr lang="ru-RU" sz="2000" b="1" i="1" dirty="0" smtClean="0">
              <a:solidFill>
                <a:srgbClr val="0070C0"/>
              </a:solidFill>
            </a:endParaRPr>
          </a:p>
          <a:p>
            <a:r>
              <a:rPr lang="ru-RU" sz="2000" b="1" dirty="0" smtClean="0"/>
              <a:t>иногда это допустимо – </a:t>
            </a:r>
            <a:r>
              <a:rPr lang="ru-RU" sz="2000" b="1" dirty="0" smtClean="0">
                <a:solidFill>
                  <a:schemeClr val="accent1"/>
                </a:solidFill>
              </a:rPr>
              <a:t> 25,26 %</a:t>
            </a:r>
          </a:p>
          <a:p>
            <a:r>
              <a:rPr lang="ru-RU" sz="2000" b="1" dirty="0" smtClean="0"/>
              <a:t>к этому следует относиться </a:t>
            </a:r>
          </a:p>
          <a:p>
            <a:pPr>
              <a:buNone/>
            </a:pPr>
            <a:r>
              <a:rPr lang="ru-RU" sz="2000" b="1" dirty="0" smtClean="0"/>
              <a:t>снисходительно- </a:t>
            </a:r>
            <a:r>
              <a:rPr lang="ru-RU" sz="2000" b="1" dirty="0" smtClean="0">
                <a:solidFill>
                  <a:schemeClr val="accent1"/>
                </a:solidFill>
              </a:rPr>
              <a:t>11,63%</a:t>
            </a:r>
          </a:p>
          <a:p>
            <a:r>
              <a:rPr lang="ru-RU" sz="2000" b="1" dirty="0" smtClean="0"/>
              <a:t>затрудняюсь ответить – </a:t>
            </a:r>
            <a:r>
              <a:rPr lang="ru-RU" sz="2000" b="1" dirty="0" smtClean="0">
                <a:solidFill>
                  <a:schemeClr val="accent1"/>
                </a:solidFill>
              </a:rPr>
              <a:t>11,31 %</a:t>
            </a: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960" y="1738312"/>
            <a:ext cx="5872543" cy="41016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трелка вправо 5"/>
          <p:cNvSpPr/>
          <p:nvPr/>
        </p:nvSpPr>
        <p:spPr>
          <a:xfrm>
            <a:off x="1396747" y="5123934"/>
            <a:ext cx="5350042" cy="11741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ОТВЕТЫ РЕСПОНДЕНТОВ В ЦЕЛОМ ПО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360" y="219456"/>
            <a:ext cx="8802624" cy="63764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трелка вправо 4"/>
          <p:cNvSpPr/>
          <p:nvPr/>
        </p:nvSpPr>
        <p:spPr>
          <a:xfrm>
            <a:off x="197709" y="3764692"/>
            <a:ext cx="3880021" cy="1243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ОТВЕТЫ РЕСПОНДЕНТОВ В ЦЕЛОМ ПО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7441" y="316992"/>
            <a:ext cx="9127172" cy="963168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Оцените, насколько Вам присущи перечисленные ниже качества: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800" b="1" u="sng" dirty="0" smtClean="0">
                <a:solidFill>
                  <a:schemeClr val="accent1"/>
                </a:solidFill>
              </a:rPr>
              <a:t>я умею ставить перед собой цели и всегда понимаю как их достичь.</a:t>
            </a:r>
            <a:r>
              <a:rPr lang="ru-RU" sz="2000" u="sng" dirty="0" smtClean="0">
                <a:solidFill>
                  <a:schemeClr val="accent1"/>
                </a:solidFill>
              </a:rPr>
              <a:t/>
            </a:r>
            <a:br>
              <a:rPr lang="ru-RU" sz="2000" u="sng" dirty="0" smtClean="0">
                <a:solidFill>
                  <a:schemeClr val="accent1"/>
                </a:solidFill>
              </a:rPr>
            </a:br>
            <a:endParaRPr lang="ru-RU" sz="2000" u="sng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0160" y="1771134"/>
            <a:ext cx="4901184" cy="433705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accent1"/>
                </a:solidFill>
              </a:rPr>
              <a:t>Костромская область</a:t>
            </a:r>
          </a:p>
          <a:p>
            <a:r>
              <a:rPr lang="ru-RU" sz="2400" b="1" dirty="0" smtClean="0"/>
              <a:t>качество Вас совершенно не характеризует – </a:t>
            </a:r>
            <a:r>
              <a:rPr lang="ru-RU" sz="2400" b="1" dirty="0" smtClean="0">
                <a:solidFill>
                  <a:schemeClr val="accent1"/>
                </a:solidFill>
              </a:rPr>
              <a:t>7,51%</a:t>
            </a:r>
            <a:endParaRPr lang="ru-RU" sz="2400" dirty="0" smtClean="0">
              <a:solidFill>
                <a:schemeClr val="accent1"/>
              </a:solidFill>
            </a:endParaRPr>
          </a:p>
          <a:p>
            <a:r>
              <a:rPr lang="ru-RU" sz="2400" b="1" dirty="0" smtClean="0"/>
              <a:t>скорее это не о Вас – </a:t>
            </a:r>
            <a:r>
              <a:rPr lang="ru-RU" sz="2400" b="1" dirty="0" smtClean="0">
                <a:solidFill>
                  <a:schemeClr val="accent1"/>
                </a:solidFill>
              </a:rPr>
              <a:t>21,46%</a:t>
            </a:r>
            <a:endParaRPr lang="ru-RU" sz="2400" dirty="0" smtClean="0">
              <a:solidFill>
                <a:schemeClr val="accent1"/>
              </a:solidFill>
            </a:endParaRPr>
          </a:p>
          <a:p>
            <a:r>
              <a:rPr lang="ru-RU" sz="2400" b="1" dirty="0" smtClean="0"/>
              <a:t>скорее всего это о Вас – </a:t>
            </a:r>
            <a:r>
              <a:rPr lang="ru-RU" sz="2400" b="1" dirty="0" smtClean="0">
                <a:solidFill>
                  <a:schemeClr val="accent1"/>
                </a:solidFill>
              </a:rPr>
              <a:t>54,76%</a:t>
            </a:r>
            <a:endParaRPr lang="ru-RU" sz="2400" dirty="0" smtClean="0">
              <a:solidFill>
                <a:schemeClr val="accent1"/>
              </a:solidFill>
            </a:endParaRPr>
          </a:p>
          <a:p>
            <a:r>
              <a:rPr lang="ru-RU" sz="2400" b="1" dirty="0" smtClean="0"/>
              <a:t>качество характеризует Вас очень точно- </a:t>
            </a:r>
            <a:r>
              <a:rPr lang="ru-RU" sz="2400" b="1" dirty="0" smtClean="0">
                <a:solidFill>
                  <a:schemeClr val="accent1"/>
                </a:solidFill>
              </a:rPr>
              <a:t>16,28%</a:t>
            </a:r>
            <a:endParaRPr lang="ru-RU" sz="240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272" y="1597245"/>
            <a:ext cx="6205729" cy="45840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трелка вправо 4"/>
          <p:cNvSpPr/>
          <p:nvPr/>
        </p:nvSpPr>
        <p:spPr>
          <a:xfrm>
            <a:off x="1396747" y="5445211"/>
            <a:ext cx="5152334" cy="10532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ОТВЕТЫ РЕСПОНДЕНТОВ В ЦЕЛОМ ПО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0177" y="280416"/>
            <a:ext cx="9127172" cy="963168"/>
          </a:xfrm>
        </p:spPr>
        <p:txBody>
          <a:bodyPr>
            <a:noAutofit/>
          </a:bodyPr>
          <a:lstStyle/>
          <a:p>
            <a:r>
              <a:rPr lang="ru-RU" sz="2000" dirty="0" smtClean="0"/>
              <a:t> </a:t>
            </a:r>
            <a:r>
              <a:rPr lang="ru-RU" sz="2000" b="1" dirty="0" smtClean="0"/>
              <a:t>Оцените, насколько Вам присущи перечисленные ниже качества: </a:t>
            </a:r>
            <a:r>
              <a:rPr lang="ru-RU" sz="2800" b="1" u="sng" dirty="0" smtClean="0">
                <a:solidFill>
                  <a:schemeClr val="accent1"/>
                </a:solidFill>
              </a:rPr>
              <a:t>я проявляю настойчивость в достижении поставленных целей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u="sng" dirty="0" smtClean="0">
                <a:solidFill>
                  <a:schemeClr val="accent1"/>
                </a:solidFill>
              </a:rPr>
              <a:t/>
            </a:r>
            <a:br>
              <a:rPr lang="ru-RU" sz="2000" u="sng" dirty="0" smtClean="0">
                <a:solidFill>
                  <a:schemeClr val="accent1"/>
                </a:solidFill>
              </a:rPr>
            </a:br>
            <a:endParaRPr lang="ru-RU" sz="2000" u="sng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2108" y="1808416"/>
            <a:ext cx="5069236" cy="42997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accent1"/>
                </a:solidFill>
              </a:rPr>
              <a:t>Костромская область</a:t>
            </a:r>
          </a:p>
          <a:p>
            <a:r>
              <a:rPr lang="ru-RU" sz="2400" b="1" dirty="0" smtClean="0"/>
              <a:t>качество Вас совершенно не характеризует – </a:t>
            </a:r>
            <a:r>
              <a:rPr lang="ru-RU" sz="2400" b="1" dirty="0" smtClean="0">
                <a:solidFill>
                  <a:schemeClr val="accent1"/>
                </a:solidFill>
              </a:rPr>
              <a:t>4,97 %</a:t>
            </a:r>
            <a:endParaRPr lang="ru-RU" sz="2400" dirty="0" smtClean="0">
              <a:solidFill>
                <a:schemeClr val="accent1"/>
              </a:solidFill>
            </a:endParaRPr>
          </a:p>
          <a:p>
            <a:r>
              <a:rPr lang="ru-RU" sz="2400" b="1" dirty="0" smtClean="0"/>
              <a:t>скорее это не о Вас – </a:t>
            </a:r>
            <a:r>
              <a:rPr lang="ru-RU" sz="2400" b="1" dirty="0" smtClean="0">
                <a:solidFill>
                  <a:schemeClr val="accent1"/>
                </a:solidFill>
              </a:rPr>
              <a:t>22,52 %</a:t>
            </a:r>
            <a:endParaRPr lang="ru-RU" sz="2400" dirty="0" smtClean="0">
              <a:solidFill>
                <a:schemeClr val="accent1"/>
              </a:solidFill>
            </a:endParaRPr>
          </a:p>
          <a:p>
            <a:r>
              <a:rPr lang="ru-RU" sz="2400" b="1" dirty="0" smtClean="0"/>
              <a:t>скорее всего это о Вас – </a:t>
            </a:r>
            <a:r>
              <a:rPr lang="ru-RU" sz="2400" b="1" dirty="0" smtClean="0">
                <a:solidFill>
                  <a:schemeClr val="accent1"/>
                </a:solidFill>
              </a:rPr>
              <a:t>55,07%</a:t>
            </a:r>
            <a:endParaRPr lang="ru-RU" sz="2400" dirty="0" smtClean="0">
              <a:solidFill>
                <a:schemeClr val="accent1"/>
              </a:solidFill>
            </a:endParaRPr>
          </a:p>
          <a:p>
            <a:r>
              <a:rPr lang="ru-RU" sz="2400" b="1" dirty="0" smtClean="0"/>
              <a:t>качество характеризует Вас очень точно- </a:t>
            </a:r>
            <a:r>
              <a:rPr lang="ru-RU" sz="2400" b="1" dirty="0" smtClean="0">
                <a:solidFill>
                  <a:schemeClr val="accent1"/>
                </a:solidFill>
              </a:rPr>
              <a:t>17,44%</a:t>
            </a:r>
            <a:endParaRPr lang="ru-RU" sz="2400" dirty="0" smtClean="0"/>
          </a:p>
          <a:p>
            <a:endParaRPr lang="ru-RU" sz="240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384" y="1808416"/>
            <a:ext cx="6071616" cy="46777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трелка вправо 5"/>
          <p:cNvSpPr/>
          <p:nvPr/>
        </p:nvSpPr>
        <p:spPr>
          <a:xfrm>
            <a:off x="1383957" y="5486400"/>
            <a:ext cx="5404021" cy="1095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ОТВЕТЫ РЕСПОНДЕНТОВ В ЦЕЛОМ ПО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7441" y="316992"/>
            <a:ext cx="9127172" cy="963168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 </a:t>
            </a:r>
            <a:r>
              <a:rPr lang="ru-RU" sz="2000" b="1" dirty="0" smtClean="0"/>
              <a:t>Оцените, насколько Вам присущи перечисленные ниже качества: </a:t>
            </a:r>
            <a:r>
              <a:rPr lang="ru-RU" sz="2800" b="1" u="sng" dirty="0" smtClean="0">
                <a:solidFill>
                  <a:schemeClr val="accent1"/>
                </a:solidFill>
              </a:rPr>
              <a:t>я стараюсь строго соблюдать установленные правила и нормы поведения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u="sng" dirty="0" smtClean="0">
                <a:solidFill>
                  <a:schemeClr val="accent1"/>
                </a:solidFill>
              </a:rPr>
              <a:t/>
            </a:r>
            <a:br>
              <a:rPr lang="ru-RU" sz="2000" u="sng" dirty="0" smtClean="0">
                <a:solidFill>
                  <a:schemeClr val="accent1"/>
                </a:solidFill>
              </a:rPr>
            </a:br>
            <a:endParaRPr lang="ru-RU" sz="2000" u="sng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0160" y="1658112"/>
            <a:ext cx="4901184" cy="44500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accent1"/>
                </a:solidFill>
              </a:rPr>
              <a:t>Костромская область</a:t>
            </a:r>
          </a:p>
          <a:p>
            <a:r>
              <a:rPr lang="ru-RU" sz="2400" b="1" dirty="0" smtClean="0"/>
              <a:t>качество Вас совершенно не характеризует – </a:t>
            </a:r>
            <a:r>
              <a:rPr lang="ru-RU" sz="2400" b="1" dirty="0" smtClean="0">
                <a:solidFill>
                  <a:schemeClr val="accent1"/>
                </a:solidFill>
              </a:rPr>
              <a:t>5,71 %</a:t>
            </a:r>
            <a:endParaRPr lang="ru-RU" sz="2400" dirty="0" smtClean="0">
              <a:solidFill>
                <a:schemeClr val="accent1"/>
              </a:solidFill>
            </a:endParaRPr>
          </a:p>
          <a:p>
            <a:r>
              <a:rPr lang="ru-RU" sz="2400" b="1" dirty="0" smtClean="0"/>
              <a:t>скорее это не о Вас – </a:t>
            </a:r>
            <a:r>
              <a:rPr lang="ru-RU" sz="2400" b="1" dirty="0" smtClean="0">
                <a:solidFill>
                  <a:schemeClr val="accent1"/>
                </a:solidFill>
              </a:rPr>
              <a:t>24,52 %</a:t>
            </a:r>
            <a:endParaRPr lang="ru-RU" sz="2400" dirty="0" smtClean="0">
              <a:solidFill>
                <a:schemeClr val="accent1"/>
              </a:solidFill>
            </a:endParaRPr>
          </a:p>
          <a:p>
            <a:r>
              <a:rPr lang="ru-RU" sz="2400" b="1" dirty="0" smtClean="0"/>
              <a:t>скорее всего это о Вас – </a:t>
            </a:r>
            <a:r>
              <a:rPr lang="ru-RU" sz="2400" b="1" dirty="0" smtClean="0">
                <a:solidFill>
                  <a:schemeClr val="accent1"/>
                </a:solidFill>
              </a:rPr>
              <a:t>51,27%</a:t>
            </a:r>
            <a:endParaRPr lang="ru-RU" sz="2400" dirty="0" smtClean="0">
              <a:solidFill>
                <a:schemeClr val="accent1"/>
              </a:solidFill>
            </a:endParaRPr>
          </a:p>
          <a:p>
            <a:r>
              <a:rPr lang="ru-RU" sz="2400" b="1" dirty="0" smtClean="0"/>
              <a:t>качество характеризует Вас очень точно- </a:t>
            </a:r>
            <a:r>
              <a:rPr lang="ru-RU" sz="2400" b="1" dirty="0" smtClean="0">
                <a:solidFill>
                  <a:schemeClr val="accent1"/>
                </a:solidFill>
              </a:rPr>
              <a:t>18,50 %</a:t>
            </a:r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848" y="1658112"/>
            <a:ext cx="6169151" cy="50474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трелка вправо 4"/>
          <p:cNvSpPr/>
          <p:nvPr/>
        </p:nvSpPr>
        <p:spPr>
          <a:xfrm>
            <a:off x="1396747" y="5321643"/>
            <a:ext cx="5374756" cy="12851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ОТВЕТЫ РЕСПОНДЕНТОВ В ЦЕЛОМ ПО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7441" y="316992"/>
            <a:ext cx="9127172" cy="963168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/>
              <a:t>Оцените, насколько Вам присущи перечисленные ниже качества: </a:t>
            </a:r>
            <a:br>
              <a:rPr lang="ru-RU" sz="2000" b="1" dirty="0" smtClean="0"/>
            </a:br>
            <a:r>
              <a:rPr lang="ru-RU" sz="2800" b="1" u="sng" dirty="0" smtClean="0">
                <a:solidFill>
                  <a:schemeClr val="accent1"/>
                </a:solidFill>
              </a:rPr>
              <a:t>у меня высокие требования к себе, моим родным, друзьям и знакомым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u="sng" dirty="0" smtClean="0">
                <a:solidFill>
                  <a:schemeClr val="accent1"/>
                </a:solidFill>
              </a:rPr>
              <a:t/>
            </a:r>
            <a:br>
              <a:rPr lang="ru-RU" sz="2000" u="sng" dirty="0" smtClean="0">
                <a:solidFill>
                  <a:schemeClr val="accent1"/>
                </a:solidFill>
              </a:rPr>
            </a:br>
            <a:endParaRPr lang="ru-RU" sz="2000" u="sng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0160" y="1713470"/>
            <a:ext cx="4840224" cy="36740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accent1"/>
                </a:solidFill>
              </a:rPr>
              <a:t>Костромская область</a:t>
            </a:r>
          </a:p>
          <a:p>
            <a:r>
              <a:rPr lang="ru-RU" sz="2400" b="1" dirty="0" smtClean="0"/>
              <a:t>качество Вас совершенно не характеризует – </a:t>
            </a:r>
            <a:r>
              <a:rPr lang="ru-RU" sz="2400" b="1" dirty="0" smtClean="0">
                <a:solidFill>
                  <a:schemeClr val="accent1"/>
                </a:solidFill>
              </a:rPr>
              <a:t>10,78 %</a:t>
            </a:r>
            <a:endParaRPr lang="ru-RU" sz="2400" dirty="0" smtClean="0">
              <a:solidFill>
                <a:schemeClr val="accent1"/>
              </a:solidFill>
            </a:endParaRPr>
          </a:p>
          <a:p>
            <a:r>
              <a:rPr lang="ru-RU" sz="2400" b="1" dirty="0" smtClean="0"/>
              <a:t>скорее это не о Вас – </a:t>
            </a:r>
            <a:r>
              <a:rPr lang="ru-RU" sz="2400" b="1" dirty="0" smtClean="0">
                <a:solidFill>
                  <a:schemeClr val="accent1"/>
                </a:solidFill>
              </a:rPr>
              <a:t>35 %</a:t>
            </a:r>
            <a:endParaRPr lang="ru-RU" sz="2400" dirty="0" smtClean="0">
              <a:solidFill>
                <a:schemeClr val="accent1"/>
              </a:solidFill>
            </a:endParaRPr>
          </a:p>
          <a:p>
            <a:r>
              <a:rPr lang="ru-RU" sz="2400" b="1" dirty="0" smtClean="0"/>
              <a:t>скорее всего это о Вас – </a:t>
            </a:r>
            <a:r>
              <a:rPr lang="ru-RU" sz="2400" b="1" dirty="0" smtClean="0">
                <a:solidFill>
                  <a:schemeClr val="accent1"/>
                </a:solidFill>
              </a:rPr>
              <a:t>38,51%</a:t>
            </a:r>
            <a:endParaRPr lang="ru-RU" sz="2400" dirty="0" smtClean="0">
              <a:solidFill>
                <a:schemeClr val="accent1"/>
              </a:solidFill>
            </a:endParaRPr>
          </a:p>
          <a:p>
            <a:r>
              <a:rPr lang="ru-RU" sz="2400" b="1" dirty="0" smtClean="0"/>
              <a:t>качество характеризует Вас очень точно- </a:t>
            </a:r>
            <a:r>
              <a:rPr lang="ru-RU" sz="2400" b="1" dirty="0" smtClean="0">
                <a:solidFill>
                  <a:schemeClr val="accent1"/>
                </a:solidFill>
              </a:rPr>
              <a:t>15,33 %</a:t>
            </a:r>
          </a:p>
          <a:p>
            <a:pPr>
              <a:buNone/>
            </a:pPr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153" y="1780032"/>
            <a:ext cx="6022848" cy="45232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трелка вправо 5"/>
          <p:cNvSpPr/>
          <p:nvPr/>
        </p:nvSpPr>
        <p:spPr>
          <a:xfrm>
            <a:off x="1396747" y="5231026"/>
            <a:ext cx="5374756" cy="11780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ОТВЕТЫ РЕСПОНДЕНТОВ В ЦЕЛОМ ПО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7441" y="316992"/>
            <a:ext cx="9127172" cy="963168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/>
              <a:t> Оцените, насколько Вам присущи перечисленные ниже качества: </a:t>
            </a:r>
            <a:br>
              <a:rPr lang="ru-RU" sz="2000" b="1" dirty="0" smtClean="0"/>
            </a:br>
            <a:r>
              <a:rPr lang="ru-RU" sz="2400" b="1" u="sng" dirty="0" smtClean="0">
                <a:solidFill>
                  <a:schemeClr val="accent1"/>
                </a:solidFill>
              </a:rPr>
              <a:t>я с уважением отношусь ко всем людям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u="sng" dirty="0" smtClean="0">
                <a:solidFill>
                  <a:schemeClr val="accent1"/>
                </a:solidFill>
              </a:rPr>
              <a:t/>
            </a:r>
            <a:br>
              <a:rPr lang="ru-RU" sz="2000" u="sng" dirty="0" smtClean="0">
                <a:solidFill>
                  <a:schemeClr val="accent1"/>
                </a:solidFill>
              </a:rPr>
            </a:br>
            <a:endParaRPr lang="ru-RU" sz="2000" u="sng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0160" y="1536192"/>
            <a:ext cx="4840224" cy="43769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accent1"/>
                </a:solidFill>
              </a:rPr>
              <a:t>Костромская область</a:t>
            </a:r>
          </a:p>
          <a:p>
            <a:r>
              <a:rPr lang="ru-RU" sz="2400" b="1" dirty="0" smtClean="0"/>
              <a:t>качество Вас совершенно не характеризует – </a:t>
            </a:r>
            <a:r>
              <a:rPr lang="ru-RU" sz="2400" b="1" dirty="0" smtClean="0">
                <a:solidFill>
                  <a:schemeClr val="accent1"/>
                </a:solidFill>
              </a:rPr>
              <a:t>5,92 %</a:t>
            </a:r>
            <a:endParaRPr lang="ru-RU" sz="2400" dirty="0" smtClean="0">
              <a:solidFill>
                <a:schemeClr val="accent1"/>
              </a:solidFill>
            </a:endParaRPr>
          </a:p>
          <a:p>
            <a:r>
              <a:rPr lang="ru-RU" sz="2400" b="1" dirty="0" smtClean="0"/>
              <a:t>скорее это не о Вас – </a:t>
            </a:r>
            <a:r>
              <a:rPr lang="ru-RU" sz="2400" b="1" dirty="0" smtClean="0">
                <a:solidFill>
                  <a:schemeClr val="accent1"/>
                </a:solidFill>
              </a:rPr>
              <a:t>17,12 %</a:t>
            </a:r>
            <a:endParaRPr lang="ru-RU" sz="2400" dirty="0" smtClean="0">
              <a:solidFill>
                <a:schemeClr val="accent1"/>
              </a:solidFill>
            </a:endParaRPr>
          </a:p>
          <a:p>
            <a:r>
              <a:rPr lang="ru-RU" sz="2400" b="1" dirty="0" smtClean="0"/>
              <a:t>скорее всего это о Вас – </a:t>
            </a:r>
            <a:r>
              <a:rPr lang="ru-RU" sz="2400" b="1" dirty="0" smtClean="0">
                <a:solidFill>
                  <a:schemeClr val="accent1"/>
                </a:solidFill>
              </a:rPr>
              <a:t>54%</a:t>
            </a:r>
            <a:endParaRPr lang="ru-RU" sz="2400" dirty="0" smtClean="0">
              <a:solidFill>
                <a:schemeClr val="accent1"/>
              </a:solidFill>
            </a:endParaRPr>
          </a:p>
          <a:p>
            <a:r>
              <a:rPr lang="ru-RU" sz="2400" b="1" dirty="0" smtClean="0"/>
              <a:t>качество характеризует Вас очень точно- </a:t>
            </a:r>
            <a:r>
              <a:rPr lang="ru-RU" sz="2400" b="1" dirty="0" smtClean="0">
                <a:solidFill>
                  <a:schemeClr val="accent1"/>
                </a:solidFill>
              </a:rPr>
              <a:t>23,26 %</a:t>
            </a:r>
          </a:p>
          <a:p>
            <a:pPr>
              <a:buNone/>
            </a:pPr>
            <a:endParaRPr lang="ru-RU" sz="2400" dirty="0" smtClean="0"/>
          </a:p>
          <a:p>
            <a:endParaRPr lang="ru-RU" sz="2400" b="1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809" y="1767840"/>
            <a:ext cx="6108192" cy="45841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трелка вправо 4"/>
          <p:cNvSpPr/>
          <p:nvPr/>
        </p:nvSpPr>
        <p:spPr>
          <a:xfrm>
            <a:off x="1396747" y="5181600"/>
            <a:ext cx="5358280" cy="1219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ОТВЕТЫ РЕСПОНДЕНТОВ В ЦЕЛОМ ПО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7441" y="316992"/>
            <a:ext cx="9127172" cy="963168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/>
              <a:t>Оцените, насколько Вам присущи перечисленные ниже качества: </a:t>
            </a:r>
            <a:br>
              <a:rPr lang="ru-RU" sz="2000" b="1" dirty="0" smtClean="0"/>
            </a:br>
            <a:r>
              <a:rPr lang="ru-RU" sz="2800" b="1" u="sng" dirty="0" smtClean="0">
                <a:solidFill>
                  <a:schemeClr val="accent1"/>
                </a:solidFill>
              </a:rPr>
              <a:t>я никогда не позволяю себе грубости и фамильярности в отношениях с людьми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u="sng" dirty="0" smtClean="0">
                <a:solidFill>
                  <a:schemeClr val="accent1"/>
                </a:solidFill>
              </a:rPr>
              <a:t/>
            </a:r>
            <a:br>
              <a:rPr lang="ru-RU" sz="2000" u="sng" dirty="0" smtClean="0">
                <a:solidFill>
                  <a:schemeClr val="accent1"/>
                </a:solidFill>
              </a:rPr>
            </a:br>
            <a:endParaRPr lang="ru-RU" sz="2000" u="sng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0160" y="1536191"/>
            <a:ext cx="4840224" cy="490579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accent1"/>
                </a:solidFill>
              </a:rPr>
              <a:t>Костромская область</a:t>
            </a:r>
          </a:p>
          <a:p>
            <a:r>
              <a:rPr lang="ru-RU" sz="2400" b="1" dirty="0" smtClean="0"/>
              <a:t>качество Вас совершенно не характеризует – </a:t>
            </a:r>
            <a:r>
              <a:rPr lang="ru-RU" sz="2400" b="1" dirty="0" smtClean="0">
                <a:solidFill>
                  <a:schemeClr val="accent1"/>
                </a:solidFill>
              </a:rPr>
              <a:t>7,08 %</a:t>
            </a:r>
            <a:endParaRPr lang="ru-RU" sz="2400" dirty="0" smtClean="0">
              <a:solidFill>
                <a:schemeClr val="accent1"/>
              </a:solidFill>
            </a:endParaRPr>
          </a:p>
          <a:p>
            <a:r>
              <a:rPr lang="ru-RU" sz="2400" b="1" dirty="0" smtClean="0"/>
              <a:t>скорее это не о Вас – </a:t>
            </a:r>
            <a:r>
              <a:rPr lang="ru-RU" sz="2400" b="1" dirty="0" smtClean="0">
                <a:solidFill>
                  <a:schemeClr val="accent1"/>
                </a:solidFill>
              </a:rPr>
              <a:t>31,61 %</a:t>
            </a:r>
            <a:endParaRPr lang="ru-RU" sz="2400" dirty="0" smtClean="0">
              <a:solidFill>
                <a:schemeClr val="accent1"/>
              </a:solidFill>
            </a:endParaRPr>
          </a:p>
          <a:p>
            <a:r>
              <a:rPr lang="ru-RU" sz="2400" b="1" dirty="0" smtClean="0"/>
              <a:t>скорее всего это о Вас – </a:t>
            </a:r>
            <a:r>
              <a:rPr lang="ru-RU" sz="2400" b="1" dirty="0" smtClean="0">
                <a:solidFill>
                  <a:schemeClr val="accent1"/>
                </a:solidFill>
              </a:rPr>
              <a:t>45,56%</a:t>
            </a:r>
            <a:endParaRPr lang="ru-RU" sz="2400" dirty="0" smtClean="0">
              <a:solidFill>
                <a:schemeClr val="accent1"/>
              </a:solidFill>
            </a:endParaRPr>
          </a:p>
          <a:p>
            <a:r>
              <a:rPr lang="ru-RU" sz="2400" b="1" dirty="0" smtClean="0"/>
              <a:t>качество характеризует Вас очень точно- </a:t>
            </a:r>
            <a:r>
              <a:rPr lang="ru-RU" sz="2400" b="1" dirty="0" smtClean="0">
                <a:solidFill>
                  <a:schemeClr val="accent1"/>
                </a:solidFill>
              </a:rPr>
              <a:t>15,75 %</a:t>
            </a:r>
          </a:p>
          <a:p>
            <a:pPr>
              <a:buNone/>
            </a:pPr>
            <a:endParaRPr lang="ru-RU" sz="2400" dirty="0" smtClean="0"/>
          </a:p>
          <a:p>
            <a:endParaRPr lang="ru-RU" sz="2400" b="1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ru-RU" sz="2400" dirty="0" smtClean="0"/>
          </a:p>
          <a:p>
            <a:endParaRPr lang="ru-RU" sz="2400" b="1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384" y="1901952"/>
            <a:ext cx="6071616" cy="447446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трелка вправо 5"/>
          <p:cNvSpPr/>
          <p:nvPr/>
        </p:nvSpPr>
        <p:spPr>
          <a:xfrm>
            <a:off x="1396747" y="5321642"/>
            <a:ext cx="5284139" cy="11203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ОТВЕТЫ РЕСПОНДЕНТОВ В ЦЕЛОМ ПО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624110"/>
            <a:ext cx="8915400" cy="52871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b="1" dirty="0">
                <a:solidFill>
                  <a:schemeClr val="accent1"/>
                </a:solidFill>
              </a:rPr>
              <a:t>Оценка личностного результата освоения ФГОС в части </a:t>
            </a:r>
            <a:r>
              <a:rPr lang="ru-RU" sz="4800" b="1" smtClean="0">
                <a:solidFill>
                  <a:schemeClr val="accent1"/>
                </a:solidFill>
              </a:rPr>
              <a:t>сформированности</a:t>
            </a:r>
            <a:r>
              <a:rPr lang="ru-RU" sz="4800" b="1" dirty="0" smtClean="0">
                <a:solidFill>
                  <a:schemeClr val="accent1"/>
                </a:solidFill>
              </a:rPr>
              <a:t> </a:t>
            </a:r>
            <a:r>
              <a:rPr lang="ru-RU" sz="4800" b="1" dirty="0">
                <a:solidFill>
                  <a:schemeClr val="accent1"/>
                </a:solidFill>
              </a:rPr>
              <a:t>гражданской идентичности</a:t>
            </a:r>
            <a:br>
              <a:rPr lang="ru-RU" sz="4800" b="1" dirty="0">
                <a:solidFill>
                  <a:schemeClr val="accent1"/>
                </a:solidFill>
              </a:rPr>
            </a:br>
            <a:endParaRPr lang="ru-RU" sz="4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5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6064" y="316992"/>
            <a:ext cx="9468549" cy="963168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/>
              <a:t>Оцените, насколько Вам присущи перечисленные ниже качества: </a:t>
            </a:r>
            <a:br>
              <a:rPr lang="ru-RU" sz="2000" b="1" dirty="0" smtClean="0"/>
            </a:br>
            <a:r>
              <a:rPr lang="ru-RU" sz="2800" b="1" u="sng" dirty="0" smtClean="0">
                <a:solidFill>
                  <a:schemeClr val="accent1"/>
                </a:solidFill>
              </a:rPr>
              <a:t>я сохраняю самообладание в сложных и критических ситуациях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u="sng" dirty="0" smtClean="0">
                <a:solidFill>
                  <a:schemeClr val="accent1"/>
                </a:solidFill>
              </a:rPr>
              <a:t/>
            </a:r>
            <a:br>
              <a:rPr lang="ru-RU" sz="2000" u="sng" dirty="0" smtClean="0">
                <a:solidFill>
                  <a:schemeClr val="accent1"/>
                </a:solidFill>
              </a:rPr>
            </a:br>
            <a:endParaRPr lang="ru-RU" sz="2000" u="sng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0160" y="1721708"/>
            <a:ext cx="4840224" cy="41914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accent1"/>
                </a:solidFill>
              </a:rPr>
              <a:t>Костромская область</a:t>
            </a:r>
          </a:p>
          <a:p>
            <a:r>
              <a:rPr lang="ru-RU" sz="2400" b="1" dirty="0" smtClean="0"/>
              <a:t>качество Вас совершенно не характеризует – </a:t>
            </a:r>
            <a:r>
              <a:rPr lang="ru-RU" sz="2400" b="1" dirty="0" smtClean="0">
                <a:solidFill>
                  <a:schemeClr val="accent1"/>
                </a:solidFill>
              </a:rPr>
              <a:t>7,18 %</a:t>
            </a:r>
            <a:endParaRPr lang="ru-RU" sz="2400" dirty="0" smtClean="0">
              <a:solidFill>
                <a:schemeClr val="accent1"/>
              </a:solidFill>
            </a:endParaRPr>
          </a:p>
          <a:p>
            <a:r>
              <a:rPr lang="ru-RU" sz="2400" b="1" dirty="0" smtClean="0"/>
              <a:t>скорее это не о Вас – </a:t>
            </a:r>
            <a:r>
              <a:rPr lang="ru-RU" sz="2400" b="1" dirty="0" smtClean="0">
                <a:solidFill>
                  <a:schemeClr val="accent1"/>
                </a:solidFill>
              </a:rPr>
              <a:t>25,16 %</a:t>
            </a:r>
            <a:endParaRPr lang="ru-RU" sz="2400" dirty="0" smtClean="0">
              <a:solidFill>
                <a:schemeClr val="accent1"/>
              </a:solidFill>
            </a:endParaRPr>
          </a:p>
          <a:p>
            <a:r>
              <a:rPr lang="ru-RU" sz="2400" b="1" dirty="0" smtClean="0"/>
              <a:t>скорее всего это о Вас – </a:t>
            </a:r>
            <a:r>
              <a:rPr lang="ru-RU" sz="2400" b="1" dirty="0" smtClean="0">
                <a:solidFill>
                  <a:schemeClr val="accent1"/>
                </a:solidFill>
              </a:rPr>
              <a:t>52,22%</a:t>
            </a:r>
            <a:endParaRPr lang="ru-RU" sz="2400" dirty="0" smtClean="0">
              <a:solidFill>
                <a:schemeClr val="accent1"/>
              </a:solidFill>
            </a:endParaRPr>
          </a:p>
          <a:p>
            <a:r>
              <a:rPr lang="ru-RU" sz="2400" b="1" dirty="0" smtClean="0"/>
              <a:t>качество характеризует Вас очень точно- </a:t>
            </a:r>
            <a:r>
              <a:rPr lang="ru-RU" sz="2400" b="1" dirty="0" smtClean="0">
                <a:solidFill>
                  <a:schemeClr val="accent1"/>
                </a:solidFill>
              </a:rPr>
              <a:t>15,43 %</a:t>
            </a:r>
          </a:p>
          <a:p>
            <a:pPr>
              <a:buNone/>
            </a:pPr>
            <a:endParaRPr lang="ru-RU" sz="2400" dirty="0" smtClean="0"/>
          </a:p>
          <a:p>
            <a:endParaRPr lang="ru-RU" sz="2400" b="1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ru-RU" sz="2400" dirty="0" smtClean="0"/>
          </a:p>
          <a:p>
            <a:endParaRPr lang="ru-RU" sz="2400" b="1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ru-RU" sz="2400" dirty="0" smtClean="0"/>
          </a:p>
          <a:p>
            <a:endParaRPr lang="ru-RU" sz="2400" b="1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1854200"/>
            <a:ext cx="6146800" cy="41320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трелка вправо 4"/>
          <p:cNvSpPr/>
          <p:nvPr/>
        </p:nvSpPr>
        <p:spPr>
          <a:xfrm>
            <a:off x="1396747" y="5502876"/>
            <a:ext cx="5490085" cy="10574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ОТВЕТЫ РЕСПОНДЕНТОВ В ЦЕЛОМ ПО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6064" y="316992"/>
            <a:ext cx="9582912" cy="963168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/>
              <a:t>Оцените, насколько Вам присущи перечисленные ниже качества: </a:t>
            </a:r>
            <a:br>
              <a:rPr lang="ru-RU" sz="2000" b="1" dirty="0" smtClean="0"/>
            </a:br>
            <a:r>
              <a:rPr lang="ru-RU" sz="2400" b="1" u="sng" dirty="0" smtClean="0">
                <a:solidFill>
                  <a:schemeClr val="accent1"/>
                </a:solidFill>
              </a:rPr>
              <a:t>я умею довести любое дело до конца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u="sng" dirty="0" smtClean="0">
                <a:solidFill>
                  <a:schemeClr val="accent1"/>
                </a:solidFill>
              </a:rPr>
              <a:t/>
            </a:r>
            <a:br>
              <a:rPr lang="ru-RU" sz="2000" u="sng" dirty="0" smtClean="0">
                <a:solidFill>
                  <a:schemeClr val="accent1"/>
                </a:solidFill>
              </a:rPr>
            </a:br>
            <a:endParaRPr lang="ru-RU" sz="2000" u="sng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0160" y="1536192"/>
            <a:ext cx="4840224" cy="43769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accent1"/>
                </a:solidFill>
              </a:rPr>
              <a:t>Костромская область</a:t>
            </a:r>
          </a:p>
          <a:p>
            <a:r>
              <a:rPr lang="ru-RU" sz="2400" b="1" dirty="0" smtClean="0"/>
              <a:t>качество Вас совершенно не характеризует – </a:t>
            </a:r>
            <a:r>
              <a:rPr lang="ru-RU" sz="2400" b="1" dirty="0" smtClean="0">
                <a:solidFill>
                  <a:schemeClr val="accent1"/>
                </a:solidFill>
              </a:rPr>
              <a:t>4,23 %</a:t>
            </a:r>
            <a:endParaRPr lang="ru-RU" sz="2400" dirty="0" smtClean="0">
              <a:solidFill>
                <a:schemeClr val="accent1"/>
              </a:solidFill>
            </a:endParaRPr>
          </a:p>
          <a:p>
            <a:r>
              <a:rPr lang="ru-RU" sz="2400" b="1" dirty="0" smtClean="0"/>
              <a:t>скорее это не о Вас – </a:t>
            </a:r>
            <a:r>
              <a:rPr lang="ru-RU" sz="2400" b="1" dirty="0" smtClean="0">
                <a:solidFill>
                  <a:schemeClr val="accent1"/>
                </a:solidFill>
              </a:rPr>
              <a:t>27 %</a:t>
            </a:r>
            <a:endParaRPr lang="ru-RU" sz="2400" dirty="0" smtClean="0">
              <a:solidFill>
                <a:schemeClr val="accent1"/>
              </a:solidFill>
            </a:endParaRPr>
          </a:p>
          <a:p>
            <a:r>
              <a:rPr lang="ru-RU" sz="2400" b="1" dirty="0" smtClean="0"/>
              <a:t>скорее всего это о Вас – </a:t>
            </a:r>
            <a:r>
              <a:rPr lang="ru-RU" sz="2400" b="1" dirty="0" smtClean="0">
                <a:solidFill>
                  <a:schemeClr val="accent1"/>
                </a:solidFill>
              </a:rPr>
              <a:t>54%</a:t>
            </a:r>
            <a:endParaRPr lang="ru-RU" sz="2400" dirty="0" smtClean="0">
              <a:solidFill>
                <a:schemeClr val="accent1"/>
              </a:solidFill>
            </a:endParaRPr>
          </a:p>
          <a:p>
            <a:r>
              <a:rPr lang="ru-RU" sz="2400" b="1" dirty="0" smtClean="0"/>
              <a:t>качество характеризует Вас очень точно- </a:t>
            </a:r>
            <a:r>
              <a:rPr lang="ru-RU" sz="2400" b="1" dirty="0" smtClean="0">
                <a:solidFill>
                  <a:schemeClr val="accent1"/>
                </a:solidFill>
              </a:rPr>
              <a:t>14 %</a:t>
            </a:r>
          </a:p>
          <a:p>
            <a:endParaRPr lang="ru-RU" sz="2400" b="1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ru-RU" sz="2400" dirty="0" smtClean="0"/>
          </a:p>
          <a:p>
            <a:endParaRPr lang="ru-RU" sz="2400" b="1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ru-RU" sz="2400" dirty="0" smtClean="0"/>
          </a:p>
          <a:p>
            <a:endParaRPr lang="ru-RU" sz="2400" b="1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ru-RU" sz="2400" dirty="0" smtClean="0"/>
          </a:p>
          <a:p>
            <a:endParaRPr lang="ru-RU" sz="2400" b="1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99616"/>
            <a:ext cx="6096000" cy="477926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трелка вправо 5"/>
          <p:cNvSpPr/>
          <p:nvPr/>
        </p:nvSpPr>
        <p:spPr>
          <a:xfrm>
            <a:off x="1112109" y="5008604"/>
            <a:ext cx="5684108" cy="13068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ОТВЕТЫ РЕСПОНДЕНТОВ В ЦЕЛОМ ПО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6064" y="316992"/>
            <a:ext cx="9582912" cy="963168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/>
              <a:t>Оцените, насколько Вам присущи перечисленные ниже качества: </a:t>
            </a:r>
            <a:br>
              <a:rPr lang="ru-RU" sz="2000" b="1" dirty="0" smtClean="0"/>
            </a:br>
            <a:r>
              <a:rPr lang="ru-RU" sz="2400" b="1" u="sng" dirty="0" smtClean="0">
                <a:solidFill>
                  <a:schemeClr val="accent1"/>
                </a:solidFill>
              </a:rPr>
              <a:t>я умею признавать свои ошибки и прислушиваться к мнению родных, друзей и знакомых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u="sng" dirty="0" smtClean="0">
                <a:solidFill>
                  <a:schemeClr val="accent1"/>
                </a:solidFill>
              </a:rPr>
              <a:t/>
            </a:r>
            <a:br>
              <a:rPr lang="ru-RU" sz="2000" u="sng" dirty="0" smtClean="0">
                <a:solidFill>
                  <a:schemeClr val="accent1"/>
                </a:solidFill>
              </a:rPr>
            </a:br>
            <a:endParaRPr lang="ru-RU" sz="2000" u="sng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0160" y="1536192"/>
            <a:ext cx="4840224" cy="43769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accent1"/>
                </a:solidFill>
              </a:rPr>
              <a:t>Костромская область</a:t>
            </a:r>
          </a:p>
          <a:p>
            <a:r>
              <a:rPr lang="ru-RU" sz="2400" b="1" dirty="0" smtClean="0"/>
              <a:t>качество Вас совершенно не характеризует – </a:t>
            </a:r>
            <a:r>
              <a:rPr lang="ru-RU" sz="2400" b="1" dirty="0" smtClean="0">
                <a:solidFill>
                  <a:schemeClr val="accent1"/>
                </a:solidFill>
              </a:rPr>
              <a:t>4,12 %</a:t>
            </a:r>
            <a:endParaRPr lang="ru-RU" sz="2400" dirty="0" smtClean="0">
              <a:solidFill>
                <a:schemeClr val="accent1"/>
              </a:solidFill>
            </a:endParaRPr>
          </a:p>
          <a:p>
            <a:r>
              <a:rPr lang="ru-RU" sz="2400" b="1" dirty="0" smtClean="0"/>
              <a:t>скорее это не о Вас – </a:t>
            </a:r>
            <a:r>
              <a:rPr lang="ru-RU" sz="2400" b="1" dirty="0" smtClean="0">
                <a:solidFill>
                  <a:schemeClr val="accent1"/>
                </a:solidFill>
              </a:rPr>
              <a:t>18 %</a:t>
            </a:r>
            <a:endParaRPr lang="ru-RU" sz="2400" dirty="0" smtClean="0">
              <a:solidFill>
                <a:schemeClr val="accent1"/>
              </a:solidFill>
            </a:endParaRPr>
          </a:p>
          <a:p>
            <a:r>
              <a:rPr lang="ru-RU" sz="2400" b="1" dirty="0" smtClean="0"/>
              <a:t>скорее всего это о Вас – </a:t>
            </a:r>
            <a:r>
              <a:rPr lang="ru-RU" sz="2400" b="1" dirty="0" smtClean="0">
                <a:solidFill>
                  <a:schemeClr val="accent1"/>
                </a:solidFill>
              </a:rPr>
              <a:t>57%</a:t>
            </a:r>
            <a:endParaRPr lang="ru-RU" sz="2400" dirty="0" smtClean="0">
              <a:solidFill>
                <a:schemeClr val="accent1"/>
              </a:solidFill>
            </a:endParaRPr>
          </a:p>
          <a:p>
            <a:r>
              <a:rPr lang="ru-RU" sz="2400" b="1" dirty="0" smtClean="0"/>
              <a:t>качество характеризует Вас очень точно- </a:t>
            </a:r>
            <a:r>
              <a:rPr lang="ru-RU" sz="2400" b="1" dirty="0" smtClean="0">
                <a:solidFill>
                  <a:schemeClr val="accent1"/>
                </a:solidFill>
              </a:rPr>
              <a:t>22 %</a:t>
            </a:r>
            <a:endParaRPr lang="ru-RU" sz="2400" dirty="0" smtClean="0"/>
          </a:p>
          <a:p>
            <a:endParaRPr lang="ru-RU" sz="2400" b="1" dirty="0" smtClean="0">
              <a:solidFill>
                <a:schemeClr val="accent1"/>
              </a:solidFill>
            </a:endParaRPr>
          </a:p>
          <a:p>
            <a:endParaRPr lang="ru-RU" sz="2400" b="1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ru-RU" sz="2400" dirty="0" smtClean="0"/>
          </a:p>
          <a:p>
            <a:endParaRPr lang="ru-RU" sz="2400" b="1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ru-RU" sz="2400" dirty="0" smtClean="0"/>
          </a:p>
          <a:p>
            <a:endParaRPr lang="ru-RU" sz="2400" b="1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ru-RU" sz="2400" dirty="0" smtClean="0"/>
          </a:p>
          <a:p>
            <a:endParaRPr lang="ru-RU" sz="2400" b="1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48040"/>
            <a:ext cx="6096000" cy="44674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трелка вправо 4"/>
          <p:cNvSpPr/>
          <p:nvPr/>
        </p:nvSpPr>
        <p:spPr>
          <a:xfrm>
            <a:off x="584887" y="5115697"/>
            <a:ext cx="6376086" cy="9314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ОТВЕТЫ РЕСПОНДЕНТОВ В ЦЕЛОМ ПО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968" y="0"/>
            <a:ext cx="832713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трелка вправо 4"/>
          <p:cNvSpPr/>
          <p:nvPr/>
        </p:nvSpPr>
        <p:spPr>
          <a:xfrm>
            <a:off x="0" y="2883243"/>
            <a:ext cx="3566983" cy="1235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ОТВЕТЫ РЕСПОНДЕНТОВ В ЦЕЛОМ ПО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Информированность целевой аудитории о региональных мероприятиях патриотической направленности, участие в них и оценка мероприятий целевой аудиторией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84960" y="2133600"/>
            <a:ext cx="5779008" cy="3599935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600" b="1" dirty="0" smtClean="0">
                <a:solidFill>
                  <a:schemeClr val="accent1"/>
                </a:solidFill>
              </a:rPr>
              <a:t>Костромская область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Как часто в Вашей образовательной организации (школе, колледже, вузе) проходят мероприятия патриотической направленности?</a:t>
            </a:r>
            <a:endParaRPr lang="ru-RU" b="1" dirty="0" smtClean="0">
              <a:solidFill>
                <a:schemeClr val="accent1"/>
              </a:solidFill>
            </a:endParaRPr>
          </a:p>
          <a:p>
            <a:r>
              <a:rPr lang="ru-RU" sz="2400" b="1" dirty="0" smtClean="0"/>
              <a:t>1-2 раза в месяц- </a:t>
            </a:r>
            <a:r>
              <a:rPr lang="ru-RU" sz="2400" b="1" dirty="0" smtClean="0">
                <a:solidFill>
                  <a:schemeClr val="accent1"/>
                </a:solidFill>
              </a:rPr>
              <a:t>39%</a:t>
            </a:r>
            <a:endParaRPr lang="ru-RU" sz="2400" dirty="0" smtClean="0">
              <a:solidFill>
                <a:schemeClr val="accent1"/>
              </a:solidFill>
            </a:endParaRPr>
          </a:p>
          <a:p>
            <a:r>
              <a:rPr lang="ru-RU" sz="2400" b="1" dirty="0" smtClean="0"/>
              <a:t>1 раз в 2-3 месяца-</a:t>
            </a:r>
            <a:r>
              <a:rPr lang="ru-RU" sz="2400" b="1" dirty="0" smtClean="0">
                <a:solidFill>
                  <a:schemeClr val="accent1"/>
                </a:solidFill>
              </a:rPr>
              <a:t>30%</a:t>
            </a:r>
            <a:endParaRPr lang="ru-RU" sz="2400" dirty="0" smtClean="0">
              <a:solidFill>
                <a:schemeClr val="accent1"/>
              </a:solidFill>
            </a:endParaRPr>
          </a:p>
          <a:p>
            <a:r>
              <a:rPr lang="ru-RU" sz="2400" b="1" dirty="0" smtClean="0"/>
              <a:t>1 раз за полгода-</a:t>
            </a:r>
            <a:r>
              <a:rPr lang="ru-RU" sz="2400" b="1" dirty="0" smtClean="0">
                <a:solidFill>
                  <a:schemeClr val="accent1"/>
                </a:solidFill>
              </a:rPr>
              <a:t>18%</a:t>
            </a:r>
            <a:endParaRPr lang="ru-RU" sz="2400" dirty="0" smtClean="0">
              <a:solidFill>
                <a:schemeClr val="accent1"/>
              </a:solidFill>
            </a:endParaRPr>
          </a:p>
          <a:p>
            <a:r>
              <a:rPr lang="ru-RU" sz="2400" b="1" dirty="0" smtClean="0"/>
              <a:t>1 раз в год-</a:t>
            </a:r>
            <a:r>
              <a:rPr lang="ru-RU" sz="2400" b="1" dirty="0" smtClean="0">
                <a:solidFill>
                  <a:schemeClr val="accent1"/>
                </a:solidFill>
              </a:rPr>
              <a:t>13%</a:t>
            </a:r>
          </a:p>
          <a:p>
            <a:endParaRPr lang="ru-RU" sz="2400" dirty="0" smtClean="0">
              <a:solidFill>
                <a:schemeClr val="accent1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76" y="2377439"/>
            <a:ext cx="5145024" cy="41452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трелка вправо 4"/>
          <p:cNvSpPr/>
          <p:nvPr/>
        </p:nvSpPr>
        <p:spPr>
          <a:xfrm>
            <a:off x="1672281" y="5560540"/>
            <a:ext cx="5898292" cy="9621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ОТВЕТЫ РЕСПОНДЕНТОВ В ЦЕЛОМ ПО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6880" y="624110"/>
            <a:ext cx="3218688" cy="511832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Костромская обл. </a:t>
            </a:r>
            <a:r>
              <a:rPr lang="ru-RU" sz="2800" b="1" smtClean="0"/>
              <a:t>– </a:t>
            </a:r>
            <a:r>
              <a:rPr lang="ru-RU" sz="2800" b="1" smtClean="0">
                <a:solidFill>
                  <a:schemeClr val="accent1"/>
                </a:solidFill>
              </a:rPr>
              <a:t>8,11</a:t>
            </a:r>
            <a:br>
              <a:rPr lang="ru-RU" sz="2800" b="1" smtClean="0">
                <a:solidFill>
                  <a:schemeClr val="accent1"/>
                </a:solidFill>
              </a:rPr>
            </a:br>
            <a:r>
              <a:rPr lang="ru-RU" sz="2800" b="1" smtClean="0">
                <a:solidFill>
                  <a:schemeClr val="accent1"/>
                </a:solidFill>
              </a:rPr>
              <a:t> </a:t>
            </a:r>
            <a:r>
              <a:rPr lang="ru-RU" sz="2800" b="1" dirty="0" smtClean="0">
                <a:solidFill>
                  <a:schemeClr val="accent1"/>
                </a:solidFill>
              </a:rPr>
              <a:t>из10 баллов,</a:t>
            </a:r>
            <a:br>
              <a:rPr lang="ru-RU" sz="2800" b="1" dirty="0" smtClean="0">
                <a:solidFill>
                  <a:schemeClr val="accent1"/>
                </a:solidFill>
              </a:rPr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на 19 месте из 85 субъектов РФ по оценке мероприятий патриотической направленности</a:t>
            </a:r>
            <a:endParaRPr lang="ru-RU" sz="2800" b="1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648" y="0"/>
            <a:ext cx="699820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304800"/>
            <a:ext cx="8911687" cy="14386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Приходилось ли Вам испытывать чувство гордости за нашу страну?</a:t>
            </a: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4416" y="1694688"/>
            <a:ext cx="9703909" cy="43071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83707"/>
              </p:ext>
            </p:extLst>
          </p:nvPr>
        </p:nvGraphicFramePr>
        <p:xfrm>
          <a:off x="1950721" y="1743457"/>
          <a:ext cx="9046464" cy="14198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19697"/>
                <a:gridCol w="1413474"/>
                <a:gridCol w="1356480"/>
                <a:gridCol w="2856813"/>
              </a:tblGrid>
              <a:tr h="8770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Костромская область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3" marR="684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</a:rPr>
                        <a:t>Да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</a:rPr>
                        <a:t>89,11%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3" marR="684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</a:rPr>
                        <a:t>Нет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</a:rPr>
                        <a:t>4,23%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3" marR="684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</a:rPr>
                        <a:t>Затрудняюсь ответить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</a:rPr>
                        <a:t>6,66%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3" marR="68443" marT="0" marB="0"/>
                </a:tc>
              </a:tr>
              <a:tr h="5427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Москва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3" marR="684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</a:rPr>
                        <a:t>79,04%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3" marR="684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</a:rPr>
                        <a:t>11,50%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3" marR="684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</a:rPr>
                        <a:t>9,46%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3" marR="68443" marT="0" marB="0"/>
                </a:tc>
              </a:tr>
            </a:tbl>
          </a:graphicData>
        </a:graphic>
      </p:graphicFrame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076" y="3196281"/>
            <a:ext cx="5303519" cy="337339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трелка вправо 5"/>
          <p:cNvSpPr/>
          <p:nvPr/>
        </p:nvSpPr>
        <p:spPr>
          <a:xfrm>
            <a:off x="832022" y="4250724"/>
            <a:ext cx="3970637" cy="13427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ОТВЕТЫ РЕСПОНДЕНТОВ В ЦЕЛОМ ПО РОССИИ</a:t>
            </a:r>
          </a:p>
        </p:txBody>
      </p:sp>
    </p:spTree>
    <p:extLst>
      <p:ext uri="{BB962C8B-B14F-4D97-AF65-F5344CB8AC3E}">
        <p14:creationId xmlns:p14="http://schemas.microsoft.com/office/powerpoint/2010/main" val="45876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280416"/>
            <a:ext cx="8911687" cy="1341120"/>
          </a:xfrm>
        </p:spPr>
        <p:txBody>
          <a:bodyPr>
            <a:noAutofit/>
          </a:bodyPr>
          <a:lstStyle/>
          <a:p>
            <a:pPr lvl="0" algn="ctr"/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Приходилось ли Вам испытывать чувство стыда за нашу страну?</a:t>
            </a:r>
            <a:r>
              <a:rPr lang="ru-RU" sz="2800" dirty="0">
                <a:latin typeface="Arial" panose="020B0604020202020204" pitchFamily="34" charset="0"/>
              </a:rPr>
              <a:t/>
            </a:r>
            <a:br>
              <a:rPr lang="ru-RU" sz="2800" dirty="0">
                <a:latin typeface="Arial" panose="020B0604020202020204" pitchFamily="34" charset="0"/>
              </a:rPr>
            </a:br>
            <a:endParaRPr lang="ru-RU" sz="2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9627500"/>
              </p:ext>
            </p:extLst>
          </p:nvPr>
        </p:nvGraphicFramePr>
        <p:xfrm>
          <a:off x="2589213" y="1780033"/>
          <a:ext cx="8915400" cy="10290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42697"/>
                <a:gridCol w="1107293"/>
                <a:gridCol w="1107293"/>
                <a:gridCol w="1758117"/>
              </a:tblGrid>
              <a:tr h="102907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Костромская область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Да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39,75%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Нет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42,49%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err="1">
                          <a:effectLst/>
                        </a:rPr>
                        <a:t>Затр</a:t>
                      </a:r>
                      <a:r>
                        <a:rPr lang="ru-RU" sz="1800" dirty="0">
                          <a:effectLst/>
                        </a:rPr>
                        <a:t>. ответить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17,76%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847" y="2974189"/>
            <a:ext cx="5451802" cy="350898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Стрелка вправо 6"/>
          <p:cNvSpPr/>
          <p:nvPr/>
        </p:nvSpPr>
        <p:spPr>
          <a:xfrm>
            <a:off x="922638" y="4934466"/>
            <a:ext cx="3880022" cy="11127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ОТВЕТЫ РЕСПОНДЕНТОВ В ЦЕЛОМ ПО РОССИИ</a:t>
            </a:r>
          </a:p>
        </p:txBody>
      </p:sp>
    </p:spTree>
    <p:extLst>
      <p:ext uri="{BB962C8B-B14F-4D97-AF65-F5344CB8AC3E}">
        <p14:creationId xmlns:p14="http://schemas.microsoft.com/office/powerpoint/2010/main" val="22282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9262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Считаете ли Вы себя россиянином?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</a:rPr>
            </a:br>
            <a:endParaRPr lang="ru-RU" sz="2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3126942"/>
              </p:ext>
            </p:extLst>
          </p:nvPr>
        </p:nvGraphicFramePr>
        <p:xfrm>
          <a:off x="2589213" y="1310195"/>
          <a:ext cx="8915400" cy="10800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01987"/>
                <a:gridCol w="1719072"/>
                <a:gridCol w="2236224"/>
                <a:gridCol w="1758117"/>
              </a:tblGrid>
              <a:tr h="7193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Костромская область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Да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91,65</a:t>
                      </a:r>
                      <a:r>
                        <a:rPr lang="ru-RU" sz="2000" dirty="0">
                          <a:effectLst/>
                        </a:rPr>
                        <a:t>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Нет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3,59</a:t>
                      </a:r>
                      <a:r>
                        <a:rPr lang="ru-RU" sz="2000" dirty="0">
                          <a:effectLst/>
                        </a:rPr>
                        <a:t>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Затрудняюсь</a:t>
                      </a:r>
                      <a:r>
                        <a:rPr lang="ru-RU" sz="2000" baseline="0" dirty="0" smtClean="0">
                          <a:effectLst/>
                        </a:rPr>
                        <a:t> </a:t>
                      </a:r>
                      <a:r>
                        <a:rPr lang="ru-RU" sz="2000" dirty="0" smtClean="0">
                          <a:effectLst/>
                        </a:rPr>
                        <a:t>ответить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4,76</a:t>
                      </a:r>
                      <a:r>
                        <a:rPr lang="ru-RU" sz="2000" dirty="0">
                          <a:effectLst/>
                        </a:rPr>
                        <a:t>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048000" y="255183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"/>
            <a:endParaRPr lang="ru-RU" b="1" dirty="0" smtClean="0"/>
          </a:p>
          <a:p>
            <a:pPr fontAlgn="b"/>
            <a:endParaRPr lang="ru-RU" b="1" dirty="0" smtClean="0"/>
          </a:p>
          <a:p>
            <a:pPr fontAlgn="b"/>
            <a:endParaRPr lang="ru-RU" b="1" dirty="0" smtClean="0"/>
          </a:p>
          <a:p>
            <a:pPr fontAlgn="b"/>
            <a:endParaRPr lang="ru-RU" b="1" dirty="0" smtClean="0"/>
          </a:p>
          <a:p>
            <a:pPr fontAlgn="b"/>
            <a:endParaRPr lang="ru-RU" b="1" dirty="0" smtClean="0"/>
          </a:p>
        </p:txBody>
      </p:sp>
      <p:pic>
        <p:nvPicPr>
          <p:cNvPr id="12" name="Рисунок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203" y="2519748"/>
            <a:ext cx="6239998" cy="37941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Стрелка вправо 7"/>
          <p:cNvSpPr/>
          <p:nvPr/>
        </p:nvSpPr>
        <p:spPr>
          <a:xfrm>
            <a:off x="815547" y="3789406"/>
            <a:ext cx="3863546" cy="1367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ОТВЕТЫ РЕСПОНДЕНТОВ В ЦЕЛОМ ПО РОССИИ</a:t>
            </a:r>
          </a:p>
        </p:txBody>
      </p:sp>
    </p:spTree>
    <p:extLst>
      <p:ext uri="{BB962C8B-B14F-4D97-AF65-F5344CB8AC3E}">
        <p14:creationId xmlns:p14="http://schemas.microsoft.com/office/powerpoint/2010/main" val="22282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9262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</a:rPr>
            </a:br>
            <a:endParaRPr lang="ru-RU" sz="2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3126942"/>
              </p:ext>
            </p:extLst>
          </p:nvPr>
        </p:nvGraphicFramePr>
        <p:xfrm>
          <a:off x="2145791" y="1310195"/>
          <a:ext cx="9358822" cy="10799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61243"/>
                <a:gridCol w="1804573"/>
                <a:gridCol w="2347446"/>
                <a:gridCol w="1845560"/>
              </a:tblGrid>
              <a:tr h="7193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Костромская область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Да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79,92%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Нет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5,81%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Затрудняюсь</a:t>
                      </a:r>
                      <a:r>
                        <a:rPr lang="ru-RU" sz="1800" baseline="0" dirty="0" smtClean="0">
                          <a:effectLst/>
                        </a:rPr>
                        <a:t> </a:t>
                      </a:r>
                      <a:r>
                        <a:rPr lang="ru-RU" sz="1800" dirty="0" smtClean="0">
                          <a:effectLst/>
                        </a:rPr>
                        <a:t>ответить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14,27%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048000" y="255183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"/>
            <a:endParaRPr lang="ru-RU" b="1" dirty="0" smtClean="0"/>
          </a:p>
          <a:p>
            <a:pPr fontAlgn="b"/>
            <a:endParaRPr lang="ru-RU" b="1" dirty="0" smtClean="0"/>
          </a:p>
          <a:p>
            <a:pPr fontAlgn="b"/>
            <a:endParaRPr lang="ru-RU" b="1" dirty="0" smtClean="0"/>
          </a:p>
          <a:p>
            <a:pPr fontAlgn="b"/>
            <a:endParaRPr lang="ru-RU" b="1" dirty="0" smtClean="0"/>
          </a:p>
          <a:p>
            <a:pPr fontAlgn="b"/>
            <a:endParaRPr lang="ru-RU" b="1" dirty="0" smtClean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840992" y="243840"/>
            <a:ext cx="948537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Может ли современный человек в нашей стране гордиться тем, что он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россиянин?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12" y="2474976"/>
            <a:ext cx="6156960" cy="40599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Стрелка вправо 7"/>
          <p:cNvSpPr/>
          <p:nvPr/>
        </p:nvSpPr>
        <p:spPr>
          <a:xfrm>
            <a:off x="757881" y="4308390"/>
            <a:ext cx="3772930" cy="10214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ОТВЕТЫ РЕСПОНДЕНТОВ В ЦЕЛОМ ПО РОССИИ</a:t>
            </a:r>
          </a:p>
        </p:txBody>
      </p:sp>
    </p:spTree>
    <p:extLst>
      <p:ext uri="{BB962C8B-B14F-4D97-AF65-F5344CB8AC3E}">
        <p14:creationId xmlns:p14="http://schemas.microsoft.com/office/powerpoint/2010/main" val="22282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C8BBCEACBCBC0409C1EBB3F22591AB0" ma:contentTypeVersion="49" ma:contentTypeDescription="Создание документа." ma:contentTypeScope="" ma:versionID="4b632ad4415b77e38ec87b8b9a5aecb2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8d04d9c43652114a41dbc3976a31b98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AWJJH2MPE6E2-1519004642-10</_dlc_DocId>
    <_dlc_DocIdUrl xmlns="4a252ca3-5a62-4c1c-90a6-29f4710e47f8">
      <Url>http://edu-sps.koiro.local/BiblioLiga/_layouts/15/DocIdRedir.aspx?ID=AWJJH2MPE6E2-1519004642-10</Url>
      <Description>AWJJH2MPE6E2-1519004642-10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807163-3F3B-4687-8319-09DAE1AB26E3}"/>
</file>

<file path=customXml/itemProps2.xml><?xml version="1.0" encoding="utf-8"?>
<ds:datastoreItem xmlns:ds="http://schemas.openxmlformats.org/officeDocument/2006/customXml" ds:itemID="{DD663B47-E577-4323-998E-740EB193D1E2}"/>
</file>

<file path=customXml/itemProps3.xml><?xml version="1.0" encoding="utf-8"?>
<ds:datastoreItem xmlns:ds="http://schemas.openxmlformats.org/officeDocument/2006/customXml" ds:itemID="{63D2B2EB-AE32-45A2-BFD6-2986C4D30C89}"/>
</file>

<file path=customXml/itemProps4.xml><?xml version="1.0" encoding="utf-8"?>
<ds:datastoreItem xmlns:ds="http://schemas.openxmlformats.org/officeDocument/2006/customXml" ds:itemID="{D6CA8F77-1FCD-4D35-AC3F-FD311F4C7106}"/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271</TotalTime>
  <Words>2549</Words>
  <Application>Microsoft Office PowerPoint</Application>
  <PresentationFormat>Широкоэкранный</PresentationFormat>
  <Paragraphs>511</Paragraphs>
  <Slides>55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61" baseType="lpstr">
      <vt:lpstr>Arial</vt:lpstr>
      <vt:lpstr>Calibri</vt:lpstr>
      <vt:lpstr>Century Gothic</vt:lpstr>
      <vt:lpstr>Times New Roman</vt:lpstr>
      <vt:lpstr>Wingdings 3</vt:lpstr>
      <vt:lpstr>Легкий дым</vt:lpstr>
      <vt:lpstr>Мониторинг деятельности субъектов Российской Федерации по гражданско-патриотическому и духовно-нравственному воспитанию детей и молодежи  в 2016 году</vt:lpstr>
      <vt:lpstr>Мониторинг организован и проведен автономной некоммерческой организацией “Центр современных образовательных технологий” в рамках государственного контракта Министерства образования и науки РФ</vt:lpstr>
      <vt:lpstr>Мониторинг предусматривает проведение различного рода мониторинговых мероприятий, в том числе, </vt:lpstr>
      <vt:lpstr>Мониторинг деятельности субъектов Российской Федерации по гражданско-патриотическому и духовно-нравственному воспитанию детей и молодежи</vt:lpstr>
      <vt:lpstr>Презентация PowerPoint</vt:lpstr>
      <vt:lpstr>Приходилось ли Вам испытывать чувство гордости за нашу страну? </vt:lpstr>
      <vt:lpstr> Приходилось ли Вам испытывать чувство стыда за нашу страну? </vt:lpstr>
      <vt:lpstr>Считаете ли Вы себя россиянином?  </vt:lpstr>
      <vt:lpstr>  </vt:lpstr>
      <vt:lpstr>  </vt:lpstr>
      <vt:lpstr> Можете ли Вы согласиться с таким утверждением  «Я доволен тем, что родился в России»? </vt:lpstr>
      <vt:lpstr>  </vt:lpstr>
      <vt:lpstr>В будущем Вы бы хотели… Костромская область</vt:lpstr>
      <vt:lpstr>Презентация PowerPoint</vt:lpstr>
      <vt:lpstr>Как Вы думаете, большинство Ваших сверстников хотели бы… Костромская область </vt:lpstr>
      <vt:lpstr>Презентация PowerPoint</vt:lpstr>
      <vt:lpstr>Когда Вас называют россиянином, Вы… </vt:lpstr>
      <vt:lpstr>Нравится ли Вам Ваш город/село? </vt:lpstr>
      <vt:lpstr>Знаете ли Вы, когда (в каком веке, году) возникло поселение, в котором Вы живете? </vt:lpstr>
      <vt:lpstr>Знаете ли Вы историю названия улицы, на которой живете? </vt:lpstr>
      <vt:lpstr>На Ваш взгляд, быть патриотом это – Костромская область </vt:lpstr>
      <vt:lpstr>Презентация PowerPoint</vt:lpstr>
      <vt:lpstr>Считаете ли Вы себя патриотом? </vt:lpstr>
      <vt:lpstr>Для Вас быть россиянином и быть патриотом – это одно и тоже? </vt:lpstr>
      <vt:lpstr> </vt:lpstr>
      <vt:lpstr>Можете ли Вы согласиться с таким утверждением «Современный мир жесток, чтобы добиться успеха, иногда приходится переступать через моральные принципы и нормы»? </vt:lpstr>
      <vt:lpstr>Как Вы думаете, какие из следующих поступков никогда не могут быть оправданы, какие могут быть допустимы иногда, а к чему надо относиться снисходительно?  </vt:lpstr>
      <vt:lpstr>Как Вы думаете, какие из следующих поступков никогда не могут быть оправданы, какие могут быть допустимы иногда, а к чему надо относиться снисходительно?</vt:lpstr>
      <vt:lpstr>Как Вы думаете, какие из следующих поступков никогда не могут быть оправданы, какие могут быть допустимы иногда, а к чему надо относиться снисходительно?</vt:lpstr>
      <vt:lpstr>Как Вы думаете, какие из следующих поступков никогда не могут быть оправданы, какие могут быть допустимы иногда, а к чему надо относиться снисходительно?</vt:lpstr>
      <vt:lpstr>Как Вы думаете, какие из следующих поступков никогда не могут быть оправданы, какие могут быть допустимы иногда, а к чему надо относиться снисходительно?</vt:lpstr>
      <vt:lpstr>Как Вы думаете, какие из следующих поступков никогда не могут быть оправданы, какие могут быть допустимы иногда, а к чему надо относиться снисходительно?</vt:lpstr>
      <vt:lpstr>Как Вы думаете, какие из следующих поступков никогда не могут быть оправданы, какие могут быть допустимы иногда, а к чему надо относиться снисходительно?</vt:lpstr>
      <vt:lpstr>Как Вы думаете, какие из следующих поступков никогда не могут быть оправданы, какие могут быть допустимы иногда, а к чему надо относиться снисходительно?</vt:lpstr>
      <vt:lpstr>Как Вы думаете, какие из следующих поступков никогда не могут быть оправданы, какие могут быть допустимы иногда, а к чему надо относиться снисходительно?</vt:lpstr>
      <vt:lpstr>Как Вы думаете, какие из следующих поступков никогда не могут быть оправданы, какие могут быть допустимы иногда, а к чему надо относиться снисходительно?</vt:lpstr>
      <vt:lpstr>Как Вы думаете, какие из следующих поступков никогда не могут быть оправданы, какие могут быть допустимы иногда, а к чему надо относиться снисходительно?</vt:lpstr>
      <vt:lpstr>Как Вы думаете, какие из следующих поступков никогда не могут быть оправданы, какие могут быть допустимы иногда, а к чему надо относиться снисходительно?</vt:lpstr>
      <vt:lpstr>Как Вы думаете, какие из следующих поступков никогда не могут быть оправданы, какие могут быть допустимы иногда, а к чему надо относиться снисходительно?</vt:lpstr>
      <vt:lpstr>Как Вы думаете, какие из следующих поступков никогда не могут быть оправданы, какие могут быть допустимы иногда, а к чему надо относиться снисходительно?</vt:lpstr>
      <vt:lpstr>Как Вы думаете, какие из следующих поступков никогда не могут быть оправданы, какие могут быть допустимы иногда, а к чему надо относиться снисходительно?</vt:lpstr>
      <vt:lpstr>Как Вы думаете, какие из следующих поступков никогда не могут быть оправданы, какие могут быть допустимы иногда, а к чему надо относиться снисходительно?</vt:lpstr>
      <vt:lpstr>Презентация PowerPoint</vt:lpstr>
      <vt:lpstr>Оцените, насколько Вам присущи перечисленные ниже качества:  я умею ставить перед собой цели и всегда понимаю как их достичь. </vt:lpstr>
      <vt:lpstr> Оцените, насколько Вам присущи перечисленные ниже качества: я проявляю настойчивость в достижении поставленных целей  </vt:lpstr>
      <vt:lpstr> Оцените, насколько Вам присущи перечисленные ниже качества: я стараюсь строго соблюдать установленные правила и нормы поведения   </vt:lpstr>
      <vt:lpstr>Оцените, насколько Вам присущи перечисленные ниже качества:  у меня высокие требования к себе, моим родным, друзьям и знакомым    </vt:lpstr>
      <vt:lpstr> Оцените, насколько Вам присущи перечисленные ниже качества:  я с уважением отношусь ко всем людям     </vt:lpstr>
      <vt:lpstr>Оцените, насколько Вам присущи перечисленные ниже качества:  я никогда не позволяю себе грубости и фамильярности в отношениях с людьми      </vt:lpstr>
      <vt:lpstr>Оцените, насколько Вам присущи перечисленные ниже качества:  я сохраняю самообладание в сложных и критических ситуациях       </vt:lpstr>
      <vt:lpstr>Оцените, насколько Вам присущи перечисленные ниже качества:  я умею довести любое дело до конца        </vt:lpstr>
      <vt:lpstr>Оцените, насколько Вам присущи перечисленные ниже качества:  я умею признавать свои ошибки и прислушиваться к мнению родных, друзей и знакомых         </vt:lpstr>
      <vt:lpstr>Презентация PowerPoint</vt:lpstr>
      <vt:lpstr>Информированность целевой аудитории о региональных мероприятиях патриотической направленности, участие в них и оценка мероприятий целевой аудиторией</vt:lpstr>
      <vt:lpstr>Костромская обл. – 8,11  из10 баллов,  на 19 месте из 85 субъектов РФ по оценке мероприятий патриотической направленности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Мониторинг деятельности субъектов Российской Федерации по гражданско-патриотическому и духовно-нравственному воспитанию детей и молодежи в 2016 году</dc:title>
  <dc:creator>USER</dc:creator>
  <cp:lastModifiedBy>USER</cp:lastModifiedBy>
  <cp:revision>35</cp:revision>
  <dcterms:created xsi:type="dcterms:W3CDTF">2017-10-30T11:26:17Z</dcterms:created>
  <dcterms:modified xsi:type="dcterms:W3CDTF">2018-02-08T10:35:26Z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0x010100CC8BBCEACBCBC0409C1EBB3F22591AB0</vt:lpwstr>
  </property>
  <property fmtid="{D5CDD505-2E9C-101B-9397-08002B2CF9AE}" pid="3" name="_dlc_DocIdItemGuid">
    <vt:lpwstr>40f44702-ea15-4b86-8ae7-aadbf5c5f7be</vt:lpwstr>
  </property>
</Properties>
</file>