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62" r:id="rId4"/>
    <p:sldId id="263" r:id="rId5"/>
    <p:sldId id="265" r:id="rId6"/>
    <p:sldId id="259" r:id="rId7"/>
    <p:sldId id="258" r:id="rId8"/>
    <p:sldId id="260" r:id="rId9"/>
    <p:sldId id="267" r:id="rId10"/>
    <p:sldId id="269" r:id="rId11"/>
    <p:sldId id="261" r:id="rId12"/>
    <p:sldId id="266" r:id="rId13"/>
    <p:sldId id="271" r:id="rId14"/>
    <p:sldId id="268" r:id="rId15"/>
    <p:sldId id="270" r:id="rId16"/>
  </p:sldIdLst>
  <p:sldSz cx="9144000" cy="6858000" type="screen4x3"/>
  <p:notesSz cx="6858000" cy="9144000"/>
  <p:custDataLst>
    <p:tags r:id="rId1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74" d="100"/>
          <a:sy n="74" d="100"/>
        </p:scale>
        <p:origin x="13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5"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681841" y="3814309"/>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5486059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16.02.2018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504187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16.02.2018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516719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16.02.2018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3842662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3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16.02.2018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18991883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04257" y="0"/>
            <a:ext cx="7470322"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16.02.2018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5728755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_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77735" y="0"/>
            <a:ext cx="7396843"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16.02.2018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82042455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0D787-D32D-4E92-B227-0E52D5AD77D3}" type="datetimeFigureOut">
              <a:rPr lang="ru-RU" smtClean="0"/>
              <a:t>16.02.2018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81579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681842" y="4467452"/>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20535" y="6356350"/>
            <a:ext cx="1951263" cy="365125"/>
          </a:xfrm>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a:xfrm>
            <a:off x="3028950" y="6356351"/>
            <a:ext cx="2294164" cy="365125"/>
          </a:xfrm>
        </p:spPr>
        <p:txBody>
          <a:bodyPr/>
          <a:lstStyle/>
          <a:p>
            <a:endParaRPr lang="ru-RU" dirty="0"/>
          </a:p>
        </p:txBody>
      </p:sp>
      <p:sp>
        <p:nvSpPr>
          <p:cNvPr id="6" name="Slide Number Placeholder 5"/>
          <p:cNvSpPr>
            <a:spLocks noGrp="1"/>
          </p:cNvSpPr>
          <p:nvPr>
            <p:ph type="sldNum" sz="quarter" idx="12"/>
          </p:nvPr>
        </p:nvSpPr>
        <p:spPr>
          <a:xfrm>
            <a:off x="5380265" y="6356351"/>
            <a:ext cx="1771649"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9820661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6172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5654242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9714" y="-7482"/>
            <a:ext cx="7894865"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0405339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7482"/>
            <a:ext cx="8245929"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1802822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4725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1118506" y="6011014"/>
            <a:ext cx="2057400" cy="365125"/>
          </a:xfrm>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a:xfrm>
            <a:off x="3690257" y="6011013"/>
            <a:ext cx="3086100" cy="365125"/>
          </a:xfrm>
        </p:spPr>
        <p:txBody>
          <a:bodyPr/>
          <a:lstStyle/>
          <a:p>
            <a:endParaRPr lang="ru-RU"/>
          </a:p>
        </p:txBody>
      </p:sp>
      <p:sp>
        <p:nvSpPr>
          <p:cNvPr id="6" name="Slide Number Placeholder 5"/>
          <p:cNvSpPr>
            <a:spLocks noGrp="1"/>
          </p:cNvSpPr>
          <p:nvPr>
            <p:ph type="sldNum" sz="quarter" idx="12"/>
          </p:nvPr>
        </p:nvSpPr>
        <p:spPr>
          <a:xfrm>
            <a:off x="6947806" y="6011014"/>
            <a:ext cx="2057400"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91856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0608965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2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16.02.2018</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455129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0D787-D32D-4E92-B227-0E52D5AD77D3}" type="datetimeFigureOut">
              <a:rPr lang="ru-RU" smtClean="0"/>
              <a:t>16.02.2018</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AB965-0061-48B7-8827-09429CCA7BF8}" type="slidenum">
              <a:rPr lang="ru-RU" smtClean="0"/>
              <a:t>‹#›</a:t>
            </a:fld>
            <a:endParaRPr lang="ru-RU"/>
          </a:p>
        </p:txBody>
      </p:sp>
    </p:spTree>
    <p:extLst>
      <p:ext uri="{BB962C8B-B14F-4D97-AF65-F5344CB8AC3E}">
        <p14:creationId xmlns:p14="http://schemas.microsoft.com/office/powerpoint/2010/main" val="1864084198"/>
      </p:ext>
    </p:extLst>
  </p:cSld>
  <p:clrMap bg1="lt1" tx1="dk1" bg2="lt2" tx2="dk2" accent1="accent1" accent2="accent2" accent3="accent3" accent4="accent4" accent5="accent5" accent6="accent6" hlink="hlink" folHlink="folHlink"/>
  <p:sldLayoutIdLst>
    <p:sldLayoutId id="2147483699" r:id="rId1"/>
    <p:sldLayoutId id="2147483710" r:id="rId2"/>
    <p:sldLayoutId id="2147483700" r:id="rId3"/>
    <p:sldLayoutId id="2147483711" r:id="rId4"/>
    <p:sldLayoutId id="2147483712" r:id="rId5"/>
    <p:sldLayoutId id="2147483713" r:id="rId6"/>
    <p:sldLayoutId id="2147483701" r:id="rId7"/>
    <p:sldLayoutId id="2147483714" r:id="rId8"/>
    <p:sldLayoutId id="2147483715" r:id="rId9"/>
    <p:sldLayoutId id="2147483702" r:id="rId10"/>
    <p:sldLayoutId id="2147483716" r:id="rId11"/>
    <p:sldLayoutId id="2147483717" r:id="rId12"/>
    <p:sldLayoutId id="2147483718" r:id="rId13"/>
    <p:sldLayoutId id="2147483704" r:id="rId14"/>
    <p:sldLayoutId id="2147483719" r:id="rId15"/>
    <p:sldLayoutId id="2147483705" r:id="rId1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eduportal44.ru/koiro/RMIKPU/SitePages/%D0%9F%D0%B0%D1%82%D1%80%D0%B8%D0%BE%D1%82%D0%B8%D1%87%D0%B5%D1%81%D0%BA%D0%BE%D0%B5%20%D0%B2%D0%BE%D1%81%D0%BF%D0%B8%D1%82%D0%B0%D0%BD%D0%B8%D0%B5.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duportal44.ru/sites/Region44/_layouts/15/start.aspx#/SitePages/%D0%94%D0%BE%D0%BC%D0%B0%D1%88%D0%BD%D1%8F%D1%8F.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4406" y="1197734"/>
            <a:ext cx="7118337" cy="2962142"/>
          </a:xfrm>
          <a:solidFill>
            <a:schemeClr val="accent4">
              <a:lumMod val="20000"/>
              <a:lumOff val="80000"/>
            </a:schemeClr>
          </a:solidFill>
        </p:spPr>
        <p:txBody>
          <a:bodyPr>
            <a:normAutofit/>
          </a:bodyPr>
          <a:lstStyle/>
          <a:p>
            <a:r>
              <a:rPr lang="ru-RU" sz="4000" dirty="0" smtClean="0">
                <a:solidFill>
                  <a:srgbClr val="FF0000"/>
                </a:solidFill>
              </a:rPr>
              <a:t>Краеведческая работа как возможность взаимодействия в рамках проектной деятельности</a:t>
            </a:r>
            <a:endParaRPr lang="ru-RU" sz="4000" dirty="0">
              <a:solidFill>
                <a:srgbClr val="FF0000"/>
              </a:solidFill>
            </a:endParaRPr>
          </a:p>
        </p:txBody>
      </p:sp>
      <p:sp>
        <p:nvSpPr>
          <p:cNvPr id="3" name="Подзаголовок 2"/>
          <p:cNvSpPr>
            <a:spLocks noGrp="1"/>
          </p:cNvSpPr>
          <p:nvPr>
            <p:ph type="subTitle" idx="1"/>
          </p:nvPr>
        </p:nvSpPr>
        <p:spPr>
          <a:xfrm>
            <a:off x="2292439" y="5344732"/>
            <a:ext cx="6590303" cy="1081825"/>
          </a:xfrm>
        </p:spPr>
        <p:txBody>
          <a:bodyPr>
            <a:normAutofit fontScale="92500" lnSpcReduction="10000"/>
          </a:bodyPr>
          <a:lstStyle/>
          <a:p>
            <a:r>
              <a:rPr lang="ru-RU" dirty="0" smtClean="0"/>
              <a:t>Н.П. </a:t>
            </a:r>
            <a:r>
              <a:rPr lang="ru-RU" dirty="0" err="1" smtClean="0"/>
              <a:t>Пигалева</a:t>
            </a:r>
            <a:r>
              <a:rPr lang="ru-RU" dirty="0" smtClean="0"/>
              <a:t>, </a:t>
            </a:r>
            <a:r>
              <a:rPr lang="ru-RU" dirty="0" err="1" smtClean="0"/>
              <a:t>к.и.н</a:t>
            </a:r>
            <a:r>
              <a:rPr lang="ru-RU" dirty="0" smtClean="0"/>
              <a:t>., зав. кафедрой теории и методики обучения ОГБОУ ДПО «КОИРО»</a:t>
            </a:r>
          </a:p>
          <a:p>
            <a:r>
              <a:rPr lang="ru-RU" dirty="0" smtClean="0"/>
              <a:t>16.02. 2018 г.</a:t>
            </a:r>
            <a:endParaRPr lang="ru-RU" dirty="0"/>
          </a:p>
        </p:txBody>
      </p:sp>
    </p:spTree>
    <p:extLst>
      <p:ext uri="{BB962C8B-B14F-4D97-AF65-F5344CB8AC3E}">
        <p14:creationId xmlns:p14="http://schemas.microsoft.com/office/powerpoint/2010/main" val="653633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96979" y="90153"/>
            <a:ext cx="7109137" cy="1030308"/>
          </a:xfrm>
        </p:spPr>
        <p:txBody>
          <a:bodyPr>
            <a:normAutofit fontScale="90000"/>
          </a:bodyPr>
          <a:lstStyle/>
          <a:p>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a:solidFill>
                  <a:srgbClr val="C00000"/>
                </a:solidFill>
                <a:latin typeface="Arial" panose="020B0604020202020204" pitchFamily="34" charset="0"/>
                <a:cs typeface="Arial" panose="020B0604020202020204" pitchFamily="34" charset="0"/>
              </a:rPr>
              <a:t/>
            </a:r>
            <a:br>
              <a:rPr lang="ru-RU" sz="3200" b="1" dirty="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altLang="ru-RU" sz="4000" b="1" dirty="0" smtClean="0">
                <a:solidFill>
                  <a:srgbClr val="FF0000"/>
                </a:solidFill>
              </a:rPr>
              <a:t>Проект </a:t>
            </a:r>
            <a:r>
              <a:rPr lang="ru-RU" altLang="ru-RU" sz="4000" b="1" dirty="0">
                <a:solidFill>
                  <a:srgbClr val="FF0000"/>
                </a:solidFill>
              </a:rPr>
              <a:t>– это 6 «П»: </a:t>
            </a:r>
            <a:br>
              <a:rPr lang="ru-RU" altLang="ru-RU" sz="4000" b="1" dirty="0">
                <a:solidFill>
                  <a:srgbClr val="FF0000"/>
                </a:solidFill>
              </a:rPr>
            </a:br>
            <a:endParaRPr lang="ru-RU" sz="4000" b="1" dirty="0">
              <a:solidFill>
                <a:srgbClr val="FF0000"/>
              </a:solidFill>
            </a:endParaRPr>
          </a:p>
        </p:txBody>
      </p:sp>
      <p:sp>
        <p:nvSpPr>
          <p:cNvPr id="3" name="Подзаголовок 2"/>
          <p:cNvSpPr>
            <a:spLocks noGrp="1"/>
          </p:cNvSpPr>
          <p:nvPr>
            <p:ph type="subTitle" idx="1"/>
          </p:nvPr>
        </p:nvSpPr>
        <p:spPr>
          <a:xfrm>
            <a:off x="1249252" y="1120461"/>
            <a:ext cx="7633492" cy="5331854"/>
          </a:xfrm>
          <a:solidFill>
            <a:schemeClr val="accent4">
              <a:lumMod val="20000"/>
              <a:lumOff val="80000"/>
            </a:schemeClr>
          </a:solidFill>
        </p:spPr>
        <p:txBody>
          <a:bodyPr>
            <a:normAutofit/>
          </a:bodyPr>
          <a:lstStyle/>
          <a:p>
            <a:r>
              <a:rPr lang="ru-RU" altLang="ru-RU" sz="3600" dirty="0" smtClean="0">
                <a:latin typeface="Times New Roman" panose="02020603050405020304" pitchFamily="18" charset="0"/>
                <a:cs typeface="Times New Roman" panose="02020603050405020304" pitchFamily="18" charset="0"/>
              </a:rPr>
              <a:t>Проблема    </a:t>
            </a:r>
          </a:p>
          <a:p>
            <a:r>
              <a:rPr lang="ru-RU" altLang="ru-RU" sz="3600" dirty="0" smtClean="0">
                <a:latin typeface="Times New Roman" panose="02020603050405020304" pitchFamily="18" charset="0"/>
                <a:cs typeface="Times New Roman" panose="02020603050405020304" pitchFamily="18" charset="0"/>
              </a:rPr>
              <a:t>Проектирование   </a:t>
            </a:r>
          </a:p>
          <a:p>
            <a:r>
              <a:rPr lang="ru-RU" altLang="ru-RU" sz="3600" dirty="0" smtClean="0">
                <a:latin typeface="Times New Roman" panose="02020603050405020304" pitchFamily="18" charset="0"/>
                <a:cs typeface="Times New Roman" panose="02020603050405020304" pitchFamily="18" charset="0"/>
              </a:rPr>
              <a:t>        </a:t>
            </a:r>
            <a:r>
              <a:rPr lang="ru-RU" altLang="ru-RU" sz="3600" dirty="0">
                <a:latin typeface="Times New Roman" panose="02020603050405020304" pitchFamily="18" charset="0"/>
                <a:cs typeface="Times New Roman" panose="02020603050405020304" pitchFamily="18" charset="0"/>
              </a:rPr>
              <a:t>Поиск информации  </a:t>
            </a:r>
            <a:endParaRPr lang="ru-RU" altLang="ru-RU" sz="3600" dirty="0" smtClean="0">
              <a:latin typeface="Times New Roman" panose="02020603050405020304" pitchFamily="18" charset="0"/>
              <a:cs typeface="Times New Roman" panose="02020603050405020304" pitchFamily="18" charset="0"/>
            </a:endParaRPr>
          </a:p>
          <a:p>
            <a:r>
              <a:rPr lang="ru-RU" altLang="ru-RU" sz="3600" dirty="0" smtClean="0">
                <a:latin typeface="Times New Roman" panose="02020603050405020304" pitchFamily="18" charset="0"/>
                <a:cs typeface="Times New Roman" panose="02020603050405020304" pitchFamily="18" charset="0"/>
              </a:rPr>
              <a:t> </a:t>
            </a:r>
            <a:r>
              <a:rPr lang="ru-RU" altLang="ru-RU" sz="3600" dirty="0">
                <a:latin typeface="Times New Roman" panose="02020603050405020304" pitchFamily="18" charset="0"/>
                <a:cs typeface="Times New Roman" panose="02020603050405020304" pitchFamily="18" charset="0"/>
              </a:rPr>
              <a:t>Продукт         </a:t>
            </a:r>
            <a:endParaRPr lang="ru-RU" altLang="ru-RU" sz="3600" dirty="0" smtClean="0">
              <a:latin typeface="Times New Roman" panose="02020603050405020304" pitchFamily="18" charset="0"/>
              <a:cs typeface="Times New Roman" panose="02020603050405020304" pitchFamily="18" charset="0"/>
            </a:endParaRPr>
          </a:p>
          <a:p>
            <a:r>
              <a:rPr lang="ru-RU" altLang="ru-RU" sz="3600" dirty="0" smtClean="0">
                <a:latin typeface="Times New Roman" panose="02020603050405020304" pitchFamily="18" charset="0"/>
                <a:cs typeface="Times New Roman" panose="02020603050405020304" pitchFamily="18" charset="0"/>
              </a:rPr>
              <a:t>    </a:t>
            </a:r>
            <a:r>
              <a:rPr lang="ru-RU" altLang="ru-RU" sz="3600" dirty="0">
                <a:latin typeface="Times New Roman" panose="02020603050405020304" pitchFamily="18" charset="0"/>
                <a:cs typeface="Times New Roman" panose="02020603050405020304" pitchFamily="18" charset="0"/>
              </a:rPr>
              <a:t>Презентация    </a:t>
            </a:r>
            <a:endParaRPr lang="ru-RU" altLang="ru-RU" sz="3600" dirty="0" smtClean="0">
              <a:latin typeface="Times New Roman" panose="02020603050405020304" pitchFamily="18" charset="0"/>
              <a:cs typeface="Times New Roman" panose="02020603050405020304" pitchFamily="18" charset="0"/>
            </a:endParaRPr>
          </a:p>
          <a:p>
            <a:r>
              <a:rPr lang="ru-RU" altLang="ru-RU" sz="3600" dirty="0" smtClean="0">
                <a:latin typeface="Times New Roman" panose="02020603050405020304" pitchFamily="18" charset="0"/>
                <a:cs typeface="Times New Roman" panose="02020603050405020304" pitchFamily="18" charset="0"/>
              </a:rPr>
              <a:t>   </a:t>
            </a:r>
            <a:r>
              <a:rPr lang="ru-RU" altLang="ru-RU" sz="3600" dirty="0">
                <a:latin typeface="Times New Roman" panose="02020603050405020304" pitchFamily="18" charset="0"/>
                <a:cs typeface="Times New Roman" panose="02020603050405020304" pitchFamily="18" charset="0"/>
              </a:rPr>
              <a:t>Портфолио</a:t>
            </a:r>
          </a:p>
          <a:p>
            <a:endParaRPr lang="ru-RU" sz="2800" dirty="0">
              <a:solidFill>
                <a:schemeClr val="tx2">
                  <a:lumMod val="50000"/>
                </a:schemeClr>
              </a:solidFill>
            </a:endParaRPr>
          </a:p>
        </p:txBody>
      </p:sp>
    </p:spTree>
    <p:extLst>
      <p:ext uri="{BB962C8B-B14F-4D97-AF65-F5344CB8AC3E}">
        <p14:creationId xmlns:p14="http://schemas.microsoft.com/office/powerpoint/2010/main" val="4207300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5464" y="283334"/>
            <a:ext cx="7160653" cy="837127"/>
          </a:xfrm>
        </p:spPr>
        <p:txBody>
          <a:bodyPr>
            <a:normAutofit fontScale="90000"/>
          </a:bodyPr>
          <a:lstStyle/>
          <a:p>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a:solidFill>
                  <a:srgbClr val="C00000"/>
                </a:solidFill>
                <a:latin typeface="Arial" panose="020B0604020202020204" pitchFamily="34" charset="0"/>
                <a:cs typeface="Arial" panose="020B0604020202020204" pitchFamily="34" charset="0"/>
              </a:rPr>
              <a:t/>
            </a:r>
            <a:br>
              <a:rPr lang="ru-RU" sz="3200" b="1" dirty="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altLang="ru-RU" sz="3200" b="1" dirty="0">
                <a:solidFill>
                  <a:srgbClr val="CC3300"/>
                </a:solidFill>
              </a:rPr>
              <a:t>Классификация проектов </a:t>
            </a:r>
            <a:br>
              <a:rPr lang="ru-RU" altLang="ru-RU" sz="3200" b="1" dirty="0">
                <a:solidFill>
                  <a:srgbClr val="CC3300"/>
                </a:solidFill>
              </a:rPr>
            </a:br>
            <a:endParaRPr lang="ru-RU" sz="3200" b="1" dirty="0">
              <a:solidFill>
                <a:srgbClr val="FF0000"/>
              </a:solidFill>
            </a:endParaRPr>
          </a:p>
        </p:txBody>
      </p:sp>
      <p:sp>
        <p:nvSpPr>
          <p:cNvPr id="3" name="Подзаголовок 2"/>
          <p:cNvSpPr>
            <a:spLocks noGrp="1"/>
          </p:cNvSpPr>
          <p:nvPr>
            <p:ph type="subTitle" idx="1"/>
          </p:nvPr>
        </p:nvSpPr>
        <p:spPr>
          <a:xfrm>
            <a:off x="1249252" y="1120461"/>
            <a:ext cx="7633492" cy="5331854"/>
          </a:xfrm>
          <a:solidFill>
            <a:schemeClr val="accent4">
              <a:lumMod val="20000"/>
              <a:lumOff val="80000"/>
            </a:schemeClr>
          </a:solidFill>
        </p:spPr>
        <p:txBody>
          <a:bodyPr>
            <a:normAutofit lnSpcReduction="10000"/>
          </a:bodyPr>
          <a:lstStyle/>
          <a:p>
            <a:pPr marL="285750" indent="-285750" algn="just">
              <a:buFont typeface="Wingdings" panose="05000000000000000000" pitchFamily="2" charset="2"/>
              <a:buChar char="Ø"/>
            </a:pPr>
            <a:endParaRPr lang="ru-RU" sz="1900" dirty="0" smtClean="0">
              <a:solidFill>
                <a:schemeClr val="tx2">
                  <a:lumMod val="50000"/>
                </a:schemeClr>
              </a:solidFill>
              <a:latin typeface="Arial" panose="020B0604020202020204" pitchFamily="34" charset="0"/>
              <a:cs typeface="Arial" panose="020B0604020202020204" pitchFamily="34" charset="0"/>
            </a:endParaRPr>
          </a:p>
          <a:p>
            <a:pPr algn="l">
              <a:spcBef>
                <a:spcPct val="50000"/>
              </a:spcBef>
              <a:buFontTx/>
              <a:buChar char="•"/>
            </a:pPr>
            <a:r>
              <a:rPr lang="ru-RU" sz="2000" dirty="0" smtClean="0"/>
              <a:t> </a:t>
            </a:r>
            <a:r>
              <a:rPr lang="ru-RU" altLang="ru-RU" dirty="0">
                <a:solidFill>
                  <a:srgbClr val="FF0000"/>
                </a:solidFill>
              </a:rPr>
              <a:t>по доминирующей деятельности учащихся</a:t>
            </a:r>
            <a:r>
              <a:rPr lang="ru-RU" altLang="ru-RU" dirty="0"/>
              <a:t> </a:t>
            </a:r>
            <a:r>
              <a:rPr lang="ru-RU" altLang="ru-RU" dirty="0">
                <a:solidFill>
                  <a:srgbClr val="A50021"/>
                </a:solidFill>
              </a:rPr>
              <a:t>- </a:t>
            </a:r>
            <a:r>
              <a:rPr lang="ru-RU" altLang="ru-RU" dirty="0" smtClean="0"/>
              <a:t>практико-ориентированные (восстановление обелисков, создание пешеходных зон), исследовательские (создание родословной; поиск информации и описание памятников, обычаев и др.), информационные (выпуск газеты, инф. листов), творческие (организация праздников, выставок работ), ролевые (спектакли); </a:t>
            </a:r>
            <a:endParaRPr lang="ru-RU" altLang="ru-RU" dirty="0"/>
          </a:p>
          <a:p>
            <a:pPr>
              <a:spcBef>
                <a:spcPct val="50000"/>
              </a:spcBef>
              <a:buFontTx/>
              <a:buChar char="•"/>
            </a:pPr>
            <a:r>
              <a:rPr lang="ru-RU" altLang="ru-RU" dirty="0">
                <a:solidFill>
                  <a:srgbClr val="FF0000"/>
                </a:solidFill>
              </a:rPr>
              <a:t>по продолжительности</a:t>
            </a:r>
            <a:r>
              <a:rPr lang="ru-RU" altLang="ru-RU" dirty="0"/>
              <a:t> </a:t>
            </a:r>
            <a:r>
              <a:rPr lang="ru-RU" altLang="ru-RU" dirty="0">
                <a:solidFill>
                  <a:srgbClr val="A50021"/>
                </a:solidFill>
              </a:rPr>
              <a:t>- </a:t>
            </a:r>
            <a:r>
              <a:rPr lang="ru-RU" altLang="ru-RU" dirty="0"/>
              <a:t>мини-проекты, краткосрочные, годичные;</a:t>
            </a:r>
          </a:p>
          <a:p>
            <a:pPr algn="l">
              <a:spcBef>
                <a:spcPct val="50000"/>
              </a:spcBef>
              <a:buFontTx/>
              <a:buChar char="•"/>
            </a:pPr>
            <a:r>
              <a:rPr lang="ru-RU" altLang="ru-RU" dirty="0">
                <a:solidFill>
                  <a:srgbClr val="FF0000"/>
                </a:solidFill>
              </a:rPr>
              <a:t>по количеству участников</a:t>
            </a:r>
            <a:r>
              <a:rPr lang="ru-RU" altLang="ru-RU" dirty="0"/>
              <a:t> - индивидуальные и </a:t>
            </a:r>
            <a:r>
              <a:rPr lang="ru-RU" altLang="ru-RU" dirty="0" smtClean="0"/>
              <a:t>групповые;</a:t>
            </a:r>
          </a:p>
          <a:p>
            <a:pPr algn="l">
              <a:spcBef>
                <a:spcPct val="50000"/>
              </a:spcBef>
              <a:buFontTx/>
              <a:buChar char="•"/>
            </a:pPr>
            <a:r>
              <a:rPr lang="ru-RU" altLang="ru-RU" dirty="0" smtClean="0">
                <a:solidFill>
                  <a:srgbClr val="FF0000"/>
                </a:solidFill>
              </a:rPr>
              <a:t>по </a:t>
            </a:r>
            <a:r>
              <a:rPr lang="ru-RU" altLang="ru-RU" dirty="0">
                <a:solidFill>
                  <a:srgbClr val="FF0000"/>
                </a:solidFill>
              </a:rPr>
              <a:t>форме продукта</a:t>
            </a:r>
            <a:r>
              <a:rPr lang="ru-RU" altLang="ru-RU" dirty="0"/>
              <a:t> - газета, буклет, журнал, словарь, сборник сочинений, спектакль, мультимедийный продукт и т.д.</a:t>
            </a:r>
          </a:p>
          <a:p>
            <a:pPr algn="just"/>
            <a:endParaRPr lang="ru-RU" dirty="0">
              <a:solidFill>
                <a:schemeClr val="tx2">
                  <a:lumMod val="50000"/>
                </a:schemeClr>
              </a:solidFill>
              <a:latin typeface="Arial" panose="020B0604020202020204" pitchFamily="34" charset="0"/>
              <a:cs typeface="Arial" panose="020B0604020202020204" pitchFamily="34" charset="0"/>
            </a:endParaRPr>
          </a:p>
          <a:p>
            <a:endParaRPr lang="ru-RU" sz="2800" dirty="0">
              <a:solidFill>
                <a:schemeClr val="tx2">
                  <a:lumMod val="50000"/>
                </a:schemeClr>
              </a:solidFill>
            </a:endParaRPr>
          </a:p>
        </p:txBody>
      </p:sp>
    </p:spTree>
    <p:extLst>
      <p:ext uri="{BB962C8B-B14F-4D97-AF65-F5344CB8AC3E}">
        <p14:creationId xmlns:p14="http://schemas.microsoft.com/office/powerpoint/2010/main" val="487768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96980" y="270458"/>
            <a:ext cx="7285764" cy="540912"/>
          </a:xfrm>
        </p:spPr>
        <p:txBody>
          <a:bodyPr>
            <a:normAutofit/>
          </a:bodyPr>
          <a:lstStyle/>
          <a:p>
            <a:r>
              <a:rPr lang="ru-RU" sz="3200" b="1" dirty="0" smtClean="0">
                <a:solidFill>
                  <a:srgbClr val="FF0000"/>
                </a:solidFill>
              </a:rPr>
              <a:t>Инициативы</a:t>
            </a:r>
            <a:endParaRPr lang="ru-RU" sz="3200" b="1" dirty="0">
              <a:solidFill>
                <a:srgbClr val="FF0000"/>
              </a:solidFill>
            </a:endParaRPr>
          </a:p>
        </p:txBody>
      </p:sp>
      <p:sp>
        <p:nvSpPr>
          <p:cNvPr id="3" name="Подзаголовок 2"/>
          <p:cNvSpPr>
            <a:spLocks noGrp="1"/>
          </p:cNvSpPr>
          <p:nvPr>
            <p:ph type="subTitle" idx="1"/>
          </p:nvPr>
        </p:nvSpPr>
        <p:spPr>
          <a:xfrm>
            <a:off x="1339402" y="811370"/>
            <a:ext cx="7418231" cy="5293217"/>
          </a:xfrm>
          <a:solidFill>
            <a:schemeClr val="accent4">
              <a:lumMod val="20000"/>
              <a:lumOff val="80000"/>
            </a:schemeClr>
          </a:solidFill>
        </p:spPr>
        <p:txBody>
          <a:bodyPr>
            <a:normAutofit lnSpcReduction="10000"/>
          </a:bodyPr>
          <a:lstStyle/>
          <a:p>
            <a:pPr algn="l"/>
            <a:r>
              <a:rPr lang="ru-RU" sz="2800" dirty="0" smtClean="0"/>
              <a:t>-изучение </a:t>
            </a:r>
            <a:r>
              <a:rPr lang="ru-RU" sz="2800" dirty="0"/>
              <a:t>истории и культуры </a:t>
            </a:r>
            <a:r>
              <a:rPr lang="ru-RU" sz="2800" dirty="0" smtClean="0"/>
              <a:t>края</a:t>
            </a:r>
            <a:r>
              <a:rPr lang="ru-RU" sz="2800" dirty="0"/>
              <a:t> </a:t>
            </a:r>
            <a:r>
              <a:rPr lang="ru-RU" sz="2800" dirty="0" smtClean="0"/>
              <a:t>(памятные знаки (В.Я </a:t>
            </a:r>
            <a:r>
              <a:rPr lang="ru-RU" sz="2800" dirty="0" err="1" smtClean="0"/>
              <a:t>Чичагов</a:t>
            </a:r>
            <a:r>
              <a:rPr lang="ru-RU" sz="2800" dirty="0" smtClean="0"/>
              <a:t>), </a:t>
            </a:r>
          </a:p>
          <a:p>
            <a:pPr algn="l"/>
            <a:r>
              <a:rPr lang="ru-RU" sz="2800" dirty="0" smtClean="0"/>
              <a:t> -пропаганда </a:t>
            </a:r>
            <a:r>
              <a:rPr lang="ru-RU" sz="2800" dirty="0"/>
              <a:t>знаний о </a:t>
            </a:r>
            <a:r>
              <a:rPr lang="ru-RU" sz="2800" dirty="0" smtClean="0"/>
              <a:t>крае</a:t>
            </a:r>
            <a:r>
              <a:rPr lang="ru-RU" sz="2800" dirty="0"/>
              <a:t> </a:t>
            </a:r>
            <a:r>
              <a:rPr lang="ru-RU" sz="2800" dirty="0" smtClean="0"/>
              <a:t>(издание книг, публикации в прессе – проект «Отражение истории края в местной печати»)</a:t>
            </a:r>
          </a:p>
          <a:p>
            <a:pPr algn="l"/>
            <a:r>
              <a:rPr lang="ru-RU" sz="2800" dirty="0" smtClean="0"/>
              <a:t> </a:t>
            </a:r>
            <a:r>
              <a:rPr lang="ru-RU" sz="2800" dirty="0"/>
              <a:t>– организация выставок, музеев, лекториев, </a:t>
            </a:r>
            <a:r>
              <a:rPr lang="ru-RU" sz="2800" dirty="0" smtClean="0"/>
              <a:t>экскурсий ( </a:t>
            </a:r>
            <a:r>
              <a:rPr lang="ru-RU" sz="2800" dirty="0"/>
              <a:t>«народные музеи»)</a:t>
            </a:r>
            <a:endParaRPr lang="ru-RU" sz="2800" dirty="0" smtClean="0"/>
          </a:p>
          <a:p>
            <a:r>
              <a:rPr lang="en-US" sz="2000" dirty="0">
                <a:hlinkClick r:id="rId2"/>
              </a:rPr>
              <a:t>http://www.eduportal44.ru/koiro/RMIKPU/SitePages/%</a:t>
            </a:r>
            <a:r>
              <a:rPr lang="en-US" sz="2000" dirty="0" smtClean="0">
                <a:hlinkClick r:id="rId2"/>
              </a:rPr>
              <a:t>D0%9F%D0%B0%D1%82%D1%80%D0%B8%D0%BE%D1%82%D0%B8%D1%87%D0%B5%D1%81%D0%BA%D0%BE%D0%B5%20%D0%B2%D0%BE%D1%81%D0%BF%D0%B8%D1%82%D0%B0%D0%BD%D0%B8%D0%B5.aspx</a:t>
            </a:r>
            <a:endParaRPr lang="ru-RU" sz="2000" dirty="0" smtClean="0"/>
          </a:p>
          <a:p>
            <a:r>
              <a:rPr lang="ru-RU" sz="2000" dirty="0"/>
              <a:t>В прикрепленном файле размещены материалы Ю.Н. Волкова "Память о защитниках Отечества", рекомендованные для работы по духовно-нравственному и гражданско-патриотическому воспитанию в образовательных организациях Костромской области. </a:t>
            </a:r>
            <a:endParaRPr lang="ru-RU" sz="2000" dirty="0" smtClean="0"/>
          </a:p>
          <a:p>
            <a:endParaRPr lang="ru-RU" sz="2800" dirty="0">
              <a:solidFill>
                <a:schemeClr val="tx2">
                  <a:lumMod val="50000"/>
                </a:schemeClr>
              </a:solidFill>
            </a:endParaRPr>
          </a:p>
        </p:txBody>
      </p:sp>
    </p:spTree>
    <p:extLst>
      <p:ext uri="{BB962C8B-B14F-4D97-AF65-F5344CB8AC3E}">
        <p14:creationId xmlns:p14="http://schemas.microsoft.com/office/powerpoint/2010/main" val="1537689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96980" y="283334"/>
            <a:ext cx="7031865" cy="528035"/>
          </a:xfrm>
        </p:spPr>
        <p:txBody>
          <a:bodyPr>
            <a:normAutofit fontScale="90000"/>
          </a:bodyPr>
          <a:lstStyle/>
          <a:p>
            <a:r>
              <a:rPr lang="ru-RU" sz="3200" b="1" dirty="0" smtClean="0">
                <a:solidFill>
                  <a:srgbClr val="FF0000"/>
                </a:solidFill>
              </a:rPr>
              <a:t>Организаторы и участники</a:t>
            </a:r>
            <a:endParaRPr lang="ru-RU" sz="3200" b="1" dirty="0">
              <a:solidFill>
                <a:srgbClr val="FF0000"/>
              </a:solidFill>
            </a:endParaRPr>
          </a:p>
        </p:txBody>
      </p:sp>
      <p:sp>
        <p:nvSpPr>
          <p:cNvPr id="3" name="Подзаголовок 2"/>
          <p:cNvSpPr>
            <a:spLocks noGrp="1"/>
          </p:cNvSpPr>
          <p:nvPr>
            <p:ph type="subTitle" idx="1"/>
          </p:nvPr>
        </p:nvSpPr>
        <p:spPr>
          <a:xfrm>
            <a:off x="1339402" y="811370"/>
            <a:ext cx="7418231" cy="5293217"/>
          </a:xfrm>
          <a:solidFill>
            <a:schemeClr val="accent4">
              <a:lumMod val="20000"/>
              <a:lumOff val="80000"/>
            </a:schemeClr>
          </a:solidFill>
        </p:spPr>
        <p:txBody>
          <a:bodyPr>
            <a:normAutofit/>
          </a:bodyPr>
          <a:lstStyle/>
          <a:p>
            <a:pPr algn="l"/>
            <a:r>
              <a:rPr lang="ru-RU" sz="2000" dirty="0"/>
              <a:t> </a:t>
            </a:r>
            <a:r>
              <a:rPr lang="ru-RU" altLang="ru-RU" b="1" dirty="0" smtClean="0">
                <a:solidFill>
                  <a:srgbClr val="002060"/>
                </a:solidFill>
              </a:rPr>
              <a:t>Сохранение </a:t>
            </a:r>
            <a:r>
              <a:rPr lang="ru-RU" altLang="ru-RU" b="1" dirty="0">
                <a:solidFill>
                  <a:srgbClr val="002060"/>
                </a:solidFill>
              </a:rPr>
              <a:t>памяти</a:t>
            </a:r>
            <a:r>
              <a:rPr lang="ru-RU" altLang="ru-RU" dirty="0">
                <a:solidFill>
                  <a:srgbClr val="002060"/>
                </a:solidFill>
              </a:rPr>
              <a:t> – это добровольческая </a:t>
            </a:r>
            <a:r>
              <a:rPr lang="ru-RU" altLang="ru-RU" dirty="0" smtClean="0">
                <a:solidFill>
                  <a:srgbClr val="002060"/>
                </a:solidFill>
              </a:rPr>
              <a:t>деятельность (год волонтера), </a:t>
            </a:r>
            <a:r>
              <a:rPr lang="ru-RU" altLang="ru-RU" dirty="0">
                <a:solidFill>
                  <a:srgbClr val="002060"/>
                </a:solidFill>
              </a:rPr>
              <a:t>направленная на </a:t>
            </a:r>
            <a:r>
              <a:rPr lang="ru-RU" altLang="ru-RU" dirty="0" smtClean="0">
                <a:solidFill>
                  <a:srgbClr val="002060"/>
                </a:solidFill>
              </a:rPr>
              <a:t>гражданское воспитание </a:t>
            </a:r>
            <a:r>
              <a:rPr lang="ru-RU" altLang="ru-RU" dirty="0">
                <a:solidFill>
                  <a:srgbClr val="002060"/>
                </a:solidFill>
              </a:rPr>
              <a:t>и сохранение исторической памяти (благоустройство памятных мест и воинских захоронений, социальное сопровождение ветеранов, участие в организации Всероссийских акций («Бессмертный полк») и праздничных мероприятий, посвященных Дням боевой славы).</a:t>
            </a:r>
          </a:p>
          <a:p>
            <a:pPr lvl="1">
              <a:defRPr/>
            </a:pPr>
            <a:r>
              <a:rPr lang="ru-RU" altLang="ru-RU" sz="2400" dirty="0">
                <a:solidFill>
                  <a:srgbClr val="002060"/>
                </a:solidFill>
              </a:rPr>
              <a:t>Поисковая работа, направленная на сохранение памяти о подвигах Героев</a:t>
            </a:r>
          </a:p>
          <a:p>
            <a:pPr lvl="1">
              <a:defRPr/>
            </a:pPr>
            <a:r>
              <a:rPr lang="ru-RU" altLang="ru-RU" sz="2400" dirty="0">
                <a:solidFill>
                  <a:srgbClr val="002060"/>
                </a:solidFill>
              </a:rPr>
              <a:t>Изучение истории и краеведения</a:t>
            </a:r>
          </a:p>
          <a:p>
            <a:pPr>
              <a:defRPr/>
            </a:pPr>
            <a:r>
              <a:rPr lang="ru-RU" sz="2000" u="sng" dirty="0">
                <a:hlinkClick r:id="rId2"/>
              </a:rPr>
              <a:t>http://www.eduportal44.ru/sites/Region44/_layouts/15/start.aspx#/SitePages/%D0%94%D0%BE%D0%BC%D0%B0%D1%88%D0%BD%D1%8F%D1%8F.aspx</a:t>
            </a:r>
            <a:endParaRPr lang="ru-RU" sz="2000" dirty="0"/>
          </a:p>
          <a:p>
            <a:pPr algn="l"/>
            <a:endParaRPr lang="ru-RU" sz="2800" dirty="0">
              <a:solidFill>
                <a:schemeClr val="tx2">
                  <a:lumMod val="50000"/>
                </a:schemeClr>
              </a:solidFill>
            </a:endParaRPr>
          </a:p>
        </p:txBody>
      </p:sp>
    </p:spTree>
    <p:extLst>
      <p:ext uri="{BB962C8B-B14F-4D97-AF65-F5344CB8AC3E}">
        <p14:creationId xmlns:p14="http://schemas.microsoft.com/office/powerpoint/2010/main" val="840638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96980" y="283334"/>
            <a:ext cx="7031865" cy="528035"/>
          </a:xfrm>
        </p:spPr>
        <p:txBody>
          <a:bodyPr>
            <a:normAutofit fontScale="90000"/>
          </a:bodyPr>
          <a:lstStyle/>
          <a:p>
            <a:r>
              <a:rPr lang="ru-RU" sz="3200" b="1" dirty="0" smtClean="0">
                <a:solidFill>
                  <a:srgbClr val="FF0000"/>
                </a:solidFill>
              </a:rPr>
              <a:t>Организаторы и участники</a:t>
            </a:r>
            <a:endParaRPr lang="ru-RU" sz="3200" b="1" dirty="0">
              <a:solidFill>
                <a:srgbClr val="FF0000"/>
              </a:solidFill>
            </a:endParaRPr>
          </a:p>
        </p:txBody>
      </p:sp>
      <p:sp>
        <p:nvSpPr>
          <p:cNvPr id="3" name="Подзаголовок 2"/>
          <p:cNvSpPr>
            <a:spLocks noGrp="1"/>
          </p:cNvSpPr>
          <p:nvPr>
            <p:ph type="subTitle" idx="1"/>
          </p:nvPr>
        </p:nvSpPr>
        <p:spPr>
          <a:xfrm>
            <a:off x="1339402" y="811370"/>
            <a:ext cx="7418231" cy="5293217"/>
          </a:xfrm>
          <a:solidFill>
            <a:schemeClr val="accent4">
              <a:lumMod val="20000"/>
              <a:lumOff val="80000"/>
            </a:schemeClr>
          </a:solidFill>
        </p:spPr>
        <p:txBody>
          <a:bodyPr>
            <a:normAutofit/>
          </a:bodyPr>
          <a:lstStyle/>
          <a:p>
            <a:pPr algn="l"/>
            <a:r>
              <a:rPr lang="ru-RU" sz="2000" dirty="0"/>
              <a:t> </a:t>
            </a:r>
            <a:endParaRPr lang="ru-RU" sz="2000" dirty="0" smtClean="0"/>
          </a:p>
          <a:p>
            <a:pPr algn="l"/>
            <a:r>
              <a:rPr lang="ru-RU" sz="2800" dirty="0" smtClean="0">
                <a:solidFill>
                  <a:schemeClr val="tx2">
                    <a:lumMod val="50000"/>
                  </a:schemeClr>
                </a:solidFill>
              </a:rPr>
              <a:t>- Активные граждане (поддержка библиотеки, школы, родителей);</a:t>
            </a:r>
          </a:p>
          <a:p>
            <a:pPr marL="457200" indent="-457200" algn="l">
              <a:buFontTx/>
              <a:buChar char="-"/>
            </a:pPr>
            <a:r>
              <a:rPr lang="ru-RU" sz="2800" dirty="0" smtClean="0">
                <a:solidFill>
                  <a:schemeClr val="tx2">
                    <a:lumMod val="50000"/>
                  </a:schemeClr>
                </a:solidFill>
              </a:rPr>
              <a:t>Библиотека  (ученики- родители-учителя «Книга приходит в дом», активные граждане, архивные работники);</a:t>
            </a:r>
          </a:p>
          <a:p>
            <a:pPr marL="457200" indent="-457200" algn="l">
              <a:buFontTx/>
              <a:buChar char="-"/>
            </a:pPr>
            <a:r>
              <a:rPr lang="ru-RU" sz="2800" dirty="0" smtClean="0">
                <a:solidFill>
                  <a:schemeClr val="tx2">
                    <a:lumMod val="50000"/>
                  </a:schemeClr>
                </a:solidFill>
              </a:rPr>
              <a:t>Образовательная организация (в рамках ФГОС – выполнение проекта – необходимость партнеров);</a:t>
            </a:r>
          </a:p>
          <a:p>
            <a:pPr marL="457200" indent="-457200" algn="l">
              <a:buFontTx/>
              <a:buChar char="-"/>
            </a:pPr>
            <a:r>
              <a:rPr lang="ru-RU" sz="2800" dirty="0" smtClean="0">
                <a:solidFill>
                  <a:schemeClr val="tx2">
                    <a:lumMod val="50000"/>
                  </a:schemeClr>
                </a:solidFill>
              </a:rPr>
              <a:t>ПРОЕКТНАЯ ДЕЯТЕЛЬНОСТЬ ОБЪЕДИНЯЕТ, СПЛАЧИВАЕТ</a:t>
            </a:r>
          </a:p>
          <a:p>
            <a:pPr marL="457200" indent="-457200" algn="l">
              <a:buFontTx/>
              <a:buChar char="-"/>
            </a:pPr>
            <a:endParaRPr lang="ru-RU" sz="2800" dirty="0">
              <a:solidFill>
                <a:schemeClr val="tx2">
                  <a:lumMod val="50000"/>
                </a:schemeClr>
              </a:solidFill>
            </a:endParaRPr>
          </a:p>
        </p:txBody>
      </p:sp>
    </p:spTree>
    <p:extLst>
      <p:ext uri="{BB962C8B-B14F-4D97-AF65-F5344CB8AC3E}">
        <p14:creationId xmlns:p14="http://schemas.microsoft.com/office/powerpoint/2010/main" val="341757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96980" y="283334"/>
            <a:ext cx="7031865" cy="528035"/>
          </a:xfrm>
        </p:spPr>
        <p:txBody>
          <a:bodyPr>
            <a:normAutofit fontScale="90000"/>
          </a:bodyPr>
          <a:lstStyle/>
          <a:p>
            <a:endParaRPr lang="ru-RU" sz="3200" b="1" dirty="0">
              <a:solidFill>
                <a:srgbClr val="FF0000"/>
              </a:solidFill>
            </a:endParaRPr>
          </a:p>
        </p:txBody>
      </p:sp>
      <p:sp>
        <p:nvSpPr>
          <p:cNvPr id="3" name="Подзаголовок 2"/>
          <p:cNvSpPr>
            <a:spLocks noGrp="1"/>
          </p:cNvSpPr>
          <p:nvPr>
            <p:ph type="subTitle" idx="1"/>
          </p:nvPr>
        </p:nvSpPr>
        <p:spPr>
          <a:xfrm>
            <a:off x="1339402" y="811370"/>
            <a:ext cx="7418231" cy="5293217"/>
          </a:xfrm>
          <a:solidFill>
            <a:schemeClr val="accent4">
              <a:lumMod val="20000"/>
              <a:lumOff val="80000"/>
            </a:schemeClr>
          </a:solidFill>
        </p:spPr>
        <p:txBody>
          <a:bodyPr>
            <a:normAutofit/>
          </a:bodyPr>
          <a:lstStyle/>
          <a:p>
            <a:pPr algn="l"/>
            <a:r>
              <a:rPr lang="ru-RU" sz="2000" dirty="0"/>
              <a:t> </a:t>
            </a:r>
            <a:endParaRPr lang="ru-RU" sz="2000" dirty="0" smtClean="0"/>
          </a:p>
          <a:p>
            <a:pPr algn="l"/>
            <a:endParaRPr lang="ru-RU" sz="2800" dirty="0" smtClean="0">
              <a:solidFill>
                <a:schemeClr val="tx2">
                  <a:lumMod val="50000"/>
                </a:schemeClr>
              </a:solidFill>
            </a:endParaRPr>
          </a:p>
          <a:p>
            <a:r>
              <a:rPr lang="ru-RU" sz="2800" dirty="0" smtClean="0">
                <a:solidFill>
                  <a:srgbClr val="FF0000"/>
                </a:solidFill>
              </a:rPr>
              <a:t>ПРОЕКТНАЯ ДЕЯТЕЛЬНОСТЬ ОБЪЕДИНЯЕТ, СПЛАЧИВАЕТ</a:t>
            </a:r>
          </a:p>
          <a:p>
            <a:endParaRPr lang="ru-RU" sz="2800" dirty="0">
              <a:solidFill>
                <a:srgbClr val="FF0000"/>
              </a:solidFill>
            </a:endParaRPr>
          </a:p>
          <a:p>
            <a:r>
              <a:rPr lang="ru-RU" sz="4000" dirty="0" smtClean="0">
                <a:solidFill>
                  <a:srgbClr val="FF0000"/>
                </a:solidFill>
              </a:rPr>
              <a:t>Успехов!</a:t>
            </a:r>
          </a:p>
          <a:p>
            <a:pPr marL="457200" indent="-457200" algn="l">
              <a:buFontTx/>
              <a:buChar char="-"/>
            </a:pPr>
            <a:endParaRPr lang="ru-RU" sz="2800" dirty="0">
              <a:solidFill>
                <a:schemeClr val="tx2">
                  <a:lumMod val="50000"/>
                </a:schemeClr>
              </a:solidFill>
            </a:endParaRPr>
          </a:p>
        </p:txBody>
      </p:sp>
    </p:spTree>
    <p:extLst>
      <p:ext uri="{BB962C8B-B14F-4D97-AF65-F5344CB8AC3E}">
        <p14:creationId xmlns:p14="http://schemas.microsoft.com/office/powerpoint/2010/main" val="2173090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1070" y="270457"/>
            <a:ext cx="7401674" cy="734095"/>
          </a:xfrm>
        </p:spPr>
        <p:txBody>
          <a:bodyPr>
            <a:normAutofit/>
          </a:bodyPr>
          <a:lstStyle/>
          <a:p>
            <a:r>
              <a:rPr lang="ru-RU" sz="3200" dirty="0" smtClean="0">
                <a:solidFill>
                  <a:srgbClr val="FF0000"/>
                </a:solidFill>
              </a:rPr>
              <a:t>Цель образования </a:t>
            </a:r>
            <a:endParaRPr lang="ru-RU" sz="3200" dirty="0">
              <a:solidFill>
                <a:srgbClr val="FF0000"/>
              </a:solidFill>
            </a:endParaRPr>
          </a:p>
        </p:txBody>
      </p:sp>
      <p:sp>
        <p:nvSpPr>
          <p:cNvPr id="3" name="Подзаголовок 2"/>
          <p:cNvSpPr>
            <a:spLocks noGrp="1"/>
          </p:cNvSpPr>
          <p:nvPr>
            <p:ph type="subTitle" idx="1"/>
          </p:nvPr>
        </p:nvSpPr>
        <p:spPr>
          <a:xfrm>
            <a:off x="1249252" y="1287887"/>
            <a:ext cx="7633492" cy="5164428"/>
          </a:xfrm>
          <a:solidFill>
            <a:schemeClr val="accent4">
              <a:lumMod val="20000"/>
              <a:lumOff val="80000"/>
            </a:schemeClr>
          </a:solidFill>
        </p:spPr>
        <p:txBody>
          <a:bodyPr>
            <a:normAutofit lnSpcReduction="10000"/>
          </a:bodyPr>
          <a:lstStyle/>
          <a:p>
            <a:pPr algn="just"/>
            <a:r>
              <a:rPr lang="ru-RU" sz="2800" dirty="0">
                <a:solidFill>
                  <a:schemeClr val="tx2">
                    <a:lumMod val="50000"/>
                  </a:schemeClr>
                </a:solidFill>
              </a:rPr>
              <a:t>Подготовка активного, думающего человека, ориентированного на знания и использование новых технологий, способного творчески подходить к решению задач, понимать и формулировать </a:t>
            </a:r>
            <a:r>
              <a:rPr lang="ru-RU" sz="2800" dirty="0">
                <a:solidFill>
                  <a:srgbClr val="FF0000"/>
                </a:solidFill>
              </a:rPr>
              <a:t>смыслы человеческой деятельности. </a:t>
            </a:r>
            <a:r>
              <a:rPr lang="ru-RU" sz="2800" dirty="0" smtClean="0">
                <a:solidFill>
                  <a:srgbClr val="FF0000"/>
                </a:solidFill>
              </a:rPr>
              <a:t> </a:t>
            </a:r>
          </a:p>
          <a:p>
            <a:pPr algn="just"/>
            <a:r>
              <a:rPr lang="ru-RU" sz="2800" dirty="0" smtClean="0">
                <a:solidFill>
                  <a:srgbClr val="FF0000"/>
                </a:solidFill>
              </a:rPr>
              <a:t>(ФГОС – общественный договор: семьи, общества, государства)</a:t>
            </a:r>
            <a:endParaRPr lang="ru-RU" sz="2800" dirty="0">
              <a:solidFill>
                <a:srgbClr val="FF0000"/>
              </a:solidFill>
            </a:endParaRPr>
          </a:p>
          <a:p>
            <a:pPr algn="just"/>
            <a:r>
              <a:rPr lang="ru-RU" sz="2800" dirty="0">
                <a:solidFill>
                  <a:schemeClr val="tx2">
                    <a:lumMod val="50000"/>
                  </a:schemeClr>
                </a:solidFill>
              </a:rPr>
              <a:t>- </a:t>
            </a:r>
            <a:r>
              <a:rPr lang="ru-RU" sz="2800" dirty="0">
                <a:solidFill>
                  <a:srgbClr val="FF0000"/>
                </a:solidFill>
              </a:rPr>
              <a:t>краеведение</a:t>
            </a:r>
            <a:r>
              <a:rPr lang="ru-RU" sz="2800" dirty="0">
                <a:solidFill>
                  <a:schemeClr val="tx2">
                    <a:lumMod val="50000"/>
                  </a:schemeClr>
                </a:solidFill>
              </a:rPr>
              <a:t> как </a:t>
            </a:r>
            <a:r>
              <a:rPr lang="ru-RU" sz="2800" dirty="0">
                <a:solidFill>
                  <a:srgbClr val="FF0000"/>
                </a:solidFill>
              </a:rPr>
              <a:t>подсистема</a:t>
            </a:r>
            <a:r>
              <a:rPr lang="ru-RU" sz="2800" dirty="0">
                <a:solidFill>
                  <a:schemeClr val="tx2">
                    <a:lumMod val="50000"/>
                  </a:schemeClr>
                </a:solidFill>
              </a:rPr>
              <a:t> общего содержания образования, ориентированная на формирование личности и социализацию современного молодого человека, на воспитание </a:t>
            </a:r>
            <a:r>
              <a:rPr lang="ru-RU" sz="2800" dirty="0" smtClean="0">
                <a:solidFill>
                  <a:schemeClr val="tx2">
                    <a:lumMod val="50000"/>
                  </a:schemeClr>
                </a:solidFill>
              </a:rPr>
              <a:t>активного гражданина </a:t>
            </a:r>
            <a:r>
              <a:rPr lang="ru-RU" sz="2800" dirty="0">
                <a:solidFill>
                  <a:schemeClr val="tx2">
                    <a:lumMod val="50000"/>
                  </a:schemeClr>
                </a:solidFill>
              </a:rPr>
              <a:t>и патриота своей Родины.</a:t>
            </a:r>
          </a:p>
        </p:txBody>
      </p:sp>
    </p:spTree>
    <p:extLst>
      <p:ext uri="{BB962C8B-B14F-4D97-AF65-F5344CB8AC3E}">
        <p14:creationId xmlns:p14="http://schemas.microsoft.com/office/powerpoint/2010/main" val="3255289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1070" y="270457"/>
            <a:ext cx="7401674" cy="734095"/>
          </a:xfrm>
        </p:spPr>
        <p:txBody>
          <a:bodyPr>
            <a:normAutofit/>
          </a:bodyPr>
          <a:lstStyle/>
          <a:p>
            <a:r>
              <a:rPr lang="ru-RU" sz="3200" dirty="0" smtClean="0">
                <a:solidFill>
                  <a:srgbClr val="FF0000"/>
                </a:solidFill>
              </a:rPr>
              <a:t>Из истории</a:t>
            </a:r>
            <a:endParaRPr lang="ru-RU" sz="3200" dirty="0">
              <a:solidFill>
                <a:srgbClr val="FF0000"/>
              </a:solidFill>
            </a:endParaRPr>
          </a:p>
        </p:txBody>
      </p:sp>
      <p:sp>
        <p:nvSpPr>
          <p:cNvPr id="3" name="Подзаголовок 2"/>
          <p:cNvSpPr>
            <a:spLocks noGrp="1"/>
          </p:cNvSpPr>
          <p:nvPr>
            <p:ph type="subTitle" idx="1"/>
          </p:nvPr>
        </p:nvSpPr>
        <p:spPr>
          <a:xfrm>
            <a:off x="1249252" y="1287887"/>
            <a:ext cx="7633492" cy="5164428"/>
          </a:xfrm>
          <a:solidFill>
            <a:schemeClr val="accent4">
              <a:lumMod val="20000"/>
              <a:lumOff val="80000"/>
            </a:schemeClr>
          </a:solidFill>
        </p:spPr>
        <p:txBody>
          <a:bodyPr>
            <a:normAutofit fontScale="85000" lnSpcReduction="20000"/>
          </a:bodyPr>
          <a:lstStyle/>
          <a:p>
            <a:pPr algn="l"/>
            <a:r>
              <a:rPr lang="ru-RU" sz="2800" dirty="0">
                <a:latin typeface="Times New Roman" panose="02020603050405020304" pitchFamily="18" charset="0"/>
                <a:cs typeface="Times New Roman" panose="02020603050405020304" pitchFamily="18" charset="0"/>
              </a:rPr>
              <a:t>Термин </a:t>
            </a:r>
            <a:r>
              <a:rPr lang="ru-RU" sz="2800" dirty="0">
                <a:solidFill>
                  <a:srgbClr val="FF0000"/>
                </a:solidFill>
                <a:latin typeface="Times New Roman" panose="02020603050405020304" pitchFamily="18" charset="0"/>
                <a:cs typeface="Times New Roman" panose="02020603050405020304" pitchFamily="18" charset="0"/>
              </a:rPr>
              <a:t>«краеведение» </a:t>
            </a:r>
            <a:r>
              <a:rPr lang="ru-RU" sz="2800" dirty="0">
                <a:latin typeface="Times New Roman" panose="02020603050405020304" pitchFamily="18" charset="0"/>
                <a:cs typeface="Times New Roman" panose="02020603050405020304" pitchFamily="18" charset="0"/>
              </a:rPr>
              <a:t>появился в отечественной школе в начале ХХ </a:t>
            </a:r>
            <a:r>
              <a:rPr lang="ru-RU" sz="2800" dirty="0" smtClean="0">
                <a:latin typeface="Times New Roman" panose="02020603050405020304" pitchFamily="18" charset="0"/>
                <a:cs typeface="Times New Roman" panose="02020603050405020304" pitchFamily="18" charset="0"/>
              </a:rPr>
              <a:t>века (</a:t>
            </a:r>
            <a:r>
              <a:rPr lang="ru-RU" sz="2800" b="1" dirty="0" smtClean="0">
                <a:latin typeface="Times New Roman" panose="02020603050405020304" pitchFamily="18" charset="0"/>
                <a:cs typeface="Times New Roman" panose="02020603050405020304" pitchFamily="18" charset="0"/>
              </a:rPr>
              <a:t>краеведение</a:t>
            </a:r>
            <a:r>
              <a:rPr lang="ru-RU" sz="2800" dirty="0">
                <a:latin typeface="Times New Roman" panose="02020603050405020304" pitchFamily="18" charset="0"/>
                <a:cs typeface="Times New Roman" panose="02020603050405020304" pitchFamily="18" charset="0"/>
              </a:rPr>
              <a:t> — изучение природы, населения, хозяйства, истории и культуры какой-либо части страны, административного или природного района, населенных пунктов с их ближайшим </a:t>
            </a:r>
            <a:r>
              <a:rPr lang="ru-RU" sz="2800" dirty="0" smtClean="0">
                <a:latin typeface="Times New Roman" panose="02020603050405020304" pitchFamily="18" charset="0"/>
                <a:cs typeface="Times New Roman" panose="02020603050405020304" pitchFamily="18" charset="0"/>
              </a:rPr>
              <a:t>окружением), </a:t>
            </a:r>
            <a:r>
              <a:rPr lang="ru-RU" sz="2800" dirty="0">
                <a:latin typeface="Times New Roman" panose="02020603050405020304" pitchFamily="18" charset="0"/>
                <a:cs typeface="Times New Roman" panose="02020603050405020304" pitchFamily="18" charset="0"/>
              </a:rPr>
              <a:t>но его корни уходят в глубь к гуманистическим теориям </a:t>
            </a:r>
            <a:r>
              <a:rPr lang="ru-RU" sz="2800" dirty="0" smtClean="0">
                <a:latin typeface="Times New Roman" panose="02020603050405020304" pitchFamily="18" charset="0"/>
                <a:cs typeface="Times New Roman" panose="02020603050405020304" pitchFamily="18" charset="0"/>
              </a:rPr>
              <a:t>российских   </a:t>
            </a:r>
            <a:r>
              <a:rPr lang="ru-RU" sz="2800" dirty="0">
                <a:latin typeface="Times New Roman" panose="02020603050405020304" pitchFamily="18" charset="0"/>
                <a:cs typeface="Times New Roman" panose="02020603050405020304" pitchFamily="18" charset="0"/>
              </a:rPr>
              <a:t>и зарубежных классиков педагогики. </a:t>
            </a:r>
            <a:r>
              <a:rPr lang="ru-RU" sz="2800" i="1" dirty="0">
                <a:latin typeface="Times New Roman" panose="02020603050405020304" pitchFamily="18" charset="0"/>
                <a:cs typeface="Times New Roman" panose="02020603050405020304" pitchFamily="18" charset="0"/>
              </a:rPr>
              <a:t>Краеведение</a:t>
            </a:r>
            <a:r>
              <a:rPr lang="ru-RU" sz="2800" dirty="0">
                <a:latin typeface="Times New Roman" panose="02020603050405020304" pitchFamily="18" charset="0"/>
                <a:cs typeface="Times New Roman" panose="02020603050405020304" pitchFamily="18" charset="0"/>
              </a:rPr>
              <a:t> тесно </a:t>
            </a:r>
            <a:r>
              <a:rPr lang="ru-RU" sz="2800" i="1" dirty="0">
                <a:latin typeface="Times New Roman" panose="02020603050405020304" pitchFamily="18" charset="0"/>
                <a:cs typeface="Times New Roman" panose="02020603050405020304" pitchFamily="18" charset="0"/>
              </a:rPr>
              <a:t>связано</a:t>
            </a:r>
            <a:r>
              <a:rPr lang="ru-RU" sz="2800" dirty="0">
                <a:latin typeface="Times New Roman" panose="02020603050405020304" pitchFamily="18" charset="0"/>
                <a:cs typeface="Times New Roman" panose="02020603050405020304" pitchFamily="18" charset="0"/>
              </a:rPr>
              <a:t> с такими дидактическими и социально-педагогическими идеями как:</a:t>
            </a:r>
          </a:p>
          <a:p>
            <a:pPr algn="just"/>
            <a:r>
              <a:rPr lang="ru-RU" sz="2800" dirty="0">
                <a:latin typeface="Times New Roman" panose="02020603050405020304" pitchFamily="18" charset="0"/>
                <a:cs typeface="Times New Roman" panose="02020603050405020304" pitchFamily="18" charset="0"/>
              </a:rPr>
              <a:t>- преодоление «книжного характера» учения через познание на основе собственного опыта, получение «живого знания», развитие интереса к учению;</a:t>
            </a:r>
          </a:p>
          <a:p>
            <a:pPr algn="just"/>
            <a:r>
              <a:rPr lang="ru-RU" sz="2800" dirty="0">
                <a:latin typeface="Times New Roman" panose="02020603050405020304" pitchFamily="18" charset="0"/>
                <a:cs typeface="Times New Roman" panose="02020603050405020304" pitchFamily="18" charset="0"/>
              </a:rPr>
              <a:t> - активность ученика как разумного деятеля в окружающей среде (идея </a:t>
            </a:r>
            <a:r>
              <a:rPr lang="ru-RU" sz="2800" dirty="0" err="1">
                <a:latin typeface="Times New Roman" panose="02020603050405020304" pitchFamily="18" charset="0"/>
                <a:cs typeface="Times New Roman" panose="02020603050405020304" pitchFamily="18" charset="0"/>
              </a:rPr>
              <a:t>Песталоцции</a:t>
            </a:r>
            <a:r>
              <a:rPr lang="ru-RU" sz="2800" dirty="0">
                <a:latin typeface="Times New Roman" panose="02020603050405020304" pitchFamily="18" charset="0"/>
                <a:cs typeface="Times New Roman" panose="02020603050405020304" pitchFamily="18" charset="0"/>
              </a:rPr>
              <a:t> о задаче народной школы «поднять народ к разумной осмысленной жизни»);</a:t>
            </a:r>
          </a:p>
          <a:p>
            <a:pPr algn="just"/>
            <a:r>
              <a:rPr lang="ru-RU" sz="2800" dirty="0" smtClean="0">
                <a:latin typeface="Times New Roman" panose="02020603050405020304" pitchFamily="18" charset="0"/>
                <a:cs typeface="Times New Roman" panose="02020603050405020304" pitchFamily="18" charset="0"/>
              </a:rPr>
              <a:t>-</a:t>
            </a:r>
            <a:endParaRPr lang="ru-RU" sz="2800"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597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1070" y="270457"/>
            <a:ext cx="7401674" cy="734095"/>
          </a:xfrm>
        </p:spPr>
        <p:txBody>
          <a:bodyPr>
            <a:normAutofit/>
          </a:bodyPr>
          <a:lstStyle/>
          <a:p>
            <a:r>
              <a:rPr lang="ru-RU" sz="3200" dirty="0" smtClean="0">
                <a:solidFill>
                  <a:srgbClr val="FF0000"/>
                </a:solidFill>
              </a:rPr>
              <a:t>Из истории</a:t>
            </a:r>
            <a:endParaRPr lang="ru-RU" sz="3200" dirty="0">
              <a:solidFill>
                <a:srgbClr val="FF0000"/>
              </a:solidFill>
            </a:endParaRPr>
          </a:p>
        </p:txBody>
      </p:sp>
      <p:sp>
        <p:nvSpPr>
          <p:cNvPr id="3" name="Подзаголовок 2"/>
          <p:cNvSpPr>
            <a:spLocks noGrp="1"/>
          </p:cNvSpPr>
          <p:nvPr>
            <p:ph type="subTitle" idx="1"/>
          </p:nvPr>
        </p:nvSpPr>
        <p:spPr>
          <a:xfrm>
            <a:off x="1249252" y="1004552"/>
            <a:ext cx="7633492" cy="5447763"/>
          </a:xfrm>
          <a:solidFill>
            <a:schemeClr val="accent4">
              <a:lumMod val="20000"/>
              <a:lumOff val="80000"/>
            </a:schemeClr>
          </a:solidFill>
        </p:spPr>
        <p:txBody>
          <a:bodyPr>
            <a:normAutofit fontScale="92500" lnSpcReduction="20000"/>
          </a:bodyPr>
          <a:lstStyle/>
          <a:p>
            <a:pPr algn="just"/>
            <a:r>
              <a:rPr lang="ru-RU" sz="2000" dirty="0" smtClean="0"/>
              <a:t>Идея </a:t>
            </a:r>
            <a:r>
              <a:rPr lang="ru-RU" sz="2000" dirty="0"/>
              <a:t>комплексного изучения своего края принадлежала </a:t>
            </a:r>
            <a:r>
              <a:rPr lang="ru-RU" sz="2000" b="1" dirty="0"/>
              <a:t>М.В. Ломоно­со­ву</a:t>
            </a:r>
            <a:r>
              <a:rPr lang="ru-RU" sz="2000" dirty="0"/>
              <a:t>, составившему и разославшему в разные регионы анкету с вопросами по экономике, географии, истории, культуре. На основе этих анкет Ломоносов издал труд «Топографические известия, служащие для полного географического описания Российской Империи</a:t>
            </a:r>
            <a:r>
              <a:rPr lang="ru-RU" sz="2000" dirty="0" smtClean="0"/>
              <a:t>».</a:t>
            </a:r>
          </a:p>
          <a:p>
            <a:pPr algn="just"/>
            <a:r>
              <a:rPr lang="ru-RU" sz="2000" dirty="0"/>
              <a:t>общественный деятель начала </a:t>
            </a:r>
            <a:r>
              <a:rPr lang="ru-RU" sz="2000" dirty="0" err="1" smtClean="0"/>
              <a:t>XVIIIв</a:t>
            </a:r>
            <a:r>
              <a:rPr lang="ru-RU" sz="2000" dirty="0" smtClean="0"/>
              <a:t>. </a:t>
            </a:r>
            <a:r>
              <a:rPr lang="ru-RU" sz="2000" b="1" dirty="0" smtClean="0"/>
              <a:t>Николай </a:t>
            </a:r>
            <a:r>
              <a:rPr lang="ru-RU" sz="2000" b="1" dirty="0"/>
              <a:t>Иванович Новиков</a:t>
            </a:r>
            <a:r>
              <a:rPr lang="ru-RU" sz="2000" dirty="0"/>
              <a:t>(1744-1818) </a:t>
            </a:r>
            <a:r>
              <a:rPr lang="ru-RU" sz="2000" dirty="0" smtClean="0"/>
              <a:t>в </a:t>
            </a:r>
            <a:r>
              <a:rPr lang="ru-RU" sz="2000" dirty="0"/>
              <a:t>статье «О воспитании и наставлении детей» </a:t>
            </a:r>
            <a:r>
              <a:rPr lang="ru-RU" sz="2000" dirty="0" smtClean="0"/>
              <a:t>писал</a:t>
            </a:r>
            <a:r>
              <a:rPr lang="ru-RU" sz="2000" dirty="0"/>
              <a:t>: «Не заставляйте детей ваших из книг или по изустному наставлению учиться тому, что они сами могут в видеть, слушать и чувствовать</a:t>
            </a:r>
            <a:r>
              <a:rPr lang="ru-RU" sz="2000" dirty="0" smtClean="0"/>
              <a:t>».</a:t>
            </a:r>
          </a:p>
          <a:p>
            <a:pPr algn="just"/>
            <a:r>
              <a:rPr lang="en-US" sz="2000" dirty="0" smtClean="0"/>
              <a:t>XIX</a:t>
            </a:r>
            <a:r>
              <a:rPr lang="ru-RU" sz="2000" dirty="0" smtClean="0"/>
              <a:t>в</a:t>
            </a:r>
            <a:r>
              <a:rPr lang="ru-RU" sz="2000" dirty="0"/>
              <a:t>. </a:t>
            </a:r>
            <a:r>
              <a:rPr lang="ru-RU" sz="2000" dirty="0" smtClean="0"/>
              <a:t>Идея </a:t>
            </a:r>
            <a:r>
              <a:rPr lang="ru-RU" sz="2000" dirty="0"/>
              <a:t>народности воспитания К.Д. </a:t>
            </a:r>
            <a:r>
              <a:rPr lang="ru-RU" sz="2000" dirty="0" smtClean="0"/>
              <a:t>Ушинского «</a:t>
            </a:r>
            <a:r>
              <a:rPr lang="ru-RU" sz="2000" dirty="0"/>
              <a:t>укоренение» в «почве» национальной </a:t>
            </a:r>
            <a:r>
              <a:rPr lang="ru-RU" sz="2000" dirty="0" smtClean="0"/>
              <a:t>культуры. </a:t>
            </a:r>
            <a:endParaRPr lang="ru-RU" sz="2000" dirty="0"/>
          </a:p>
          <a:p>
            <a:pPr algn="just"/>
            <a:r>
              <a:rPr lang="ru-RU" sz="2000" dirty="0"/>
              <a:t>Н. Н. </a:t>
            </a:r>
            <a:r>
              <a:rPr lang="ru-RU" sz="2000" dirty="0" err="1"/>
              <a:t>Баранский</a:t>
            </a:r>
            <a:r>
              <a:rPr lang="ru-RU" sz="2000" dirty="0"/>
              <a:t> пишет: «В основу школьного краеведения заложена та мысль, что свое, близкое и в природе, и в человеческой жизни, и в хозяйстве понятнее, проще, яснее, чем чужое и далекое». </a:t>
            </a:r>
            <a:endParaRPr lang="ru-RU" sz="2000" dirty="0" smtClean="0"/>
          </a:p>
          <a:p>
            <a:pPr algn="just"/>
            <a:r>
              <a:rPr lang="ru-RU" sz="2000" dirty="0"/>
              <a:t>Первое десятилетие Советской власти называют «золотым десятилетием» развития краеведения. Повсеместно возникали краеведческие общества, музеи, кружки. Их задачей было изучение родного края, сохранение памятников, защита природы, распространение знаний об Отечестве. Краеведы спасали от уничтожения бесценные шедевры древнерусской живописи и прикладного искусства, исторические раритеты, редчайшие книги и старинные документы, препятствовали разрушению археологических и уникальных природных объектов.</a:t>
            </a:r>
            <a:endParaRPr lang="ru-RU" sz="2000" dirty="0">
              <a:solidFill>
                <a:schemeClr val="tx2">
                  <a:lumMod val="50000"/>
                </a:schemeClr>
              </a:solidFill>
            </a:endParaRPr>
          </a:p>
        </p:txBody>
      </p:sp>
    </p:spTree>
    <p:extLst>
      <p:ext uri="{BB962C8B-B14F-4D97-AF65-F5344CB8AC3E}">
        <p14:creationId xmlns:p14="http://schemas.microsoft.com/office/powerpoint/2010/main" val="2748826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1070" y="270457"/>
            <a:ext cx="7401674" cy="734095"/>
          </a:xfrm>
        </p:spPr>
        <p:txBody>
          <a:bodyPr>
            <a:normAutofit/>
          </a:bodyPr>
          <a:lstStyle/>
          <a:p>
            <a:r>
              <a:rPr lang="ru-RU" sz="3200" dirty="0" smtClean="0">
                <a:solidFill>
                  <a:srgbClr val="FF0000"/>
                </a:solidFill>
              </a:rPr>
              <a:t>Почему это стало возможным?</a:t>
            </a:r>
            <a:endParaRPr lang="ru-RU" sz="3200" dirty="0">
              <a:solidFill>
                <a:srgbClr val="FF0000"/>
              </a:solidFill>
            </a:endParaRPr>
          </a:p>
        </p:txBody>
      </p:sp>
      <p:sp>
        <p:nvSpPr>
          <p:cNvPr id="3" name="Подзаголовок 2"/>
          <p:cNvSpPr>
            <a:spLocks noGrp="1"/>
          </p:cNvSpPr>
          <p:nvPr>
            <p:ph type="subTitle" idx="1"/>
          </p:nvPr>
        </p:nvSpPr>
        <p:spPr>
          <a:xfrm>
            <a:off x="1249252" y="1004552"/>
            <a:ext cx="7633492" cy="5267459"/>
          </a:xfrm>
          <a:solidFill>
            <a:schemeClr val="accent4">
              <a:lumMod val="20000"/>
              <a:lumOff val="80000"/>
            </a:schemeClr>
          </a:solidFill>
        </p:spPr>
        <p:txBody>
          <a:bodyPr>
            <a:normAutofit/>
          </a:bodyPr>
          <a:lstStyle/>
          <a:p>
            <a:pPr algn="just"/>
            <a:r>
              <a:rPr lang="ru-RU" sz="2000" dirty="0" smtClean="0"/>
              <a:t>Со </a:t>
            </a:r>
            <a:r>
              <a:rPr lang="ru-RU" sz="2000" dirty="0"/>
              <a:t>второй половины 20-х годов, усилилось стремление к политической </a:t>
            </a:r>
            <a:r>
              <a:rPr lang="ru-RU" sz="2000" dirty="0" err="1"/>
              <a:t>идеологизации</a:t>
            </a:r>
            <a:r>
              <a:rPr lang="ru-RU" sz="2000" dirty="0"/>
              <a:t> работы краеведов. К руководству краеведением пришли люди, имевшие преимущественно опыт партийной или государственно-аппаратной работы. Историко-культурное краеведение как «</a:t>
            </a:r>
            <a:r>
              <a:rPr lang="ru-RU" sz="2000" dirty="0" err="1"/>
              <a:t>гробокопательско</a:t>
            </a:r>
            <a:r>
              <a:rPr lang="ru-RU" sz="2000" dirty="0"/>
              <a:t>-архивное» призывали ликвидировать. Началась травля краеведов в прессе, обвинения в организации заговоров, вредительстве. В то время, когда стремились все нивелировать, краеведы считали своим долгом выявлять своеобразие региона, предотвращали попытки унифицировать приемы хозяйствования без учета местных особенностей – природных и социальных. Массовое разрушение старинных, особенно церковных, зданий влекло за собой наказание тех, кто видел в них памятники культуры и истории, боролся за их сохранение. В результате </a:t>
            </a:r>
            <a:r>
              <a:rPr lang="ru-RU" sz="2000" dirty="0" smtClean="0"/>
              <a:t>разгром краеведения наступил в </a:t>
            </a:r>
            <a:r>
              <a:rPr lang="ru-RU" sz="2000" dirty="0"/>
              <a:t>1929-30 гг. К середине 30-х гг. были ликвидированы оставшиеся краеведческие организации, закрыты многие музеи. Многие краеведы были репрессированы.</a:t>
            </a:r>
            <a:endParaRPr lang="ru-RU" sz="2000" dirty="0">
              <a:solidFill>
                <a:schemeClr val="tx2">
                  <a:lumMod val="50000"/>
                </a:schemeClr>
              </a:solidFill>
            </a:endParaRPr>
          </a:p>
        </p:txBody>
      </p:sp>
    </p:spTree>
    <p:extLst>
      <p:ext uri="{BB962C8B-B14F-4D97-AF65-F5344CB8AC3E}">
        <p14:creationId xmlns:p14="http://schemas.microsoft.com/office/powerpoint/2010/main" val="3313718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5464" y="283334"/>
            <a:ext cx="7160653" cy="837127"/>
          </a:xfrm>
        </p:spPr>
        <p:txBody>
          <a:bodyPr>
            <a:normAutofit fontScale="90000"/>
          </a:bodyPr>
          <a:lstStyle/>
          <a:p>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a:solidFill>
                  <a:srgbClr val="C00000"/>
                </a:solidFill>
                <a:latin typeface="Arial" panose="020B0604020202020204" pitchFamily="34" charset="0"/>
                <a:cs typeface="Arial" panose="020B0604020202020204" pitchFamily="34" charset="0"/>
              </a:rPr>
              <a:t/>
            </a:r>
            <a:br>
              <a:rPr lang="ru-RU" sz="3200" b="1" dirty="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Читаем классиков</a:t>
            </a:r>
            <a:br>
              <a:rPr lang="ru-RU" sz="3200" b="1" dirty="0" smtClean="0">
                <a:solidFill>
                  <a:srgbClr val="C00000"/>
                </a:solidFill>
                <a:latin typeface="Arial" panose="020B0604020202020204" pitchFamily="34" charset="0"/>
                <a:cs typeface="Arial" panose="020B0604020202020204" pitchFamily="34" charset="0"/>
              </a:rPr>
            </a:br>
            <a:endParaRPr lang="ru-RU" sz="2700" dirty="0">
              <a:solidFill>
                <a:srgbClr val="FF0000"/>
              </a:solidFill>
            </a:endParaRPr>
          </a:p>
        </p:txBody>
      </p:sp>
      <p:sp>
        <p:nvSpPr>
          <p:cNvPr id="3" name="Подзаголовок 2"/>
          <p:cNvSpPr>
            <a:spLocks noGrp="1"/>
          </p:cNvSpPr>
          <p:nvPr>
            <p:ph type="subTitle" idx="1"/>
          </p:nvPr>
        </p:nvSpPr>
        <p:spPr>
          <a:xfrm>
            <a:off x="1249252" y="1120461"/>
            <a:ext cx="7633492" cy="5331854"/>
          </a:xfrm>
          <a:solidFill>
            <a:schemeClr val="accent4">
              <a:lumMod val="20000"/>
              <a:lumOff val="80000"/>
            </a:schemeClr>
          </a:solidFill>
        </p:spPr>
        <p:txBody>
          <a:bodyPr>
            <a:normAutofit/>
          </a:bodyPr>
          <a:lstStyle/>
          <a:p>
            <a:pPr marL="285750" indent="-285750" algn="just">
              <a:buFont typeface="Wingdings" panose="05000000000000000000" pitchFamily="2" charset="2"/>
              <a:buChar char="Ø"/>
            </a:pPr>
            <a:endParaRPr lang="ru-RU" sz="1900" dirty="0" smtClean="0">
              <a:solidFill>
                <a:schemeClr val="tx2">
                  <a:lumMod val="50000"/>
                </a:schemeClr>
              </a:solidFill>
              <a:latin typeface="Arial" panose="020B0604020202020204" pitchFamily="34" charset="0"/>
              <a:cs typeface="Arial" panose="020B0604020202020204" pitchFamily="34" charset="0"/>
            </a:endParaRPr>
          </a:p>
          <a:p>
            <a:pPr algn="just"/>
            <a:r>
              <a:rPr lang="ru-RU" b="1" dirty="0">
                <a:solidFill>
                  <a:schemeClr val="tx2">
                    <a:lumMod val="50000"/>
                  </a:schemeClr>
                </a:solidFill>
                <a:latin typeface="Arial" panose="020B0604020202020204" pitchFamily="34" charset="0"/>
                <a:cs typeface="Arial" panose="020B0604020202020204" pitchFamily="34" charset="0"/>
              </a:rPr>
              <a:t>«Краеведение – это всегда </a:t>
            </a:r>
            <a:r>
              <a:rPr lang="ru-RU" b="1" dirty="0" err="1">
                <a:solidFill>
                  <a:schemeClr val="tx2">
                    <a:lumMod val="50000"/>
                  </a:schemeClr>
                </a:solidFill>
                <a:latin typeface="Arial" panose="020B0604020202020204" pitchFamily="34" charset="0"/>
                <a:cs typeface="Arial" panose="020B0604020202020204" pitchFamily="34" charset="0"/>
              </a:rPr>
              <a:t>краелюбие</a:t>
            </a:r>
            <a:r>
              <a:rPr lang="ru-RU" b="1" dirty="0">
                <a:solidFill>
                  <a:schemeClr val="tx2">
                    <a:lumMod val="50000"/>
                  </a:schemeClr>
                </a:solidFill>
                <a:latin typeface="Arial" panose="020B0604020202020204" pitchFamily="34" charset="0"/>
                <a:cs typeface="Arial" panose="020B0604020202020204" pitchFamily="34" charset="0"/>
              </a:rPr>
              <a:t>»</a:t>
            </a:r>
            <a:br>
              <a:rPr lang="ru-RU" b="1" dirty="0">
                <a:solidFill>
                  <a:schemeClr val="tx2">
                    <a:lumMod val="50000"/>
                  </a:schemeClr>
                </a:solidFill>
                <a:latin typeface="Arial" panose="020B0604020202020204" pitchFamily="34" charset="0"/>
                <a:cs typeface="Arial" panose="020B0604020202020204" pitchFamily="34" charset="0"/>
              </a:rPr>
            </a:br>
            <a:r>
              <a:rPr lang="ru-RU" b="1" dirty="0">
                <a:solidFill>
                  <a:srgbClr val="C00000"/>
                </a:solidFill>
                <a:latin typeface="Arial" panose="020B0604020202020204" pitchFamily="34" charset="0"/>
                <a:cs typeface="Arial" panose="020B0604020202020204" pitchFamily="34" charset="0"/>
              </a:rPr>
              <a:t>(С.О. Шмидт)</a:t>
            </a:r>
            <a:endParaRPr lang="ru-RU" dirty="0">
              <a:solidFill>
                <a:srgbClr val="FF0000"/>
              </a:solidFill>
            </a:endParaRPr>
          </a:p>
          <a:p>
            <a:pPr algn="just"/>
            <a:endParaRPr lang="ru-RU" sz="1900" dirty="0" smtClean="0">
              <a:solidFill>
                <a:schemeClr val="tx2">
                  <a:lumMod val="50000"/>
                </a:schemeClr>
              </a:solidFill>
              <a:latin typeface="Arial" panose="020B0604020202020204" pitchFamily="34" charset="0"/>
              <a:cs typeface="Arial" panose="020B0604020202020204" pitchFamily="34" charset="0"/>
            </a:endParaRPr>
          </a:p>
          <a:p>
            <a:pPr algn="just"/>
            <a:r>
              <a:rPr lang="ru-RU" b="1" dirty="0" smtClean="0">
                <a:solidFill>
                  <a:srgbClr val="C00000"/>
                </a:solidFill>
                <a:latin typeface="Arial" panose="020B0604020202020204" pitchFamily="34" charset="0"/>
                <a:cs typeface="Arial" panose="020B0604020202020204" pitchFamily="34" charset="0"/>
              </a:rPr>
              <a:t>Д.С</a:t>
            </a:r>
            <a:r>
              <a:rPr lang="ru-RU" b="1" dirty="0">
                <a:solidFill>
                  <a:srgbClr val="C00000"/>
                </a:solidFill>
                <a:latin typeface="Arial" panose="020B0604020202020204" pitchFamily="34" charset="0"/>
                <a:cs typeface="Arial" panose="020B0604020202020204" pitchFamily="34" charset="0"/>
              </a:rPr>
              <a:t>. Лихачев </a:t>
            </a:r>
            <a:r>
              <a:rPr lang="ru-RU" b="1" dirty="0" smtClean="0">
                <a:solidFill>
                  <a:schemeClr val="tx2">
                    <a:lumMod val="50000"/>
                  </a:schemeClr>
                </a:solidFill>
                <a:latin typeface="Arial" panose="020B0604020202020204" pitchFamily="34" charset="0"/>
                <a:cs typeface="Arial" panose="020B0604020202020204" pitchFamily="34" charset="0"/>
              </a:rPr>
              <a:t>писал, </a:t>
            </a:r>
            <a:r>
              <a:rPr lang="ru-RU" b="1" dirty="0">
                <a:solidFill>
                  <a:schemeClr val="tx2">
                    <a:lumMod val="50000"/>
                  </a:schemeClr>
                </a:solidFill>
                <a:latin typeface="Arial" panose="020B0604020202020204" pitchFamily="34" charset="0"/>
                <a:cs typeface="Arial" panose="020B0604020202020204" pitchFamily="34" charset="0"/>
              </a:rPr>
              <a:t>что через краеведение молодой человек «учится уважению к предкам и помнит о том, что в свою очередь нужно будет для его потомков. </a:t>
            </a:r>
            <a:r>
              <a:rPr lang="ru-RU" b="1" i="1" dirty="0">
                <a:solidFill>
                  <a:schemeClr val="tx2">
                    <a:lumMod val="50000"/>
                  </a:schemeClr>
                </a:solidFill>
                <a:latin typeface="Arial" panose="020B0604020202020204" pitchFamily="34" charset="0"/>
                <a:cs typeface="Arial" panose="020B0604020202020204" pitchFamily="34" charset="0"/>
              </a:rPr>
              <a:t>Прошлое и будущее </a:t>
            </a:r>
            <a:r>
              <a:rPr lang="ru-RU" b="1" dirty="0">
                <a:solidFill>
                  <a:schemeClr val="tx2">
                    <a:lumMod val="50000"/>
                  </a:schemeClr>
                </a:solidFill>
                <a:latin typeface="Arial" panose="020B0604020202020204" pitchFamily="34" charset="0"/>
                <a:cs typeface="Arial" panose="020B0604020202020204" pitchFamily="34" charset="0"/>
              </a:rPr>
              <a:t>становятся своими</a:t>
            </a:r>
            <a:r>
              <a:rPr lang="ru-RU" b="1" i="1" dirty="0">
                <a:solidFill>
                  <a:schemeClr val="tx2">
                    <a:lumMod val="50000"/>
                  </a:schemeClr>
                </a:solidFill>
                <a:latin typeface="Arial" panose="020B0604020202020204" pitchFamily="34" charset="0"/>
                <a:cs typeface="Arial" panose="020B0604020202020204" pitchFamily="34" charset="0"/>
              </a:rPr>
              <a:t> для человека. Он начинает учиться ответственности</a:t>
            </a:r>
            <a:r>
              <a:rPr lang="ru-RU" b="1" dirty="0">
                <a:solidFill>
                  <a:schemeClr val="tx2">
                    <a:lumMod val="50000"/>
                  </a:schemeClr>
                </a:solidFill>
                <a:latin typeface="Arial" panose="020B0604020202020204" pitchFamily="34" charset="0"/>
                <a:cs typeface="Arial" panose="020B0604020202020204" pitchFamily="34" charset="0"/>
              </a:rPr>
              <a:t> — нравственной ответственности перед людьми прошлого и одновременно перед людьми будущего</a:t>
            </a:r>
            <a:r>
              <a:rPr lang="ru-RU" b="1" dirty="0" smtClean="0">
                <a:solidFill>
                  <a:schemeClr val="tx2">
                    <a:lumMod val="50000"/>
                  </a:schemeClr>
                </a:solidFill>
                <a:latin typeface="Arial" panose="020B0604020202020204" pitchFamily="34" charset="0"/>
                <a:cs typeface="Arial" panose="020B0604020202020204" pitchFamily="34" charset="0"/>
              </a:rPr>
              <a:t>».</a:t>
            </a:r>
          </a:p>
          <a:p>
            <a:pPr algn="just"/>
            <a:r>
              <a:rPr lang="ru-RU" b="1" dirty="0" smtClean="0">
                <a:solidFill>
                  <a:schemeClr val="tx2">
                    <a:lumMod val="50000"/>
                  </a:schemeClr>
                </a:solidFill>
                <a:latin typeface="Arial" panose="020B0604020202020204" pitchFamily="34" charset="0"/>
                <a:cs typeface="Arial" panose="020B0604020202020204" pitchFamily="34" charset="0"/>
              </a:rPr>
              <a:t>«Будущее всегда вокруг нас как и прошлое»</a:t>
            </a:r>
          </a:p>
          <a:p>
            <a:pPr algn="just"/>
            <a:r>
              <a:rPr lang="ru-RU" b="1" dirty="0" smtClean="0">
                <a:solidFill>
                  <a:schemeClr val="tx2">
                    <a:lumMod val="50000"/>
                  </a:schemeClr>
                </a:solidFill>
                <a:latin typeface="Arial" panose="020B0604020202020204" pitchFamily="34" charset="0"/>
                <a:cs typeface="Arial" panose="020B0604020202020204" pitchFamily="34" charset="0"/>
              </a:rPr>
              <a:t>(Н. Федоров)</a:t>
            </a:r>
          </a:p>
          <a:p>
            <a:endParaRPr lang="ru-RU" b="1" dirty="0">
              <a:solidFill>
                <a:schemeClr val="tx2">
                  <a:lumMod val="50000"/>
                </a:schemeClr>
              </a:solidFill>
              <a:latin typeface="Arial" panose="020B0604020202020204" pitchFamily="34" charset="0"/>
              <a:cs typeface="Arial" panose="020B0604020202020204" pitchFamily="34" charset="0"/>
            </a:endParaRPr>
          </a:p>
          <a:p>
            <a:endParaRPr lang="ru-RU" sz="2800" dirty="0">
              <a:solidFill>
                <a:schemeClr val="tx2">
                  <a:lumMod val="50000"/>
                </a:schemeClr>
              </a:solidFill>
            </a:endParaRPr>
          </a:p>
        </p:txBody>
      </p:sp>
    </p:spTree>
    <p:extLst>
      <p:ext uri="{BB962C8B-B14F-4D97-AF65-F5344CB8AC3E}">
        <p14:creationId xmlns:p14="http://schemas.microsoft.com/office/powerpoint/2010/main" val="3593402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5464" y="283334"/>
            <a:ext cx="7160653" cy="837127"/>
          </a:xfrm>
        </p:spPr>
        <p:txBody>
          <a:bodyPr>
            <a:normAutofit fontScale="90000"/>
          </a:bodyPr>
          <a:lstStyle/>
          <a:p>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a:solidFill>
                  <a:srgbClr val="C00000"/>
                </a:solidFill>
                <a:latin typeface="Arial" panose="020B0604020202020204" pitchFamily="34" charset="0"/>
                <a:cs typeface="Arial" panose="020B0604020202020204" pitchFamily="34" charset="0"/>
              </a:rPr>
              <a:t/>
            </a:r>
            <a:br>
              <a:rPr lang="ru-RU" sz="3200" b="1" dirty="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Специфика </a:t>
            </a:r>
            <a:r>
              <a:rPr lang="ru-RU" sz="3200" b="1" dirty="0">
                <a:solidFill>
                  <a:srgbClr val="C00000"/>
                </a:solidFill>
                <a:latin typeface="Arial" panose="020B0604020202020204" pitchFamily="34" charset="0"/>
                <a:cs typeface="Arial" panose="020B0604020202020204" pitchFamily="34" charset="0"/>
              </a:rPr>
              <a:t>краеведения</a:t>
            </a:r>
            <a:r>
              <a:rPr lang="ru-RU" sz="3200" dirty="0">
                <a:solidFill>
                  <a:srgbClr val="C00000"/>
                </a:solidFill>
              </a:rPr>
              <a:t/>
            </a:r>
            <a:br>
              <a:rPr lang="ru-RU" sz="3200" dirty="0">
                <a:solidFill>
                  <a:srgbClr val="C00000"/>
                </a:solidFill>
              </a:rPr>
            </a:br>
            <a:endParaRPr lang="ru-RU" sz="3200" dirty="0">
              <a:solidFill>
                <a:srgbClr val="FF0000"/>
              </a:solidFill>
            </a:endParaRPr>
          </a:p>
        </p:txBody>
      </p:sp>
      <p:sp>
        <p:nvSpPr>
          <p:cNvPr id="3" name="Подзаголовок 2"/>
          <p:cNvSpPr>
            <a:spLocks noGrp="1"/>
          </p:cNvSpPr>
          <p:nvPr>
            <p:ph type="subTitle" idx="1"/>
          </p:nvPr>
        </p:nvSpPr>
        <p:spPr>
          <a:xfrm>
            <a:off x="1249252" y="1120461"/>
            <a:ext cx="7633492" cy="5331854"/>
          </a:xfrm>
          <a:solidFill>
            <a:schemeClr val="accent4">
              <a:lumMod val="20000"/>
              <a:lumOff val="80000"/>
            </a:schemeClr>
          </a:solidFill>
        </p:spPr>
        <p:txBody>
          <a:bodyPr>
            <a:normAutofit/>
          </a:bodyPr>
          <a:lstStyle/>
          <a:p>
            <a:pPr marL="285750" indent="-285750" algn="just">
              <a:buFont typeface="Wingdings" panose="05000000000000000000" pitchFamily="2" charset="2"/>
              <a:buChar char="Ø"/>
            </a:pPr>
            <a:endParaRPr lang="ru-RU" sz="1900" dirty="0" smtClean="0">
              <a:solidFill>
                <a:schemeClr val="tx2">
                  <a:lumMod val="50000"/>
                </a:schemeClr>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ru-RU" dirty="0" smtClean="0">
                <a:solidFill>
                  <a:schemeClr val="tx2">
                    <a:lumMod val="50000"/>
                  </a:schemeClr>
                </a:solidFill>
                <a:latin typeface="Arial" panose="020B0604020202020204" pitchFamily="34" charset="0"/>
                <a:cs typeface="Arial" panose="020B0604020202020204" pitchFamily="34" charset="0"/>
              </a:rPr>
              <a:t>«</a:t>
            </a:r>
            <a:r>
              <a:rPr lang="ru-RU" dirty="0" smtClean="0">
                <a:solidFill>
                  <a:schemeClr val="tx2">
                    <a:lumMod val="50000"/>
                  </a:schemeClr>
                </a:solidFill>
                <a:latin typeface="Times New Roman" panose="02020603050405020304" pitchFamily="18" charset="0"/>
                <a:cs typeface="Times New Roman" panose="02020603050405020304" pitchFamily="18" charset="0"/>
              </a:rPr>
              <a:t>Краеведение </a:t>
            </a:r>
            <a:r>
              <a:rPr lang="ru-RU" dirty="0">
                <a:solidFill>
                  <a:schemeClr val="tx2">
                    <a:lumMod val="50000"/>
                  </a:schemeClr>
                </a:solidFill>
                <a:latin typeface="Times New Roman" panose="02020603050405020304" pitchFamily="18" charset="0"/>
                <a:cs typeface="Times New Roman" panose="02020603050405020304" pitchFamily="18" charset="0"/>
              </a:rPr>
              <a:t>принадлежит </a:t>
            </a:r>
            <a:r>
              <a:rPr lang="ru-RU" i="1" dirty="0">
                <a:solidFill>
                  <a:schemeClr val="tx2">
                    <a:lumMod val="50000"/>
                  </a:schemeClr>
                </a:solidFill>
                <a:latin typeface="Times New Roman" panose="02020603050405020304" pitchFamily="18" charset="0"/>
                <a:cs typeface="Times New Roman" panose="02020603050405020304" pitchFamily="18" charset="0"/>
              </a:rPr>
              <a:t>к типу комплексных наук</a:t>
            </a:r>
            <a:r>
              <a:rPr lang="ru-RU" dirty="0">
                <a:solidFill>
                  <a:schemeClr val="tx2">
                    <a:lumMod val="50000"/>
                  </a:schemeClr>
                </a:solidFill>
                <a:latin typeface="Times New Roman" panose="02020603050405020304" pitchFamily="18" charset="0"/>
                <a:cs typeface="Times New Roman" panose="02020603050405020304" pitchFamily="18" charset="0"/>
              </a:rPr>
              <a:t>» (</a:t>
            </a:r>
            <a:r>
              <a:rPr lang="ru-RU" dirty="0" err="1">
                <a:solidFill>
                  <a:schemeClr val="tx2">
                    <a:lumMod val="50000"/>
                  </a:schemeClr>
                </a:solidFill>
                <a:latin typeface="Times New Roman" panose="02020603050405020304" pitchFamily="18" charset="0"/>
                <a:cs typeface="Times New Roman" panose="02020603050405020304" pitchFamily="18" charset="0"/>
              </a:rPr>
              <a:t>Д.С.Лихачев</a:t>
            </a:r>
            <a:r>
              <a:rPr lang="ru-RU" dirty="0">
                <a:solidFill>
                  <a:schemeClr val="tx2">
                    <a:lumMod val="50000"/>
                  </a:schemeClr>
                </a:solidFill>
                <a:latin typeface="Times New Roman" panose="02020603050405020304" pitchFamily="18" charset="0"/>
                <a:cs typeface="Times New Roman" panose="02020603050405020304" pitchFamily="18" charset="0"/>
              </a:rPr>
              <a:t>), </a:t>
            </a:r>
            <a:r>
              <a:rPr lang="ru-RU" dirty="0" err="1" smtClean="0">
                <a:solidFill>
                  <a:schemeClr val="tx2">
                    <a:lumMod val="50000"/>
                  </a:schemeClr>
                </a:solidFill>
                <a:latin typeface="Times New Roman" panose="02020603050405020304" pitchFamily="18" charset="0"/>
                <a:cs typeface="Times New Roman" panose="02020603050405020304" pitchFamily="18" charset="0"/>
              </a:rPr>
              <a:t>междисциплинарность</a:t>
            </a:r>
            <a:r>
              <a:rPr lang="ru-RU" dirty="0" smtClean="0">
                <a:solidFill>
                  <a:schemeClr val="tx2">
                    <a:lumMod val="50000"/>
                  </a:schemeClr>
                </a:solidFill>
                <a:latin typeface="Times New Roman" panose="02020603050405020304" pitchFamily="18" charset="0"/>
                <a:cs typeface="Times New Roman" panose="02020603050405020304" pitchFamily="18" charset="0"/>
              </a:rPr>
              <a:t> позволяет реализовать </a:t>
            </a:r>
            <a:r>
              <a:rPr lang="ru-RU" i="1" dirty="0" err="1">
                <a:solidFill>
                  <a:schemeClr val="tx2">
                    <a:lumMod val="50000"/>
                  </a:schemeClr>
                </a:solidFill>
                <a:latin typeface="Times New Roman" panose="02020603050405020304" pitchFamily="18" charset="0"/>
                <a:cs typeface="Times New Roman" panose="02020603050405020304" pitchFamily="18" charset="0"/>
              </a:rPr>
              <a:t>метапредметный</a:t>
            </a:r>
            <a:r>
              <a:rPr lang="ru-RU" i="1" dirty="0">
                <a:solidFill>
                  <a:schemeClr val="tx2">
                    <a:lumMod val="50000"/>
                  </a:schemeClr>
                </a:solidFill>
                <a:latin typeface="Times New Roman" panose="02020603050405020304" pitchFamily="18" charset="0"/>
                <a:cs typeface="Times New Roman" panose="02020603050405020304" pitchFamily="18" charset="0"/>
              </a:rPr>
              <a:t> принцип</a:t>
            </a:r>
            <a:r>
              <a:rPr lang="ru-RU" dirty="0">
                <a:solidFill>
                  <a:schemeClr val="tx2">
                    <a:lumMod val="50000"/>
                  </a:schemeClr>
                </a:solidFill>
                <a:latin typeface="Times New Roman" panose="02020603050405020304" pitchFamily="18" charset="0"/>
                <a:cs typeface="Times New Roman" panose="02020603050405020304" pitchFamily="18" charset="0"/>
              </a:rPr>
              <a:t> знаний</a:t>
            </a:r>
          </a:p>
          <a:p>
            <a:pPr marL="285750" indent="-285750" algn="just">
              <a:buFont typeface="Wingdings" panose="05000000000000000000" pitchFamily="2" charset="2"/>
              <a:buChar char="Ø"/>
            </a:pPr>
            <a:r>
              <a:rPr lang="ru-RU" dirty="0" smtClean="0">
                <a:solidFill>
                  <a:schemeClr val="tx2">
                    <a:lumMod val="50000"/>
                  </a:schemeClr>
                </a:solidFill>
                <a:latin typeface="Times New Roman" panose="02020603050405020304" pitchFamily="18" charset="0"/>
                <a:cs typeface="Times New Roman" panose="02020603050405020304" pitchFamily="18" charset="0"/>
              </a:rPr>
              <a:t>Это  </a:t>
            </a:r>
            <a:r>
              <a:rPr lang="ru-RU" i="1" dirty="0">
                <a:solidFill>
                  <a:schemeClr val="tx2">
                    <a:lumMod val="50000"/>
                  </a:schemeClr>
                </a:solidFill>
                <a:latin typeface="Times New Roman" panose="02020603050405020304" pitchFamily="18" charset="0"/>
                <a:cs typeface="Times New Roman" panose="02020603050405020304" pitchFamily="18" charset="0"/>
              </a:rPr>
              <a:t>«</a:t>
            </a:r>
            <a:r>
              <a:rPr lang="ru-RU" i="1" dirty="0" err="1">
                <a:solidFill>
                  <a:schemeClr val="tx2">
                    <a:lumMod val="50000"/>
                  </a:schemeClr>
                </a:solidFill>
                <a:latin typeface="Times New Roman" panose="02020603050405020304" pitchFamily="18" charset="0"/>
                <a:cs typeface="Times New Roman" panose="02020603050405020304" pitchFamily="18" charset="0"/>
              </a:rPr>
              <a:t>деятельностное</a:t>
            </a:r>
            <a:r>
              <a:rPr lang="ru-RU" i="1" dirty="0">
                <a:solidFill>
                  <a:schemeClr val="tx2">
                    <a:lumMod val="50000"/>
                  </a:schemeClr>
                </a:solidFill>
                <a:latin typeface="Times New Roman" panose="02020603050405020304" pitchFamily="18" charset="0"/>
                <a:cs typeface="Times New Roman" panose="02020603050405020304" pitchFamily="18" charset="0"/>
              </a:rPr>
              <a:t>» </a:t>
            </a:r>
            <a:r>
              <a:rPr lang="ru-RU" dirty="0">
                <a:solidFill>
                  <a:schemeClr val="tx2">
                    <a:lumMod val="50000"/>
                  </a:schemeClr>
                </a:solidFill>
                <a:latin typeface="Times New Roman" panose="02020603050405020304" pitchFamily="18" charset="0"/>
                <a:cs typeface="Times New Roman" panose="02020603050405020304" pitchFamily="18" charset="0"/>
              </a:rPr>
              <a:t>знание, дающее возможность внести свой вклад в улучшение жизни своего края;</a:t>
            </a:r>
          </a:p>
          <a:p>
            <a:pPr marL="285750" indent="-285750" algn="just">
              <a:buFont typeface="Wingdings" panose="05000000000000000000" pitchFamily="2" charset="2"/>
              <a:buChar char="Ø"/>
            </a:pPr>
            <a:r>
              <a:rPr lang="ru-RU" dirty="0">
                <a:solidFill>
                  <a:schemeClr val="tx2">
                    <a:lumMod val="50000"/>
                  </a:schemeClr>
                </a:solidFill>
                <a:latin typeface="Times New Roman" panose="02020603050405020304" pitchFamily="18" charset="0"/>
                <a:cs typeface="Times New Roman" panose="02020603050405020304" pitchFamily="18" charset="0"/>
              </a:rPr>
              <a:t>позволяет воспитывать </a:t>
            </a:r>
            <a:r>
              <a:rPr lang="ru-RU" dirty="0" smtClean="0">
                <a:solidFill>
                  <a:schemeClr val="tx2">
                    <a:lumMod val="50000"/>
                  </a:schemeClr>
                </a:solidFill>
                <a:latin typeface="Times New Roman" panose="02020603050405020304" pitchFamily="18" charset="0"/>
                <a:cs typeface="Times New Roman" panose="02020603050405020304" pitchFamily="18" charset="0"/>
              </a:rPr>
              <a:t>активного неравнодушного </a:t>
            </a:r>
            <a:r>
              <a:rPr lang="ru-RU" dirty="0">
                <a:solidFill>
                  <a:schemeClr val="tx2">
                    <a:lumMod val="50000"/>
                  </a:schemeClr>
                </a:solidFill>
                <a:latin typeface="Times New Roman" panose="02020603050405020304" pitchFamily="18" charset="0"/>
                <a:cs typeface="Times New Roman" panose="02020603050405020304" pitchFamily="18" charset="0"/>
              </a:rPr>
              <a:t>гражданина </a:t>
            </a:r>
            <a:r>
              <a:rPr lang="ru-RU" dirty="0" smtClean="0">
                <a:solidFill>
                  <a:schemeClr val="tx2">
                    <a:lumMod val="50000"/>
                  </a:schemeClr>
                </a:solidFill>
                <a:latin typeface="Times New Roman" panose="02020603050405020304" pitchFamily="18" charset="0"/>
                <a:cs typeface="Times New Roman" panose="02020603050405020304" pitchFamily="18" charset="0"/>
              </a:rPr>
              <a:t>и патриота не </a:t>
            </a:r>
            <a:r>
              <a:rPr lang="ru-RU" dirty="0">
                <a:solidFill>
                  <a:schemeClr val="tx2">
                    <a:lumMod val="50000"/>
                  </a:schemeClr>
                </a:solidFill>
                <a:latin typeface="Times New Roman" panose="02020603050405020304" pitchFamily="18" charset="0"/>
                <a:cs typeface="Times New Roman" panose="02020603050405020304" pitchFamily="18" charset="0"/>
              </a:rPr>
              <a:t>на абстрактных идеалах, а на собственных </a:t>
            </a:r>
            <a:r>
              <a:rPr lang="ru-RU" dirty="0" smtClean="0">
                <a:solidFill>
                  <a:schemeClr val="tx2">
                    <a:lumMod val="50000"/>
                  </a:schemeClr>
                </a:solidFill>
                <a:latin typeface="Times New Roman" panose="02020603050405020304" pitchFamily="18" charset="0"/>
                <a:cs typeface="Times New Roman" panose="02020603050405020304" pitchFamily="18" charset="0"/>
              </a:rPr>
              <a:t>открытиях и конкретных делах;</a:t>
            </a:r>
            <a:endParaRPr lang="ru-RU" dirty="0">
              <a:solidFill>
                <a:schemeClr val="tx2">
                  <a:lumMod val="50000"/>
                </a:schemeClr>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ru-RU" dirty="0">
                <a:solidFill>
                  <a:schemeClr val="tx2">
                    <a:lumMod val="50000"/>
                  </a:schemeClr>
                </a:solidFill>
                <a:latin typeface="Times New Roman" panose="02020603050405020304" pitchFamily="18" charset="0"/>
                <a:cs typeface="Times New Roman" panose="02020603050405020304" pitchFamily="18" charset="0"/>
              </a:rPr>
              <a:t>краеведение выступает </a:t>
            </a:r>
            <a:r>
              <a:rPr lang="ru-RU" i="1" dirty="0">
                <a:solidFill>
                  <a:schemeClr val="tx2">
                    <a:lumMod val="50000"/>
                  </a:schemeClr>
                </a:solidFill>
                <a:latin typeface="Times New Roman" panose="02020603050405020304" pitchFamily="18" charset="0"/>
                <a:cs typeface="Times New Roman" panose="02020603050405020304" pitchFamily="18" charset="0"/>
              </a:rPr>
              <a:t>связующим звеном </a:t>
            </a:r>
            <a:r>
              <a:rPr lang="ru-RU" dirty="0">
                <a:solidFill>
                  <a:schemeClr val="tx2">
                    <a:lumMod val="50000"/>
                  </a:schemeClr>
                </a:solidFill>
                <a:latin typeface="Times New Roman" panose="02020603050405020304" pitchFamily="18" charset="0"/>
                <a:cs typeface="Times New Roman" panose="02020603050405020304" pitchFamily="18" charset="0"/>
              </a:rPr>
              <a:t>между поколениями, так как через изучение прошлого, можно активно участвовать в настоящем и создавать достойное будущее;</a:t>
            </a:r>
          </a:p>
          <a:p>
            <a:pPr algn="just"/>
            <a:endParaRPr lang="ru-RU" sz="1900" dirty="0">
              <a:solidFill>
                <a:schemeClr val="tx2">
                  <a:lumMod val="50000"/>
                </a:schemeClr>
              </a:solidFill>
              <a:latin typeface="Arial" panose="020B0604020202020204" pitchFamily="34" charset="0"/>
              <a:cs typeface="Arial" panose="020B0604020202020204" pitchFamily="34" charset="0"/>
            </a:endParaRPr>
          </a:p>
          <a:p>
            <a:endParaRPr lang="ru-RU" sz="2800" dirty="0">
              <a:solidFill>
                <a:schemeClr val="tx2">
                  <a:lumMod val="50000"/>
                </a:schemeClr>
              </a:solidFill>
            </a:endParaRPr>
          </a:p>
        </p:txBody>
      </p:sp>
    </p:spTree>
    <p:extLst>
      <p:ext uri="{BB962C8B-B14F-4D97-AF65-F5344CB8AC3E}">
        <p14:creationId xmlns:p14="http://schemas.microsoft.com/office/powerpoint/2010/main" val="3559440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5464" y="283334"/>
            <a:ext cx="7160653" cy="837127"/>
          </a:xfrm>
        </p:spPr>
        <p:txBody>
          <a:bodyPr>
            <a:normAutofit fontScale="90000"/>
          </a:bodyPr>
          <a:lstStyle/>
          <a:p>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a:solidFill>
                  <a:srgbClr val="C00000"/>
                </a:solidFill>
                <a:latin typeface="Arial" panose="020B0604020202020204" pitchFamily="34" charset="0"/>
                <a:cs typeface="Arial" panose="020B0604020202020204" pitchFamily="34" charset="0"/>
              </a:rPr>
              <a:t/>
            </a:r>
            <a:br>
              <a:rPr lang="ru-RU" sz="3200" b="1" dirty="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Специфика </a:t>
            </a:r>
            <a:r>
              <a:rPr lang="ru-RU" sz="3200" b="1" dirty="0">
                <a:solidFill>
                  <a:srgbClr val="C00000"/>
                </a:solidFill>
                <a:latin typeface="Arial" panose="020B0604020202020204" pitchFamily="34" charset="0"/>
                <a:cs typeface="Arial" panose="020B0604020202020204" pitchFamily="34" charset="0"/>
              </a:rPr>
              <a:t>краеведения</a:t>
            </a:r>
            <a:r>
              <a:rPr lang="ru-RU" sz="3200" dirty="0">
                <a:solidFill>
                  <a:srgbClr val="C00000"/>
                </a:solidFill>
              </a:rPr>
              <a:t/>
            </a:r>
            <a:br>
              <a:rPr lang="ru-RU" sz="3200" dirty="0">
                <a:solidFill>
                  <a:srgbClr val="C00000"/>
                </a:solidFill>
              </a:rPr>
            </a:br>
            <a:endParaRPr lang="ru-RU" sz="3200" dirty="0">
              <a:solidFill>
                <a:srgbClr val="FF0000"/>
              </a:solidFill>
            </a:endParaRPr>
          </a:p>
        </p:txBody>
      </p:sp>
      <p:sp>
        <p:nvSpPr>
          <p:cNvPr id="3" name="Подзаголовок 2"/>
          <p:cNvSpPr>
            <a:spLocks noGrp="1"/>
          </p:cNvSpPr>
          <p:nvPr>
            <p:ph type="subTitle" idx="1"/>
          </p:nvPr>
        </p:nvSpPr>
        <p:spPr>
          <a:xfrm>
            <a:off x="1249252" y="1120461"/>
            <a:ext cx="7633492" cy="5331854"/>
          </a:xfrm>
          <a:solidFill>
            <a:schemeClr val="accent4">
              <a:lumMod val="20000"/>
              <a:lumOff val="80000"/>
            </a:schemeClr>
          </a:solidFill>
        </p:spPr>
        <p:txBody>
          <a:bodyPr>
            <a:normAutofit lnSpcReduction="10000"/>
          </a:bodyPr>
          <a:lstStyle/>
          <a:p>
            <a:pPr algn="just"/>
            <a:r>
              <a:rPr lang="ru-RU" sz="2000" dirty="0" smtClean="0"/>
              <a:t> </a:t>
            </a:r>
            <a:r>
              <a:rPr lang="ru-RU" dirty="0" smtClean="0">
                <a:solidFill>
                  <a:srgbClr val="FF0000"/>
                </a:solidFill>
                <a:latin typeface="Times New Roman" panose="02020603050405020304" pitchFamily="18" charset="0"/>
                <a:cs typeface="Times New Roman" panose="02020603050405020304" pitchFamily="18" charset="0"/>
              </a:rPr>
              <a:t>Д. С. Лихачев </a:t>
            </a:r>
            <a:r>
              <a:rPr lang="ru-RU" dirty="0" smtClean="0">
                <a:latin typeface="Times New Roman" panose="02020603050405020304" pitchFamily="18" charset="0"/>
                <a:cs typeface="Times New Roman" panose="02020603050405020304" pitchFamily="18" charset="0"/>
              </a:rPr>
              <a:t>«В краеведении нет </a:t>
            </a:r>
            <a:r>
              <a:rPr lang="ru-RU" dirty="0">
                <a:latin typeface="Times New Roman" panose="02020603050405020304" pitchFamily="18" charset="0"/>
                <a:cs typeface="Times New Roman" panose="02020603050405020304" pitchFamily="18" charset="0"/>
              </a:rPr>
              <a:t>«двух уровней». Одного уровня — для ученых-специалистов и другого — для «широкой публики». Краеведение само по себе </a:t>
            </a:r>
            <a:r>
              <a:rPr lang="ru-RU" dirty="0" smtClean="0">
                <a:latin typeface="Times New Roman" panose="02020603050405020304" pitchFamily="18" charset="0"/>
                <a:cs typeface="Times New Roman" panose="02020603050405020304" pitchFamily="18" charset="0"/>
              </a:rPr>
              <a:t>популярно.</a:t>
            </a:r>
          </a:p>
          <a:p>
            <a:pPr algn="just"/>
            <a:r>
              <a:rPr lang="ru-RU" dirty="0">
                <a:latin typeface="Times New Roman" panose="02020603050405020304" pitchFamily="18" charset="0"/>
                <a:cs typeface="Times New Roman" panose="02020603050405020304" pitchFamily="18" charset="0"/>
              </a:rPr>
              <a:t>В собирании материалов для краеведения могут участвовать как </a:t>
            </a:r>
            <a:r>
              <a:rPr lang="ru-RU" dirty="0">
                <a:solidFill>
                  <a:srgbClr val="FF0000"/>
                </a:solidFill>
                <a:latin typeface="Times New Roman" panose="02020603050405020304" pitchFamily="18" charset="0"/>
                <a:cs typeface="Times New Roman" panose="02020603050405020304" pitchFamily="18" charset="0"/>
              </a:rPr>
              <a:t>высококвалифицированные ученые </a:t>
            </a:r>
            <a:r>
              <a:rPr lang="ru-RU" dirty="0">
                <a:latin typeface="Times New Roman" panose="02020603050405020304" pitchFamily="18" charset="0"/>
                <a:cs typeface="Times New Roman" panose="02020603050405020304" pitchFamily="18" charset="0"/>
              </a:rPr>
              <a:t>разных специальностей (науки, участвующие в создании краеведения, перечислены мною выше), так </a:t>
            </a:r>
            <a:r>
              <a:rPr lang="ru-RU" dirty="0">
                <a:solidFill>
                  <a:srgbClr val="FF0000"/>
                </a:solidFill>
                <a:latin typeface="Times New Roman" panose="02020603050405020304" pitchFamily="18" charset="0"/>
                <a:cs typeface="Times New Roman" panose="02020603050405020304" pitchFamily="18" charset="0"/>
              </a:rPr>
              <a:t>и ученики средних школ</a:t>
            </a:r>
            <a:r>
              <a:rPr lang="ru-RU" dirty="0">
                <a:latin typeface="Times New Roman" panose="02020603050405020304" pitchFamily="18" charset="0"/>
                <a:cs typeface="Times New Roman" panose="02020603050405020304" pitchFamily="18" charset="0"/>
              </a:rPr>
              <a:t>, собирающие различные данные по заданию более опытных </a:t>
            </a:r>
            <a:r>
              <a:rPr lang="ru-RU" dirty="0">
                <a:solidFill>
                  <a:srgbClr val="FF0000"/>
                </a:solidFill>
                <a:latin typeface="Times New Roman" panose="02020603050405020304" pitchFamily="18" charset="0"/>
                <a:cs typeface="Times New Roman" panose="02020603050405020304" pitchFamily="18" charset="0"/>
              </a:rPr>
              <a:t>исследователей</a:t>
            </a:r>
            <a:r>
              <a:rPr lang="ru-RU" dirty="0">
                <a:latin typeface="Times New Roman" panose="02020603050405020304" pitchFamily="18" charset="0"/>
                <a:cs typeface="Times New Roman" panose="02020603050405020304" pitchFamily="18" charset="0"/>
              </a:rPr>
              <a:t>: например, </a:t>
            </a:r>
            <a:r>
              <a:rPr lang="ru-RU" i="1" dirty="0">
                <a:latin typeface="Times New Roman" panose="02020603050405020304" pitchFamily="18" charset="0"/>
                <a:cs typeface="Times New Roman" panose="02020603050405020304" pitchFamily="18" charset="0"/>
              </a:rPr>
              <a:t>ведущие опрос населения, устанавливающие наличие тех или иных старинных предметов, валяющихся по чердакам или хранящихся в «бабушкиных сундуках», а также просматривающие старые газеты, регистрирующие мемориальные деревья и пр. и пр. Всего не </a:t>
            </a:r>
            <a:r>
              <a:rPr lang="ru-RU" i="1" dirty="0" smtClean="0">
                <a:latin typeface="Times New Roman" panose="02020603050405020304" pitchFamily="18" charset="0"/>
                <a:cs typeface="Times New Roman" panose="02020603050405020304" pitchFamily="18" charset="0"/>
              </a:rPr>
              <a:t>перечислишь</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just"/>
            <a:endParaRPr lang="ru-RU" dirty="0">
              <a:solidFill>
                <a:schemeClr val="tx2">
                  <a:lumMod val="50000"/>
                </a:schemeClr>
              </a:solidFill>
              <a:latin typeface="Arial" panose="020B0604020202020204" pitchFamily="34" charset="0"/>
              <a:cs typeface="Arial" panose="020B0604020202020204" pitchFamily="34" charset="0"/>
            </a:endParaRPr>
          </a:p>
          <a:p>
            <a:endParaRPr lang="ru-RU" sz="2800" dirty="0">
              <a:solidFill>
                <a:schemeClr val="tx2">
                  <a:lumMod val="50000"/>
                </a:schemeClr>
              </a:solidFill>
            </a:endParaRPr>
          </a:p>
        </p:txBody>
      </p:sp>
    </p:spTree>
    <p:extLst>
      <p:ext uri="{BB962C8B-B14F-4D97-AF65-F5344CB8AC3E}">
        <p14:creationId xmlns:p14="http://schemas.microsoft.com/office/powerpoint/2010/main" val="3231635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5464" y="283334"/>
            <a:ext cx="7160653" cy="837127"/>
          </a:xfrm>
        </p:spPr>
        <p:txBody>
          <a:bodyPr>
            <a:normAutofit fontScale="90000"/>
          </a:bodyPr>
          <a:lstStyle/>
          <a:p>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sz="3200" b="1" dirty="0">
                <a:solidFill>
                  <a:srgbClr val="C00000"/>
                </a:solidFill>
                <a:latin typeface="Arial" panose="020B0604020202020204" pitchFamily="34" charset="0"/>
                <a:cs typeface="Arial" panose="020B0604020202020204" pitchFamily="34" charset="0"/>
              </a:rPr>
              <a:t/>
            </a:r>
            <a:br>
              <a:rPr lang="ru-RU" sz="3200" b="1" dirty="0">
                <a:solidFill>
                  <a:srgbClr val="C00000"/>
                </a:solidFill>
                <a:latin typeface="Arial" panose="020B0604020202020204" pitchFamily="34" charset="0"/>
                <a:cs typeface="Arial" panose="020B0604020202020204" pitchFamily="34" charset="0"/>
              </a:rPr>
            </a:br>
            <a:r>
              <a:rPr lang="ru-RU" sz="3200" b="1" dirty="0" smtClean="0">
                <a:solidFill>
                  <a:srgbClr val="C00000"/>
                </a:solidFill>
                <a:latin typeface="Arial" panose="020B0604020202020204" pitchFamily="34" charset="0"/>
                <a:cs typeface="Arial" panose="020B0604020202020204" pitchFamily="34" charset="0"/>
              </a:rPr>
              <a:t/>
            </a:r>
            <a:br>
              <a:rPr lang="ru-RU" sz="3200" b="1" dirty="0" smtClean="0">
                <a:solidFill>
                  <a:srgbClr val="C00000"/>
                </a:solidFill>
                <a:latin typeface="Arial" panose="020B0604020202020204" pitchFamily="34" charset="0"/>
                <a:cs typeface="Arial" panose="020B0604020202020204" pitchFamily="34" charset="0"/>
              </a:rPr>
            </a:br>
            <a:r>
              <a:rPr lang="ru-RU" altLang="ru-RU" sz="3200" b="1" dirty="0" smtClean="0">
                <a:solidFill>
                  <a:srgbClr val="CC3300"/>
                </a:solidFill>
              </a:rPr>
              <a:t>проект </a:t>
            </a:r>
            <a:r>
              <a:rPr lang="ru-RU" altLang="ru-RU" sz="3200" b="1" dirty="0">
                <a:solidFill>
                  <a:srgbClr val="CC3300"/>
                </a:solidFill>
              </a:rPr>
              <a:t/>
            </a:r>
            <a:br>
              <a:rPr lang="ru-RU" altLang="ru-RU" sz="3200" b="1" dirty="0">
                <a:solidFill>
                  <a:srgbClr val="CC3300"/>
                </a:solidFill>
              </a:rPr>
            </a:br>
            <a:endParaRPr lang="ru-RU" sz="3200" b="1" dirty="0">
              <a:solidFill>
                <a:srgbClr val="FF0000"/>
              </a:solidFill>
            </a:endParaRPr>
          </a:p>
        </p:txBody>
      </p:sp>
      <p:sp>
        <p:nvSpPr>
          <p:cNvPr id="3" name="Подзаголовок 2"/>
          <p:cNvSpPr>
            <a:spLocks noGrp="1"/>
          </p:cNvSpPr>
          <p:nvPr>
            <p:ph type="subTitle" idx="1"/>
          </p:nvPr>
        </p:nvSpPr>
        <p:spPr>
          <a:xfrm>
            <a:off x="1249252" y="1120461"/>
            <a:ext cx="7633492" cy="5331854"/>
          </a:xfrm>
          <a:solidFill>
            <a:schemeClr val="accent4">
              <a:lumMod val="20000"/>
              <a:lumOff val="80000"/>
            </a:schemeClr>
          </a:solidFill>
        </p:spPr>
        <p:txBody>
          <a:bodyPr>
            <a:normAutofit fontScale="92500"/>
          </a:bodyPr>
          <a:lstStyle/>
          <a:p>
            <a:r>
              <a:rPr lang="ru-RU" b="1" dirty="0" smtClean="0">
                <a:latin typeface="Times New Roman" panose="02020603050405020304" pitchFamily="18" charset="0"/>
                <a:cs typeface="Times New Roman" panose="02020603050405020304" pitchFamily="18" charset="0"/>
              </a:rPr>
              <a:t>Проект</a:t>
            </a:r>
            <a:r>
              <a:rPr lang="ru-RU" dirty="0" smtClean="0">
                <a:latin typeface="Times New Roman" panose="02020603050405020304" pitchFamily="18" charset="0"/>
                <a:cs typeface="Times New Roman" panose="02020603050405020304" pitchFamily="18" charset="0"/>
              </a:rPr>
              <a:t>  </a:t>
            </a:r>
          </a:p>
          <a:p>
            <a:pPr algn="l"/>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разработанный план сооружения; </a:t>
            </a:r>
            <a:endParaRPr lang="ru-RU" dirty="0" smtClean="0">
              <a:latin typeface="Times New Roman" panose="02020603050405020304" pitchFamily="18" charset="0"/>
              <a:cs typeface="Times New Roman" panose="02020603050405020304" pitchFamily="18" charset="0"/>
            </a:endParaRPr>
          </a:p>
          <a:p>
            <a:pPr algn="l"/>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Предварительный текст какого-либо документа; </a:t>
            </a:r>
            <a:endParaRPr lang="ru-RU" dirty="0" smtClean="0">
              <a:latin typeface="Times New Roman" panose="02020603050405020304" pitchFamily="18" charset="0"/>
              <a:cs typeface="Times New Roman" panose="02020603050405020304" pitchFamily="18" charset="0"/>
            </a:endParaRPr>
          </a:p>
          <a:p>
            <a:pPr algn="l"/>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Замысел, план. (Словарь русского языка, С.И. Ожегов</a:t>
            </a:r>
            <a:r>
              <a:rPr lang="ru-RU" dirty="0" smtClean="0">
                <a:latin typeface="Times New Roman" panose="02020603050405020304" pitchFamily="18" charset="0"/>
                <a:cs typeface="Times New Roman" panose="02020603050405020304" pitchFamily="18" charset="0"/>
              </a:rPr>
              <a:t>).</a:t>
            </a:r>
          </a:p>
          <a:p>
            <a:pPr algn="l"/>
            <a:r>
              <a:rPr lang="ru-RU" b="1" dirty="0" smtClean="0">
                <a:latin typeface="Times New Roman" panose="02020603050405020304" pitchFamily="18" charset="0"/>
                <a:cs typeface="Times New Roman" panose="02020603050405020304" pitchFamily="18" charset="0"/>
              </a:rPr>
              <a:t>Проект</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это совокупность определенных действий, документов, предварительных текстов; замысел для создания реального объекта, предмета, создания разного рода теоретического продукта (проф. Е.С. </a:t>
            </a:r>
            <a:r>
              <a:rPr lang="ru-RU" dirty="0" err="1">
                <a:latin typeface="Times New Roman" panose="02020603050405020304" pitchFamily="18" charset="0"/>
                <a:cs typeface="Times New Roman" panose="02020603050405020304" pitchFamily="18" charset="0"/>
              </a:rPr>
              <a:t>Полат</a:t>
            </a:r>
            <a:r>
              <a:rPr lang="ru-RU" dirty="0">
                <a:latin typeface="Times New Roman" panose="02020603050405020304" pitchFamily="18" charset="0"/>
                <a:cs typeface="Times New Roman" panose="02020603050405020304" pitchFamily="18" charset="0"/>
              </a:rPr>
              <a:t>)</a:t>
            </a:r>
          </a:p>
          <a:p>
            <a:pPr algn="l">
              <a:spcBef>
                <a:spcPct val="50000"/>
              </a:spcBef>
            </a:pPr>
            <a:r>
              <a:rPr lang="ru-RU" b="1" dirty="0">
                <a:latin typeface="Times New Roman" panose="02020603050405020304" pitchFamily="18" charset="0"/>
                <a:cs typeface="Times New Roman" panose="02020603050405020304" pitchFamily="18" charset="0"/>
              </a:rPr>
              <a:t>Учебный проект </a:t>
            </a:r>
            <a:r>
              <a:rPr lang="ru-RU" dirty="0">
                <a:latin typeface="Times New Roman" panose="02020603050405020304" pitchFamily="18" charset="0"/>
                <a:cs typeface="Times New Roman" panose="02020603050405020304" pitchFamily="18" charset="0"/>
              </a:rPr>
              <a:t>- это	совместная учебно-познавательная, творческая или игровая деятельность учащихся-партнеров, имеющая общую цель, согласованные методы, способы деятельности, направленная на достижение  общего результата  по решению какой-либо проблемы, значимой для участников проекта.</a:t>
            </a:r>
          </a:p>
          <a:p>
            <a:endParaRPr lang="ru-RU" sz="2800" dirty="0">
              <a:solidFill>
                <a:schemeClr val="tx2">
                  <a:lumMod val="50000"/>
                </a:schemeClr>
              </a:solidFill>
            </a:endParaRPr>
          </a:p>
        </p:txBody>
      </p:sp>
    </p:spTree>
    <p:extLst>
      <p:ext uri="{BB962C8B-B14F-4D97-AF65-F5344CB8AC3E}">
        <p14:creationId xmlns:p14="http://schemas.microsoft.com/office/powerpoint/2010/main" val="17479486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36262f5b1bd729f4965e7c33d58022aef35489"/>
</p:tagLst>
</file>

<file path=ppt/theme/theme1.xml><?xml version="1.0" encoding="utf-8"?>
<a:theme xmlns:a="http://schemas.openxmlformats.org/drawingml/2006/main" name="КОИРО2">
  <a:themeElements>
    <a:clrScheme name="КОИРО">
      <a:dk1>
        <a:srgbClr val="181818"/>
      </a:dk1>
      <a:lt1>
        <a:srgbClr val="FFFFFF"/>
      </a:lt1>
      <a:dk2>
        <a:srgbClr val="3E6128"/>
      </a:dk2>
      <a:lt2>
        <a:srgbClr val="F2F2F2"/>
      </a:lt2>
      <a:accent1>
        <a:srgbClr val="338558"/>
      </a:accent1>
      <a:accent2>
        <a:srgbClr val="C00000"/>
      </a:accent2>
      <a:accent3>
        <a:srgbClr val="A5A5A5"/>
      </a:accent3>
      <a:accent4>
        <a:srgbClr val="2E481E"/>
      </a:accent4>
      <a:accent5>
        <a:srgbClr val="800000"/>
      </a:accent5>
      <a:accent6>
        <a:srgbClr val="323F4F"/>
      </a:accent6>
      <a:hlink>
        <a:srgbClr val="29401A"/>
      </a:hlink>
      <a:folHlink>
        <a:srgbClr val="C00000"/>
      </a:folHlink>
    </a:clrScheme>
    <a:fontScheme name="КОИРО">
      <a:majorFont>
        <a:latin typeface="Century Gothic"/>
        <a:ea typeface=""/>
        <a:cs typeface=""/>
      </a:majorFont>
      <a:minorFont>
        <a:latin typeface="Garamond"/>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КОИРО2" id="{4BB1C634-15C3-4DD6-B97C-DFF39F42870C}" vid="{7019F9F6-4BBD-49F0-8A48-626BD501D53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CC8BBCEACBCBC0409C1EBB3F22591AB0" ma:contentTypeVersion="49" ma:contentTypeDescription="Создание документа." ma:contentTypeScope="" ma:versionID="4b632ad4415b77e38ec87b8b9a5aecb2">
  <xsd:schema xmlns:xsd="http://www.w3.org/2001/XMLSchema" xmlns:xs="http://www.w3.org/2001/XMLSchema" xmlns:p="http://schemas.microsoft.com/office/2006/metadata/properties" xmlns:ns2="4a252ca3-5a62-4c1c-90a6-29f4710e47f8" targetNamespace="http://schemas.microsoft.com/office/2006/metadata/properties" ma:root="true" ma:fieldsID="8d04d9c43652114a41dbc3976a31b98e"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AWJJH2MPE6E2-1519004642-18</_dlc_DocId>
    <_dlc_DocIdUrl xmlns="4a252ca3-5a62-4c1c-90a6-29f4710e47f8">
      <Url>http://edu-sps.koiro.local/BiblioLiga/_layouts/15/DocIdRedir.aspx?ID=AWJJH2MPE6E2-1519004642-18</Url>
      <Description>AWJJH2MPE6E2-1519004642-18</Description>
    </_dlc_DocIdUrl>
  </documentManagement>
</p:properties>
</file>

<file path=customXml/itemProps1.xml><?xml version="1.0" encoding="utf-8"?>
<ds:datastoreItem xmlns:ds="http://schemas.openxmlformats.org/officeDocument/2006/customXml" ds:itemID="{C38CD839-4D00-4E06-B6B0-065FF2E30D16}"/>
</file>

<file path=customXml/itemProps2.xml><?xml version="1.0" encoding="utf-8"?>
<ds:datastoreItem xmlns:ds="http://schemas.openxmlformats.org/officeDocument/2006/customXml" ds:itemID="{01AD9768-C84C-4016-B203-54E8B6AED0B0}"/>
</file>

<file path=customXml/itemProps3.xml><?xml version="1.0" encoding="utf-8"?>
<ds:datastoreItem xmlns:ds="http://schemas.openxmlformats.org/officeDocument/2006/customXml" ds:itemID="{0AF8B810-D7BF-4F90-8314-5ED9FA344AA2}"/>
</file>

<file path=customXml/itemProps4.xml><?xml version="1.0" encoding="utf-8"?>
<ds:datastoreItem xmlns:ds="http://schemas.openxmlformats.org/officeDocument/2006/customXml" ds:itemID="{57ED7021-1411-4400-9A35-4B2279E86919}"/>
</file>

<file path=docProps/app.xml><?xml version="1.0" encoding="utf-8"?>
<Properties xmlns="http://schemas.openxmlformats.org/officeDocument/2006/extended-properties" xmlns:vt="http://schemas.openxmlformats.org/officeDocument/2006/docPropsVTypes">
  <Template>КОИРО2</Template>
  <TotalTime>545</TotalTime>
  <Words>724</Words>
  <Application>Microsoft Office PowerPoint</Application>
  <PresentationFormat>Экран (4:3)</PresentationFormat>
  <Paragraphs>78</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Century Gothic</vt:lpstr>
      <vt:lpstr>Garamond</vt:lpstr>
      <vt:lpstr>Times New Roman</vt:lpstr>
      <vt:lpstr>Wingdings</vt:lpstr>
      <vt:lpstr>КОИРО2</vt:lpstr>
      <vt:lpstr>Краеведческая работа как возможность взаимодействия в рамках проектной деятельности</vt:lpstr>
      <vt:lpstr>Цель образования </vt:lpstr>
      <vt:lpstr>Из истории</vt:lpstr>
      <vt:lpstr>Из истории</vt:lpstr>
      <vt:lpstr>Почему это стало возможным?</vt:lpstr>
      <vt:lpstr>  Читаем классиков </vt:lpstr>
      <vt:lpstr>   Специфика краеведения </vt:lpstr>
      <vt:lpstr>   Специфика краеведения </vt:lpstr>
      <vt:lpstr>   проект  </vt:lpstr>
      <vt:lpstr>    Проект – это 6 «П»:  </vt:lpstr>
      <vt:lpstr>   Классификация проектов  </vt:lpstr>
      <vt:lpstr>Инициативы</vt:lpstr>
      <vt:lpstr>Организаторы и участники</vt:lpstr>
      <vt:lpstr>Организаторы и участники</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Краеведение</dc:title>
  <dc:creator>USER</dc:creator>
  <cp:lastModifiedBy>USER</cp:lastModifiedBy>
  <cp:revision>37</cp:revision>
  <dcterms:created xsi:type="dcterms:W3CDTF">2018-02-14T09:20:49Z</dcterms:created>
  <dcterms:modified xsi:type="dcterms:W3CDTF">2018-02-16T10:31:08Z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0x010100CC8BBCEACBCBC0409C1EBB3F22591AB0</vt:lpwstr>
  </property>
  <property fmtid="{D5CDD505-2E9C-101B-9397-08002B2CF9AE}" pid="3" name="_dlc_DocIdItemGuid">
    <vt:lpwstr>3dc954fa-c8f8-427f-abc1-a2ffc6d81f0d</vt:lpwstr>
  </property>
</Properties>
</file>