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5" r:id="rId3"/>
    <p:sldId id="308" r:id="rId4"/>
    <p:sldId id="309" r:id="rId5"/>
    <p:sldId id="310" r:id="rId6"/>
    <p:sldId id="312" r:id="rId7"/>
    <p:sldId id="313" r:id="rId8"/>
    <p:sldId id="314" r:id="rId9"/>
    <p:sldId id="315" r:id="rId10"/>
    <p:sldId id="298" r:id="rId11"/>
    <p:sldId id="294" r:id="rId12"/>
    <p:sldId id="263" r:id="rId13"/>
    <p:sldId id="302" r:id="rId14"/>
    <p:sldId id="269" r:id="rId15"/>
    <p:sldId id="283" r:id="rId16"/>
    <p:sldId id="299" r:id="rId17"/>
    <p:sldId id="301" r:id="rId18"/>
    <p:sldId id="287" r:id="rId19"/>
    <p:sldId id="295" r:id="rId20"/>
    <p:sldId id="296" r:id="rId21"/>
    <p:sldId id="300" r:id="rId22"/>
    <p:sldId id="303" r:id="rId23"/>
    <p:sldId id="304" r:id="rId24"/>
  </p:sldIdLst>
  <p:sldSz cx="12192000" cy="6858000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33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13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5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24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2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14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6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97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64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8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1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2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52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8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3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1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5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898D73-DD17-49EE-9025-7B9178BF9508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399099-6208-46AD-A841-F62AD791E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4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http://www.stavropol-eparhia.ru/imgs/01.2007_kmv_betlehem_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2303" y="708454"/>
            <a:ext cx="9999124" cy="276361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Духовно-нравственное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воспитание: современный аспект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3737113"/>
            <a:ext cx="7398327" cy="2782957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						</a:t>
            </a:r>
            <a:r>
              <a:rPr lang="ru-RU" sz="4200" b="1" i="1" dirty="0"/>
              <a:t>Логинова  Наталья Владимировна</a:t>
            </a:r>
            <a:r>
              <a:rPr lang="ru-RU" sz="42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4200" i="1" dirty="0"/>
              <a:t>кандидат культурологии, заведующий отделом сопровождения гуманитарных и художественно-эстетических дисциплин, </a:t>
            </a:r>
            <a:endParaRPr lang="ru-RU" sz="4200" dirty="0"/>
          </a:p>
          <a:p>
            <a:r>
              <a:rPr lang="ru-RU" sz="4200" i="1" dirty="0"/>
              <a:t>доцент кафедры теории и методики обучения ОГБОУ ДПО </a:t>
            </a:r>
            <a:endParaRPr lang="ru-RU" sz="4200" i="1" dirty="0" smtClean="0"/>
          </a:p>
          <a:p>
            <a:r>
              <a:rPr lang="ru-RU" sz="4200" i="1" dirty="0" smtClean="0"/>
              <a:t>«</a:t>
            </a:r>
            <a:r>
              <a:rPr lang="ru-RU" sz="4200" i="1" dirty="0"/>
              <a:t>Костромской областной институт развития образования</a:t>
            </a:r>
            <a:r>
              <a:rPr lang="ru-RU" sz="4200" i="1" dirty="0" smtClean="0"/>
              <a:t>», </a:t>
            </a:r>
          </a:p>
          <a:p>
            <a:r>
              <a:rPr lang="ru-RU" sz="4200" i="1" dirty="0" smtClean="0"/>
              <a:t>Почетный работник общего образования </a:t>
            </a:r>
            <a:endParaRPr lang="ru-RU" sz="4200" dirty="0"/>
          </a:p>
          <a:p>
            <a:endParaRPr lang="ru-RU" sz="4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5" y="0"/>
            <a:ext cx="31146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Пользователь\Desktop\DSC01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96400" y="-8077200"/>
            <a:ext cx="3600000" cy="27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530" y="395786"/>
            <a:ext cx="8114270" cy="186974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Программы духовно-нравственного воспитания в дошкольных образовательных организациях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525" y="2074460"/>
            <a:ext cx="8038532" cy="4008841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sz="2600" dirty="0" smtClean="0"/>
          </a:p>
          <a:p>
            <a:pPr algn="just"/>
            <a:r>
              <a:rPr lang="ru-RU" sz="2600" b="1" dirty="0" smtClean="0"/>
              <a:t>«</a:t>
            </a:r>
            <a:r>
              <a:rPr lang="ru-RU" sz="2600" b="1" dirty="0"/>
              <a:t>Истоки» и «Воспитание на социокультурном опыте</a:t>
            </a:r>
            <a:r>
              <a:rPr lang="ru-RU" sz="2600" b="1" dirty="0" smtClean="0"/>
              <a:t>» </a:t>
            </a:r>
            <a:r>
              <a:rPr lang="ru-RU" sz="2600" i="1" dirty="0" smtClean="0"/>
              <a:t>(И.А Кузьмин, О.С. Абрамова и др.)– </a:t>
            </a:r>
            <a:r>
              <a:rPr lang="ru-RU" sz="2600" b="1" dirty="0" smtClean="0"/>
              <a:t>155</a:t>
            </a:r>
            <a:r>
              <a:rPr lang="ru-RU" sz="2600" dirty="0" smtClean="0"/>
              <a:t> </a:t>
            </a:r>
            <a:r>
              <a:rPr lang="ru-RU" sz="2600" dirty="0"/>
              <a:t>ДОО (45%), </a:t>
            </a:r>
            <a:r>
              <a:rPr lang="ru-RU" sz="2600" b="1" dirty="0"/>
              <a:t>474</a:t>
            </a:r>
            <a:r>
              <a:rPr lang="ru-RU" sz="2600" dirty="0"/>
              <a:t> группы, </a:t>
            </a:r>
            <a:r>
              <a:rPr lang="ru-RU" sz="2600" b="1" dirty="0" smtClean="0"/>
              <a:t>7 </a:t>
            </a:r>
            <a:r>
              <a:rPr lang="ru-RU" sz="2600" b="1" dirty="0"/>
              <a:t>854 </a:t>
            </a:r>
            <a:r>
              <a:rPr lang="ru-RU" sz="2600" dirty="0">
                <a:solidFill>
                  <a:srgbClr val="00B0F0"/>
                </a:solidFill>
              </a:rPr>
              <a:t> </a:t>
            </a:r>
            <a:r>
              <a:rPr lang="ru-RU" sz="2600" dirty="0"/>
              <a:t>воспитанников (43</a:t>
            </a:r>
            <a:r>
              <a:rPr lang="ru-RU" sz="2600" dirty="0" smtClean="0"/>
              <a:t>%);</a:t>
            </a:r>
          </a:p>
          <a:p>
            <a:pPr algn="just"/>
            <a:r>
              <a:rPr lang="ru-RU" sz="2600" b="1" dirty="0"/>
              <a:t>«Мир – прекрасное творение</a:t>
            </a:r>
            <a:r>
              <a:rPr lang="ru-RU" sz="2600" b="1" dirty="0" smtClean="0"/>
              <a:t>» </a:t>
            </a:r>
            <a:r>
              <a:rPr lang="ru-RU" sz="2600" i="1" dirty="0"/>
              <a:t>(Л.П. </a:t>
            </a:r>
            <a:r>
              <a:rPr lang="ru-RU" sz="2600" i="1" dirty="0" smtClean="0"/>
              <a:t>Гладких, В.М. Меньшиков) </a:t>
            </a:r>
            <a:r>
              <a:rPr lang="ru-RU" sz="2600" dirty="0" smtClean="0"/>
              <a:t>-</a:t>
            </a:r>
            <a:r>
              <a:rPr lang="ru-RU" sz="2600" b="1" dirty="0" smtClean="0"/>
              <a:t>455</a:t>
            </a:r>
            <a:r>
              <a:rPr lang="ru-RU" sz="2600" dirty="0" smtClean="0"/>
              <a:t> </a:t>
            </a:r>
            <a:r>
              <a:rPr lang="ru-RU" sz="2600" dirty="0"/>
              <a:t>детей; </a:t>
            </a:r>
            <a:endParaRPr lang="ru-RU" sz="2600" dirty="0" smtClean="0"/>
          </a:p>
          <a:p>
            <a:pPr algn="just"/>
            <a:r>
              <a:rPr lang="ru-RU" sz="2600" b="1" dirty="0" smtClean="0"/>
              <a:t>«Приобщение </a:t>
            </a:r>
            <a:r>
              <a:rPr lang="ru-RU" sz="2600" b="1" dirty="0"/>
              <a:t>детей к истокам русской народной </a:t>
            </a:r>
            <a:r>
              <a:rPr lang="ru-RU" sz="2600" b="1" dirty="0" smtClean="0"/>
              <a:t>культуры» </a:t>
            </a:r>
            <a:r>
              <a:rPr lang="ru-RU" sz="2600" dirty="0" smtClean="0"/>
              <a:t>(</a:t>
            </a:r>
            <a:r>
              <a:rPr lang="ru-RU" sz="2600" i="1" dirty="0"/>
              <a:t>О.Л</a:t>
            </a:r>
            <a:r>
              <a:rPr lang="ru-RU" sz="2600" i="1" dirty="0" smtClean="0"/>
              <a:t>. Князева,  М.Д</a:t>
            </a:r>
            <a:r>
              <a:rPr lang="ru-RU" sz="2600" i="1" dirty="0"/>
              <a:t>. </a:t>
            </a:r>
            <a:r>
              <a:rPr lang="ru-RU" sz="2600" i="1" dirty="0" err="1" smtClean="0"/>
              <a:t>Маханева</a:t>
            </a:r>
            <a:r>
              <a:rPr lang="ru-RU" sz="2600" dirty="0" smtClean="0"/>
              <a:t>) </a:t>
            </a:r>
            <a:r>
              <a:rPr lang="ru-RU" sz="2600" dirty="0"/>
              <a:t>– </a:t>
            </a:r>
            <a:r>
              <a:rPr lang="ru-RU" sz="2600" b="1" dirty="0"/>
              <a:t>6198</a:t>
            </a:r>
            <a:r>
              <a:rPr lang="ru-RU" sz="2600" dirty="0"/>
              <a:t> </a:t>
            </a:r>
            <a:r>
              <a:rPr lang="ru-RU" sz="2600" dirty="0" smtClean="0"/>
              <a:t>воспитанников;</a:t>
            </a:r>
            <a:endParaRPr lang="ru-RU" sz="2600" dirty="0"/>
          </a:p>
          <a:p>
            <a:pPr algn="just"/>
            <a:r>
              <a:rPr lang="ru-RU" sz="2600" dirty="0" smtClean="0"/>
              <a:t>«</a:t>
            </a:r>
            <a:r>
              <a:rPr lang="ru-RU" sz="2600" b="1" dirty="0" smtClean="0"/>
              <a:t>Введение </a:t>
            </a:r>
            <a:r>
              <a:rPr lang="ru-RU" sz="2600" b="1" dirty="0"/>
              <a:t>в </a:t>
            </a:r>
            <a:r>
              <a:rPr lang="ru-RU" sz="2600" b="1" dirty="0" err="1"/>
              <a:t>Родиноведение</a:t>
            </a:r>
            <a:r>
              <a:rPr lang="ru-RU" sz="2600" b="1" dirty="0"/>
              <a:t>» </a:t>
            </a:r>
            <a:r>
              <a:rPr lang="ru-RU" sz="2600" i="1" dirty="0"/>
              <a:t>(С. Р. </a:t>
            </a:r>
            <a:r>
              <a:rPr lang="ru-RU" sz="2600" i="1" dirty="0" err="1"/>
              <a:t>Шаваринская</a:t>
            </a:r>
            <a:r>
              <a:rPr lang="ru-RU" sz="2600" i="1" dirty="0"/>
              <a:t>)- </a:t>
            </a:r>
            <a:r>
              <a:rPr lang="ru-RU" sz="2600" b="1" dirty="0"/>
              <a:t>64</a:t>
            </a:r>
            <a:r>
              <a:rPr lang="ru-RU" sz="2600" dirty="0"/>
              <a:t> ребенка </a:t>
            </a:r>
            <a:r>
              <a:rPr lang="ru-RU" sz="2600" dirty="0" smtClean="0"/>
              <a:t>.</a:t>
            </a:r>
            <a:endParaRPr lang="ru-RU" sz="2600" dirty="0"/>
          </a:p>
          <a:p>
            <a:endParaRPr lang="ru-RU" dirty="0"/>
          </a:p>
        </p:txBody>
      </p:sp>
      <p:pic>
        <p:nvPicPr>
          <p:cNvPr id="4" name="Picture 4" descr="P4090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2932" y="204716"/>
            <a:ext cx="3070746" cy="225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Россия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788" y="4844955"/>
            <a:ext cx="2780790" cy="174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Владелец\Мои документы\Мои рисунки\все фото ДОУ 2\дет.сад\Изображение 1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51189" y="2606721"/>
            <a:ext cx="2849742" cy="2018515"/>
          </a:xfrm>
          <a:prstGeom prst="rect">
            <a:avLst/>
          </a:prstGeom>
          <a:ln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4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703512" y="-531440"/>
            <a:ext cx="7704856" cy="23469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Программы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духовно-нравственного образования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школе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2017-2018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учебный год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099752" y="1921565"/>
            <a:ext cx="8070752" cy="4387161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 sz="2000" b="1" dirty="0"/>
              <a:t>«Истоки» (</a:t>
            </a:r>
            <a:r>
              <a:rPr lang="ru-RU" sz="2000" i="1" dirty="0"/>
              <a:t>авторы А.В. Камкин, И.А. Кузьмин</a:t>
            </a:r>
            <a:r>
              <a:rPr lang="ru-RU" sz="2000" b="1" dirty="0" smtClean="0"/>
              <a:t>)- </a:t>
            </a:r>
            <a:r>
              <a:rPr lang="ru-RU" sz="2000" b="1" i="1" dirty="0" smtClean="0"/>
              <a:t>25 868 </a:t>
            </a:r>
            <a:r>
              <a:rPr lang="ru-RU" sz="2000" i="1" dirty="0"/>
              <a:t>учащихся с 1-9 </a:t>
            </a:r>
            <a:r>
              <a:rPr lang="ru-RU" sz="2000" i="1" dirty="0" smtClean="0"/>
              <a:t>классы </a:t>
            </a:r>
            <a:r>
              <a:rPr lang="ru-RU" sz="2000" i="1" dirty="0"/>
              <a:t>(45</a:t>
            </a:r>
            <a:r>
              <a:rPr lang="ru-RU" sz="2000" i="1" dirty="0" smtClean="0"/>
              <a:t>%);</a:t>
            </a:r>
            <a:endParaRPr lang="ru-RU" sz="2000" i="1" dirty="0"/>
          </a:p>
          <a:p>
            <a:pPr algn="just">
              <a:defRPr/>
            </a:pPr>
            <a:r>
              <a:rPr lang="ru-RU" sz="2000" b="1" dirty="0"/>
              <a:t>«Основы религиозных культур и светской этики» </a:t>
            </a:r>
            <a:r>
              <a:rPr lang="ru-RU" sz="2000" dirty="0"/>
              <a:t>- </a:t>
            </a:r>
            <a:r>
              <a:rPr lang="ru-RU" sz="2000" b="1" i="1" dirty="0"/>
              <a:t>6550</a:t>
            </a:r>
            <a:r>
              <a:rPr lang="ru-RU" sz="2000" i="1" dirty="0"/>
              <a:t> </a:t>
            </a:r>
            <a:r>
              <a:rPr lang="ru-RU" sz="2000" i="1" dirty="0" smtClean="0"/>
              <a:t>четвероклассников (модули: «Основы православной культуры»- </a:t>
            </a:r>
            <a:r>
              <a:rPr lang="ru-RU" sz="2000" i="1" dirty="0" smtClean="0"/>
              <a:t>  61,7</a:t>
            </a:r>
            <a:r>
              <a:rPr lang="ru-RU" sz="2000" i="1" dirty="0" smtClean="0">
                <a:sym typeface="Wingdings" pitchFamily="2" charset="2"/>
              </a:rPr>
              <a:t>%, </a:t>
            </a:r>
            <a:r>
              <a:rPr lang="ru-RU" sz="2000" i="1" dirty="0" smtClean="0">
                <a:sym typeface="Wingdings" pitchFamily="2" charset="2"/>
              </a:rPr>
              <a:t>«Основы мировых религиозных культур</a:t>
            </a:r>
            <a:r>
              <a:rPr lang="ru-RU" sz="2000" i="1" dirty="0" smtClean="0">
                <a:sym typeface="Wingdings" pitchFamily="2" charset="2"/>
              </a:rPr>
              <a:t>»- 9%, </a:t>
            </a:r>
            <a:r>
              <a:rPr lang="ru-RU" sz="2000" i="1" dirty="0" smtClean="0">
                <a:sym typeface="Wingdings" pitchFamily="2" charset="2"/>
              </a:rPr>
              <a:t>«Основы светской этики</a:t>
            </a:r>
            <a:r>
              <a:rPr lang="ru-RU" sz="2000" i="1" dirty="0" smtClean="0">
                <a:sym typeface="Wingdings" pitchFamily="2" charset="2"/>
              </a:rPr>
              <a:t>»-</a:t>
            </a:r>
            <a:r>
              <a:rPr lang="ru-RU" sz="2000" i="1" dirty="0">
                <a:sym typeface="Wingdings" pitchFamily="2" charset="2"/>
              </a:rPr>
              <a:t> </a:t>
            </a:r>
            <a:r>
              <a:rPr lang="ru-RU" sz="2000" i="1" dirty="0" smtClean="0">
                <a:sym typeface="Wingdings" pitchFamily="2" charset="2"/>
              </a:rPr>
              <a:t>29%</a:t>
            </a:r>
            <a:r>
              <a:rPr lang="ru-RU" sz="2000" i="1" dirty="0" smtClean="0">
                <a:sym typeface="Wingdings" pitchFamily="2" charset="2"/>
              </a:rPr>
              <a:t>, </a:t>
            </a:r>
            <a:r>
              <a:rPr lang="ru-RU" sz="2000" i="1" dirty="0" smtClean="0">
                <a:sym typeface="Wingdings" pitchFamily="2" charset="2"/>
              </a:rPr>
              <a:t>«Основы исламской культуры» </a:t>
            </a:r>
            <a:r>
              <a:rPr lang="ru-RU" sz="2000" i="1" dirty="0" smtClean="0">
                <a:sym typeface="Wingdings" pitchFamily="2" charset="2"/>
              </a:rPr>
              <a:t>13  </a:t>
            </a:r>
            <a:r>
              <a:rPr lang="ru-RU" sz="2000" i="1" dirty="0" smtClean="0">
                <a:sym typeface="Wingdings" pitchFamily="2" charset="2"/>
              </a:rPr>
              <a:t>учащихся (</a:t>
            </a:r>
            <a:r>
              <a:rPr lang="ru-RU" sz="2000" i="1" dirty="0" smtClean="0">
                <a:sym typeface="Wingdings" pitchFamily="2" charset="2"/>
              </a:rPr>
              <a:t>0,14%), «Основы буддийской культуры» – 2 (0,04), «Основы иудейской культуры» – 1 (0,002%).</a:t>
            </a:r>
            <a:endParaRPr lang="ru-RU" sz="2000" i="1" dirty="0"/>
          </a:p>
          <a:p>
            <a:pPr algn="just">
              <a:defRPr/>
            </a:pPr>
            <a:r>
              <a:rPr lang="ru-RU" sz="2000" b="1" dirty="0"/>
              <a:t>«Основы духовно-нравственной культуры народов России» </a:t>
            </a:r>
            <a:r>
              <a:rPr lang="ru-RU" sz="2000" i="1" dirty="0"/>
              <a:t>5-9 классы во всех </a:t>
            </a:r>
            <a:r>
              <a:rPr lang="ru-RU" sz="2000" i="1" dirty="0" smtClean="0"/>
              <a:t>образовательных организациях;</a:t>
            </a:r>
            <a:endParaRPr lang="ru-RU" sz="2000" i="1" dirty="0"/>
          </a:p>
          <a:p>
            <a:pPr algn="just">
              <a:defRPr/>
            </a:pPr>
            <a:r>
              <a:rPr lang="ru-RU" sz="2000" b="1" dirty="0"/>
              <a:t>«Нравственные основы семейной жизни» </a:t>
            </a:r>
            <a:r>
              <a:rPr lang="ru-RU" sz="2000" i="1" dirty="0"/>
              <a:t>(иерей Дмитрий Моисеев, монахиня Нина (</a:t>
            </a:r>
            <a:r>
              <a:rPr lang="ru-RU" sz="2000" i="1" dirty="0" err="1" smtClean="0"/>
              <a:t>Крыгина</a:t>
            </a:r>
            <a:r>
              <a:rPr lang="ru-RU" sz="2000" i="1" dirty="0" smtClean="0"/>
              <a:t>)</a:t>
            </a:r>
            <a:r>
              <a:rPr lang="ru-RU" sz="2000" b="1" dirty="0" smtClean="0"/>
              <a:t>- </a:t>
            </a:r>
            <a:r>
              <a:rPr lang="ru-RU" sz="2000" dirty="0" smtClean="0"/>
              <a:t>18 </a:t>
            </a:r>
            <a:r>
              <a:rPr lang="ru-RU" sz="2000" dirty="0"/>
              <a:t>муниципальных </a:t>
            </a:r>
            <a:r>
              <a:rPr lang="ru-RU" sz="2000" dirty="0" smtClean="0"/>
              <a:t>образований, </a:t>
            </a:r>
            <a:r>
              <a:rPr lang="ru-RU" sz="2000" dirty="0"/>
              <a:t>в </a:t>
            </a:r>
            <a:r>
              <a:rPr lang="ru-RU" sz="2000" dirty="0" smtClean="0"/>
              <a:t>72</a:t>
            </a:r>
            <a:r>
              <a:rPr lang="ru-RU" sz="2000" dirty="0" smtClean="0"/>
              <a:t> школах, 1888 </a:t>
            </a:r>
            <a:r>
              <a:rPr lang="ru-RU" sz="2000" dirty="0"/>
              <a:t>учащихся (</a:t>
            </a:r>
            <a:r>
              <a:rPr lang="ru-RU" sz="2000" dirty="0" smtClean="0"/>
              <a:t>29% </a:t>
            </a:r>
            <a:r>
              <a:rPr lang="ru-RU" sz="2000" dirty="0"/>
              <a:t>старшеклассников), а также в </a:t>
            </a:r>
            <a:r>
              <a:rPr lang="ru-RU" sz="2000" dirty="0" smtClean="0"/>
              <a:t>18 </a:t>
            </a:r>
            <a:r>
              <a:rPr lang="ru-RU" sz="2000" dirty="0"/>
              <a:t>колледжах </a:t>
            </a:r>
            <a:r>
              <a:rPr lang="ru-RU" sz="2000" dirty="0" smtClean="0"/>
              <a:t>(59%), </a:t>
            </a:r>
            <a:r>
              <a:rPr lang="ru-RU" sz="2000" dirty="0"/>
              <a:t>общий охват </a:t>
            </a:r>
            <a:r>
              <a:rPr lang="ru-RU" sz="2000" dirty="0" smtClean="0"/>
              <a:t>студентов-1655 человек ; </a:t>
            </a:r>
            <a:r>
              <a:rPr lang="ru-RU" sz="2000" dirty="0"/>
              <a:t>всего-  </a:t>
            </a:r>
            <a:r>
              <a:rPr lang="ru-RU" sz="2000" b="1" dirty="0" smtClean="0"/>
              <a:t>3543</a:t>
            </a:r>
            <a:r>
              <a:rPr lang="ru-RU" sz="2000" b="1" dirty="0" smtClean="0"/>
              <a:t> </a:t>
            </a:r>
            <a:r>
              <a:rPr lang="ru-RU" sz="2000" dirty="0" smtClean="0"/>
              <a:t>школьника </a:t>
            </a:r>
            <a:r>
              <a:rPr lang="ru-RU" sz="2000" dirty="0" smtClean="0"/>
              <a:t>и </a:t>
            </a:r>
            <a:r>
              <a:rPr lang="ru-RU" sz="2000" dirty="0" smtClean="0"/>
              <a:t>студента.</a:t>
            </a:r>
            <a:endParaRPr lang="ru-RU" sz="2000" dirty="0"/>
          </a:p>
        </p:txBody>
      </p:sp>
      <p:pic>
        <p:nvPicPr>
          <p:cNvPr id="4" name="Picture 6" descr="C:\Documents and Settings\User\Рабочий стол\РЕДАКЦИЯ ФОТО ОТКР УРОКИ\Фото ДЕТИ и уроки\Истоки Тат Конст\DSC01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0630" y="292100"/>
            <a:ext cx="2841370" cy="22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кигстон\фото галич\DSCF1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21799" y="2622168"/>
            <a:ext cx="2870201" cy="2191801"/>
          </a:xfrm>
          <a:prstGeom prst="rect">
            <a:avLst/>
          </a:prstGeom>
          <a:noFill/>
        </p:spPr>
      </p:pic>
      <p:pic>
        <p:nvPicPr>
          <p:cNvPr id="7" name="Picture 8" descr="D:\B_O_R_I_S\ПРЕЗЕНТАЦИЯ НОСЖ\к презентации\httpwww.gnews.uatagslistid30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4500" y="4772025"/>
            <a:ext cx="2857500" cy="208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92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452" y="381000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Программа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«Социокультурные истоки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профессиональном образовании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04086"/>
            <a:ext cx="10018713" cy="4341341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С </a:t>
            </a:r>
            <a:r>
              <a:rPr lang="ru-RU" sz="2800" b="1" dirty="0" smtClean="0"/>
              <a:t>2007г</a:t>
            </a:r>
            <a:r>
              <a:rPr lang="ru-RU" sz="2800" dirty="0" smtClean="0"/>
              <a:t>. </a:t>
            </a:r>
            <a:r>
              <a:rPr lang="ru-RU" sz="2800" dirty="0"/>
              <a:t>п</a:t>
            </a:r>
            <a:r>
              <a:rPr lang="ru-RU" sz="2800" dirty="0" smtClean="0"/>
              <a:t>рограмма  </a:t>
            </a:r>
            <a:r>
              <a:rPr lang="ru-RU" sz="2800" dirty="0"/>
              <a:t>«Социокультурные истоки», «Истоки мастерства» реализуется в профессиональных образовательных организациях, </a:t>
            </a:r>
            <a:r>
              <a:rPr lang="ru-RU" sz="2800" dirty="0" smtClean="0"/>
              <a:t>общий </a:t>
            </a:r>
            <a:r>
              <a:rPr lang="ru-RU" sz="2800" dirty="0"/>
              <a:t>охват учреждений составляет </a:t>
            </a:r>
            <a:r>
              <a:rPr lang="ru-RU" sz="2800" b="1" dirty="0"/>
              <a:t>82%</a:t>
            </a:r>
            <a:r>
              <a:rPr lang="ru-RU" sz="2800" dirty="0"/>
              <a:t> .</a:t>
            </a:r>
          </a:p>
          <a:p>
            <a:pPr algn="just"/>
            <a:r>
              <a:rPr lang="ru-RU" sz="2800" dirty="0"/>
              <a:t>В Галичском и </a:t>
            </a:r>
            <a:r>
              <a:rPr lang="ru-RU" sz="2800" dirty="0" err="1"/>
              <a:t>Шарьинском</a:t>
            </a:r>
            <a:r>
              <a:rPr lang="ru-RU" sz="2800" dirty="0"/>
              <a:t> педагогических колледжах </a:t>
            </a:r>
            <a:r>
              <a:rPr lang="ru-RU" sz="2800" dirty="0" smtClean="0"/>
              <a:t>изучается </a:t>
            </a:r>
            <a:r>
              <a:rPr lang="ru-RU" sz="2800" dirty="0"/>
              <a:t>дисциплина «Социокультурные истоки</a:t>
            </a:r>
            <a:r>
              <a:rPr lang="ru-RU" sz="2800" dirty="0" smtClean="0"/>
              <a:t>», «Основы религиозных культур и светской этики» </a:t>
            </a:r>
            <a:r>
              <a:rPr lang="ru-RU" sz="2800" dirty="0"/>
              <a:t>на </a:t>
            </a:r>
            <a:r>
              <a:rPr lang="ru-RU" sz="2800" dirty="0" smtClean="0"/>
              <a:t>3 курсе.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31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452" y="685800"/>
            <a:ext cx="9846366" cy="1752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Программы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духовно-нравственного  образования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 Костромской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b="1" dirty="0" smtClean="0"/>
              <a:t>Следовательно, одним из важных аспектов системы духовно-нравственного образования является вариативность и преемственность программного обеспечения на разных ступенях образования.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45990"/>
            <a:ext cx="10018713" cy="8649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Олимпиады и конкурсы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0390" y="1285104"/>
            <a:ext cx="10242634" cy="5128054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b="1" dirty="0"/>
              <a:t>Региональная и муниципальная олимпиады по предмету «Истоки»;</a:t>
            </a:r>
          </a:p>
          <a:p>
            <a:pPr algn="just"/>
            <a:r>
              <a:rPr lang="ru-RU" sz="5500" b="1" dirty="0" smtClean="0"/>
              <a:t>Международная олимпиада по «Основам </a:t>
            </a:r>
            <a:r>
              <a:rPr lang="ru-RU" sz="5500" b="1" dirty="0"/>
              <a:t>православной </a:t>
            </a:r>
            <a:r>
              <a:rPr lang="ru-RU" sz="5500" b="1" dirty="0" smtClean="0"/>
              <a:t>культуры»;</a:t>
            </a:r>
            <a:endParaRPr lang="ru-RU" sz="5500" b="1" dirty="0"/>
          </a:p>
          <a:p>
            <a:pPr algn="just"/>
            <a:r>
              <a:rPr lang="ru-RU" sz="5500" b="1" dirty="0" smtClean="0"/>
              <a:t>Всероссийская олимпиада «</a:t>
            </a:r>
            <a:r>
              <a:rPr lang="ru-RU" sz="5500" b="1" dirty="0" err="1" smtClean="0"/>
              <a:t>Аксиос</a:t>
            </a:r>
            <a:r>
              <a:rPr lang="ru-RU" sz="5500" b="1" dirty="0" smtClean="0"/>
              <a:t>»;</a:t>
            </a:r>
            <a:endParaRPr lang="ru-RU" sz="5500" b="1" dirty="0"/>
          </a:p>
          <a:p>
            <a:pPr algn="just"/>
            <a:r>
              <a:rPr lang="ru-RU" sz="5500" b="1" dirty="0" smtClean="0"/>
              <a:t>Всероссийская олимпиада «Наше наследие»;</a:t>
            </a:r>
          </a:p>
          <a:p>
            <a:pPr marL="0" indent="0" algn="just">
              <a:buNone/>
            </a:pPr>
            <a:r>
              <a:rPr lang="ru-RU" sz="5500" b="1" dirty="0" smtClean="0"/>
              <a:t>Конкурсы</a:t>
            </a:r>
            <a:r>
              <a:rPr lang="ru-RU" sz="5500" b="1" dirty="0"/>
              <a:t>: </a:t>
            </a:r>
            <a:endParaRPr lang="ru-RU" sz="5500" b="1" dirty="0" smtClean="0"/>
          </a:p>
          <a:p>
            <a:pPr algn="just"/>
            <a:r>
              <a:rPr lang="ru-RU" sz="5500" b="1" dirty="0" smtClean="0"/>
              <a:t>«Святыни и святые земли Костромской»</a:t>
            </a:r>
          </a:p>
          <a:p>
            <a:pPr algn="just"/>
            <a:r>
              <a:rPr lang="ru-RU" sz="5500" b="1" dirty="0"/>
              <a:t>«Как моя семья встречает Рождество Христово</a:t>
            </a:r>
            <a:r>
              <a:rPr lang="ru-RU" sz="5500" b="1" dirty="0" smtClean="0"/>
              <a:t>»</a:t>
            </a:r>
            <a:endParaRPr lang="ru-RU" sz="5500" b="1" dirty="0"/>
          </a:p>
          <a:p>
            <a:pPr algn="just"/>
            <a:r>
              <a:rPr lang="ru-RU" sz="5500" b="1" dirty="0"/>
              <a:t>«Без истока – нет реки</a:t>
            </a:r>
            <a:r>
              <a:rPr lang="ru-RU" sz="5500" b="1" dirty="0" smtClean="0"/>
              <a:t>»</a:t>
            </a:r>
            <a:endParaRPr lang="ru-RU" sz="5500" b="1" dirty="0"/>
          </a:p>
          <a:p>
            <a:pPr algn="just"/>
            <a:r>
              <a:rPr lang="ru-RU" sz="5500" b="1" dirty="0"/>
              <a:t>«Святые заступники Руси</a:t>
            </a:r>
            <a:r>
              <a:rPr lang="ru-RU" sz="5500" b="1" dirty="0" smtClean="0"/>
              <a:t>»</a:t>
            </a:r>
            <a:endParaRPr lang="ru-RU" sz="5500" b="1" dirty="0"/>
          </a:p>
          <a:p>
            <a:pPr algn="just"/>
            <a:r>
              <a:rPr lang="ru-RU" sz="5500" b="1" dirty="0"/>
              <a:t>«Семья – ковчег спасения» </a:t>
            </a:r>
            <a:endParaRPr lang="ru-RU" sz="5500" b="1" dirty="0" smtClean="0"/>
          </a:p>
          <a:p>
            <a:pPr algn="just"/>
            <a:r>
              <a:rPr lang="ru-RU" sz="5500" b="1" dirty="0" smtClean="0"/>
              <a:t>Областной </a:t>
            </a:r>
            <a:r>
              <a:rPr lang="ru-RU" sz="5500" b="1" dirty="0"/>
              <a:t>конкурс детских рисунков «Преподобный Сергий Радонежский</a:t>
            </a:r>
            <a:r>
              <a:rPr lang="ru-RU" sz="5500" b="1" dirty="0" smtClean="0"/>
              <a:t>»</a:t>
            </a:r>
          </a:p>
          <a:p>
            <a:pPr algn="just"/>
            <a:r>
              <a:rPr lang="ru-RU" sz="5500" b="1" dirty="0" smtClean="0"/>
              <a:t> </a:t>
            </a:r>
            <a:r>
              <a:rPr lang="ru-RU" sz="5500" b="1" dirty="0"/>
              <a:t> </a:t>
            </a:r>
            <a:r>
              <a:rPr lang="ru-RU" sz="5500" b="1" dirty="0" smtClean="0"/>
              <a:t>Сетевые </a:t>
            </a:r>
            <a:r>
              <a:rPr lang="ru-RU" sz="5500" b="1" dirty="0"/>
              <a:t>игры </a:t>
            </a:r>
            <a:r>
              <a:rPr lang="ru-RU" sz="5500" b="1" dirty="0" smtClean="0"/>
              <a:t>духовно-нравственного содержания (в </a:t>
            </a:r>
            <a:r>
              <a:rPr lang="ru-RU" sz="5500" b="1" dirty="0"/>
              <a:t>том числе  по предмету «Истоки» </a:t>
            </a:r>
            <a:r>
              <a:rPr lang="ru-RU" sz="5500" dirty="0" smtClean="0"/>
              <a:t>)</a:t>
            </a:r>
          </a:p>
          <a:p>
            <a:pPr algn="just"/>
            <a:r>
              <a:rPr lang="ru-RU" sz="5500" b="1" dirty="0" smtClean="0"/>
              <a:t>«</a:t>
            </a:r>
            <a:r>
              <a:rPr lang="ru-RU" sz="5500" b="1" dirty="0" err="1" smtClean="0"/>
              <a:t>Лествица</a:t>
            </a:r>
            <a:r>
              <a:rPr lang="ru-RU" sz="5500" b="1" dirty="0" smtClean="0"/>
              <a:t>», «Память храня»- межрегиональные конкурсы ЦФО</a:t>
            </a:r>
          </a:p>
          <a:p>
            <a:pPr algn="just"/>
            <a:endParaRPr lang="ru-RU" sz="4200" dirty="0"/>
          </a:p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8" name="Picture 2" descr="C:\Users\Пользователь\Desktop\DSC_1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2271" y="1913285"/>
            <a:ext cx="4423718" cy="2621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3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84311" y="65904"/>
            <a:ext cx="10018713" cy="12195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Конкурсы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духовно-нравственного направления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112108" y="1113183"/>
            <a:ext cx="6441989" cy="5493563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sz="2900" dirty="0"/>
          </a:p>
          <a:p>
            <a:pPr algn="just"/>
            <a:r>
              <a:rPr lang="ru-RU" sz="2900" dirty="0" smtClean="0"/>
              <a:t>Международный </a:t>
            </a:r>
            <a:r>
              <a:rPr lang="ru-RU" sz="2900" dirty="0"/>
              <a:t>литературный детско-юношеский конкурс им. И.С. Шмелева «Лето Господне</a:t>
            </a:r>
            <a:r>
              <a:rPr lang="ru-RU" sz="2900" dirty="0" smtClean="0"/>
              <a:t>»;</a:t>
            </a:r>
          </a:p>
          <a:p>
            <a:pPr algn="just"/>
            <a:r>
              <a:rPr lang="ru-RU" sz="2900" dirty="0" smtClean="0"/>
              <a:t>Международный конкурс детского творчества «Красота Божьего мира»;</a:t>
            </a:r>
          </a:p>
          <a:p>
            <a:pPr algn="just"/>
            <a:r>
              <a:rPr lang="ru-RU" sz="2900" dirty="0" smtClean="0"/>
              <a:t>Межрегиональный конкурс </a:t>
            </a:r>
            <a:r>
              <a:rPr lang="ru-RU" sz="2900" dirty="0"/>
              <a:t>«Память храня»- </a:t>
            </a:r>
            <a:r>
              <a:rPr lang="ru-RU" sz="2900" dirty="0" smtClean="0"/>
              <a:t>конкурс </a:t>
            </a:r>
            <a:r>
              <a:rPr lang="ru-RU" sz="2900" dirty="0"/>
              <a:t>исследовательских работ в рамках реализации акции «Восстановление духовно-исторической памяти</a:t>
            </a:r>
            <a:r>
              <a:rPr lang="ru-RU" sz="2900" dirty="0" smtClean="0"/>
              <a:t>»;</a:t>
            </a:r>
          </a:p>
          <a:p>
            <a:pPr algn="just"/>
            <a:r>
              <a:rPr lang="ru-RU" sz="2900" dirty="0" smtClean="0"/>
              <a:t> </a:t>
            </a:r>
            <a:r>
              <a:rPr lang="ru-RU" sz="2900" dirty="0"/>
              <a:t>М</a:t>
            </a:r>
            <a:r>
              <a:rPr lang="ru-RU" sz="2900" dirty="0" smtClean="0"/>
              <a:t>ежрегиональный </a:t>
            </a:r>
            <a:r>
              <a:rPr lang="ru-RU" sz="2900" dirty="0"/>
              <a:t>заочный детский творческий конкурс, посвященный 200-летию со дня рождения митрополита Московского и Коломенского </a:t>
            </a:r>
            <a:r>
              <a:rPr lang="ru-RU" sz="2900" dirty="0" err="1"/>
              <a:t>Макария</a:t>
            </a:r>
            <a:r>
              <a:rPr lang="ru-RU" sz="2900" dirty="0"/>
              <a:t> (Булгакова</a:t>
            </a:r>
            <a:r>
              <a:rPr lang="ru-RU" sz="2900" dirty="0" smtClean="0"/>
              <a:t>);</a:t>
            </a:r>
          </a:p>
          <a:p>
            <a:pPr algn="just"/>
            <a:r>
              <a:rPr lang="ru-RU" sz="2900" dirty="0" smtClean="0"/>
              <a:t> </a:t>
            </a:r>
            <a:r>
              <a:rPr lang="ru-RU" sz="2900" dirty="0"/>
              <a:t>Областной фестиваль детского творчества «Вифлеемская звезда</a:t>
            </a:r>
            <a:r>
              <a:rPr lang="ru-RU" sz="2900" dirty="0" smtClean="0"/>
              <a:t>»;</a:t>
            </a:r>
          </a:p>
          <a:p>
            <a:pPr algn="just"/>
            <a:r>
              <a:rPr lang="ru-RU" sz="2900" dirty="0" smtClean="0"/>
              <a:t>Областной детский </a:t>
            </a:r>
            <a:r>
              <a:rPr lang="ru-RU" sz="2900" dirty="0"/>
              <a:t>фестиваль, посвященный 650-летию со Дня рождения  преподобного Никиты </a:t>
            </a:r>
            <a:r>
              <a:rPr lang="ru-RU" sz="2900" dirty="0" smtClean="0"/>
              <a:t>Костромского</a:t>
            </a:r>
          </a:p>
          <a:p>
            <a:pPr algn="just"/>
            <a:endParaRPr lang="ru-RU" sz="2800" dirty="0"/>
          </a:p>
          <a:p>
            <a:endParaRPr lang="ru-RU" sz="2800" dirty="0"/>
          </a:p>
        </p:txBody>
      </p:sp>
      <p:pic>
        <p:nvPicPr>
          <p:cNvPr id="9" name="Рисунок 8" descr="http://dhsh-buy.muzkult.ru/img/upload/2493/image_image_6042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7695" y="1339186"/>
            <a:ext cx="3154305" cy="229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10 из 82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9329242" y="4544382"/>
            <a:ext cx="2862758" cy="214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Documents and Settings\User\Рабочий стол\фото все\ИЛЮША фото\DSC036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097" y="3249289"/>
            <a:ext cx="2566680" cy="176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64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Documents and Settings\User\Рабочий стол\SDC10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51" y="4351850"/>
            <a:ext cx="2988661" cy="231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944131" y="-344555"/>
            <a:ext cx="8523846" cy="1716156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Система повышения квалификации костромских педагогов в области духовно-нравственного образования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311965" y="1947519"/>
            <a:ext cx="8808219" cy="409547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Курсы повышения квалификации</a:t>
            </a:r>
          </a:p>
          <a:p>
            <a:pPr algn="just"/>
            <a:r>
              <a:rPr lang="ru-RU" sz="1800" b="1" dirty="0"/>
              <a:t>Стажировка на базе образовательных организаций</a:t>
            </a:r>
          </a:p>
          <a:p>
            <a:pPr algn="just"/>
            <a:r>
              <a:rPr lang="ru-RU" sz="1800" b="1" dirty="0"/>
              <a:t>Открытые уроки</a:t>
            </a:r>
          </a:p>
          <a:p>
            <a:pPr algn="just"/>
            <a:r>
              <a:rPr lang="ru-RU" sz="1800" b="1" dirty="0"/>
              <a:t>Мастер-классы</a:t>
            </a:r>
          </a:p>
          <a:p>
            <a:pPr algn="just"/>
            <a:r>
              <a:rPr lang="ru-RU" sz="1800" b="1" dirty="0"/>
              <a:t>Круглые столы по обмену опытом</a:t>
            </a:r>
          </a:p>
          <a:p>
            <a:pPr algn="just"/>
            <a:r>
              <a:rPr lang="ru-RU" sz="1800" b="1" dirty="0"/>
              <a:t>Научно-практические семинары</a:t>
            </a:r>
          </a:p>
          <a:p>
            <a:pPr algn="just"/>
            <a:r>
              <a:rPr lang="ru-RU" sz="1800" b="1" dirty="0"/>
              <a:t>Экспериментальные , демонстрационные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ru-RU" sz="1800" b="1" dirty="0"/>
              <a:t>	и опорные площадки</a:t>
            </a:r>
          </a:p>
          <a:p>
            <a:pPr algn="just"/>
            <a:r>
              <a:rPr lang="ru-RU" sz="1800" b="1" dirty="0"/>
              <a:t>Региональное сетевое методическое </a:t>
            </a:r>
            <a:r>
              <a:rPr lang="ru-RU" sz="1800" b="1" dirty="0" smtClean="0"/>
              <a:t> </a:t>
            </a:r>
            <a:endParaRPr lang="ru-RU" sz="1800" b="1" dirty="0"/>
          </a:p>
          <a:p>
            <a:pPr algn="just">
              <a:buFont typeface="Wingdings" panose="05000000000000000000" pitchFamily="2" charset="2"/>
              <a:buNone/>
            </a:pPr>
            <a:r>
              <a:rPr lang="ru-RU" sz="1800" b="1" dirty="0"/>
              <a:t>	объединение </a:t>
            </a:r>
          </a:p>
          <a:p>
            <a:pPr algn="just"/>
            <a:r>
              <a:rPr lang="ru-RU" sz="1800" b="1" dirty="0"/>
              <a:t>Образовательные чтения</a:t>
            </a:r>
          </a:p>
          <a:p>
            <a:pPr algn="just"/>
            <a:r>
              <a:rPr lang="ru-RU" sz="1800" b="1" dirty="0" smtClean="0"/>
              <a:t>Форумы</a:t>
            </a:r>
          </a:p>
          <a:p>
            <a:pPr algn="just"/>
            <a:r>
              <a:rPr lang="ru-RU" sz="1800" b="1" dirty="0" smtClean="0"/>
              <a:t>Конференции</a:t>
            </a:r>
          </a:p>
          <a:p>
            <a:pPr marL="0" indent="0" algn="just">
              <a:buNone/>
            </a:pPr>
            <a:r>
              <a:rPr lang="ru-RU" sz="1800" dirty="0" smtClean="0"/>
              <a:t>                       </a:t>
            </a:r>
          </a:p>
          <a:p>
            <a:pPr marL="0" indent="0" algn="just">
              <a:buNone/>
            </a:pPr>
            <a:r>
              <a:rPr lang="ru-RU" sz="1800" dirty="0" smtClean="0"/>
              <a:t>		</a:t>
            </a:r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5" descr="C:\Users\Пользователь\Desktop\img1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7281" y="887269"/>
            <a:ext cx="3364719" cy="233865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359" y="2024567"/>
            <a:ext cx="2725936" cy="2055587"/>
          </a:xfrm>
          <a:prstGeom prst="rect">
            <a:avLst/>
          </a:prstGeom>
        </p:spPr>
      </p:pic>
      <p:pic>
        <p:nvPicPr>
          <p:cNvPr id="7" name="Picture 2" descr="C:\Users\Пользователь\Desktop\DSCF12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9207" y="3414719"/>
            <a:ext cx="3362793" cy="2224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0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0"/>
            <a:ext cx="7597904" cy="1791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ФЕДЕРАЛЬНАЯ СТАЖИРОВОЧНАЯ ПЛОЩАДКА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ОГБОУ ДПО «Костромской областной институт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развития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образования»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7395" y="2236573"/>
            <a:ext cx="7698259" cy="475735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«Преподавание </a:t>
            </a:r>
            <a:r>
              <a:rPr lang="ru-RU" dirty="0"/>
              <a:t>комплексного учебного курса «Основы религиозных культур и светской </a:t>
            </a:r>
            <a:r>
              <a:rPr lang="ru-RU" dirty="0" smtClean="0"/>
              <a:t>этики» </a:t>
            </a:r>
            <a:r>
              <a:rPr lang="ru-RU" dirty="0"/>
              <a:t>(2010-2012гг</a:t>
            </a:r>
            <a:r>
              <a:rPr lang="ru-RU" dirty="0" smtClean="0"/>
              <a:t>.)</a:t>
            </a:r>
          </a:p>
          <a:p>
            <a:pPr algn="just"/>
            <a:r>
              <a:rPr lang="ru-RU" dirty="0"/>
              <a:t>«Духовно-нравственная культура в условиях введения ФГОС основного общего образования» (2011-2013гг</a:t>
            </a:r>
            <a:r>
              <a:rPr lang="ru-RU" dirty="0" smtClean="0"/>
              <a:t>.)</a:t>
            </a:r>
          </a:p>
          <a:p>
            <a:pPr marL="0" indent="0" algn="just">
              <a:buNone/>
            </a:pPr>
            <a:r>
              <a:rPr lang="ru-RU" dirty="0" smtClean="0"/>
              <a:t>Обучено более </a:t>
            </a:r>
            <a:r>
              <a:rPr lang="ru-RU" b="1" dirty="0" smtClean="0"/>
              <a:t>1000</a:t>
            </a:r>
            <a:r>
              <a:rPr lang="ru-RU" dirty="0" smtClean="0"/>
              <a:t> педагогов из </a:t>
            </a:r>
            <a:r>
              <a:rPr lang="ru-RU" b="1" dirty="0" smtClean="0"/>
              <a:t>22</a:t>
            </a:r>
            <a:r>
              <a:rPr lang="ru-RU" dirty="0" smtClean="0"/>
              <a:t> регионов РФ, в </a:t>
            </a:r>
            <a:r>
              <a:rPr lang="ru-RU" dirty="0"/>
              <a:t>том числе Архангельской, Тамбовской, Ивановской, Воронежской, Кировской, Московской, Сахалинской </a:t>
            </a:r>
            <a:r>
              <a:rPr lang="ru-RU" dirty="0" smtClean="0"/>
              <a:t>областей, республик Татарстан и </a:t>
            </a:r>
            <a:r>
              <a:rPr lang="ru-RU" dirty="0" err="1" smtClean="0"/>
              <a:t>Кабардино</a:t>
            </a:r>
            <a:r>
              <a:rPr lang="ru-RU" dirty="0" smtClean="0"/>
              <a:t> – Балкария и </a:t>
            </a:r>
            <a:r>
              <a:rPr lang="ru-RU" dirty="0"/>
              <a:t>др.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" name="Picture 2" descr="C:\Users\Пользователь\Desktop\DSCF1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6293" y="4687962"/>
            <a:ext cx="3245708" cy="1972329"/>
          </a:xfrm>
          <a:prstGeom prst="rect">
            <a:avLst/>
          </a:prstGeom>
          <a:noFill/>
        </p:spPr>
      </p:pic>
      <p:pic>
        <p:nvPicPr>
          <p:cNvPr id="7" name="Picture 4" descr="P6020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076" y="230990"/>
            <a:ext cx="3183924" cy="19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РЕДАКЦИЯ ФОТО ОТКР УРОКИ\фото калуга декабрь\IMG_92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3286" y="2419897"/>
            <a:ext cx="3108714" cy="218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31306"/>
            <a:ext cx="6453741" cy="1139686"/>
          </a:xfrm>
        </p:spPr>
        <p:txBody>
          <a:bodyPr/>
          <a:lstStyle/>
          <a:p>
            <a:r>
              <a:rPr lang="ru-RU" dirty="0" smtClean="0"/>
              <a:t>Конкурсы для педагогов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2108" y="1643270"/>
            <a:ext cx="6474940" cy="482379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Всероссийский конкурс в области педагогики, психологии и работы с детьми и молодежью до 20 лет на соискание премии «За нравственный подвиг учителя»;</a:t>
            </a:r>
          </a:p>
          <a:p>
            <a:pPr algn="just"/>
            <a:r>
              <a:rPr lang="ru-RU" dirty="0" smtClean="0"/>
              <a:t>Ежегодный межрегиональный        конкурс «Лучшая образовательная организация по формированию системы духовно-нравственного развития и воспитания детей и молодежи «Вифлеемская звезда»;</a:t>
            </a:r>
          </a:p>
          <a:p>
            <a:pPr algn="just"/>
            <a:r>
              <a:rPr lang="ru-RU" dirty="0" smtClean="0"/>
              <a:t>Региональный конкурс  для педагогов «Земля Благословенная».</a:t>
            </a:r>
          </a:p>
          <a:p>
            <a:endParaRPr lang="ru-RU" dirty="0"/>
          </a:p>
        </p:txBody>
      </p:sp>
      <p:pic>
        <p:nvPicPr>
          <p:cNvPr id="4" name="Picture 4" descr="C:\Users\Пользователь\Desktop\DSC0055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551" y="3328264"/>
            <a:ext cx="4207027" cy="2998395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DSC_7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3252" y="180321"/>
            <a:ext cx="4125732" cy="2711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Пользователь\Desktop\photo_1478105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0095" y="1692876"/>
            <a:ext cx="3243992" cy="30047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734" r="-885" b="1648"/>
          <a:stretch/>
        </p:blipFill>
        <p:spPr>
          <a:xfrm>
            <a:off x="1309816" y="1680520"/>
            <a:ext cx="3117961" cy="3039762"/>
          </a:xfrm>
          <a:prstGeom prst="rect">
            <a:avLst/>
          </a:prstGeom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408670" y="4857750"/>
            <a:ext cx="20759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1800" b="1" dirty="0" smtClean="0">
                <a:latin typeface="Arial" panose="020B0604020202020204" pitchFamily="34" charset="0"/>
              </a:rPr>
              <a:t>Лебедева Ольга Васильевна </a:t>
            </a:r>
            <a:r>
              <a:rPr lang="ru-RU" sz="1800" dirty="0" smtClean="0">
                <a:latin typeface="Arial" panose="020B0604020202020204" pitchFamily="34" charset="0"/>
              </a:rPr>
              <a:t>ММБОУ г. Кострома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 smtClean="0">
                <a:latin typeface="Arial" panose="020B0604020202020204" pitchFamily="34" charset="0"/>
              </a:rPr>
              <a:t>«Лицей №17» 2006, 2014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ru-RU" sz="18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sz="1800" dirty="0">
              <a:latin typeface="Arial" panose="020B0604020202020204" pitchFamily="34" charset="0"/>
            </a:endParaRP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007769" y="4857750"/>
            <a:ext cx="22818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err="1" smtClean="0">
                <a:latin typeface="Arial" panose="020B0604020202020204" pitchFamily="34" charset="0"/>
              </a:rPr>
              <a:t>Неганова</a:t>
            </a:r>
            <a:r>
              <a:rPr lang="ru-RU" sz="1800" b="1" dirty="0" smtClean="0">
                <a:latin typeface="Arial" panose="020B0604020202020204" pitchFamily="34" charset="0"/>
              </a:rPr>
              <a:t> Галина Николаевна </a:t>
            </a:r>
            <a:r>
              <a:rPr lang="ru-RU" sz="1800" dirty="0" smtClean="0">
                <a:latin typeface="Arial" panose="020B0604020202020204" pitchFamily="34" charset="0"/>
              </a:rPr>
              <a:t>МОУ СОШ №7 г. </a:t>
            </a:r>
            <a:r>
              <a:rPr lang="ru-RU" sz="1800" dirty="0" err="1" smtClean="0">
                <a:latin typeface="Arial" panose="020B0604020202020204" pitchFamily="34" charset="0"/>
              </a:rPr>
              <a:t>Мантурово</a:t>
            </a:r>
            <a:endParaRPr lang="ru-RU" sz="18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800" dirty="0" smtClean="0">
                <a:latin typeface="Arial" panose="020B0604020202020204" pitchFamily="34" charset="0"/>
              </a:rPr>
              <a:t>2010, 2012гг.</a:t>
            </a:r>
            <a:endParaRPr lang="ru-RU" sz="1800" dirty="0" smtClean="0"/>
          </a:p>
          <a:p>
            <a:pPr>
              <a:spcBef>
                <a:spcPct val="0"/>
              </a:spcBef>
              <a:buClrTx/>
              <a:buSzTx/>
              <a:buNone/>
            </a:pPr>
            <a:endParaRPr lang="ru-RU" sz="1800" b="1" dirty="0" smtClean="0">
              <a:latin typeface="Arial" panose="020B0604020202020204" pitchFamily="34" charset="0"/>
            </a:endParaRP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6820931" y="4880919"/>
            <a:ext cx="18040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>
                <a:latin typeface="Arial" panose="020B0604020202020204" pitchFamily="34" charset="0"/>
              </a:rPr>
              <a:t>Кабанова Татьяна Сергеевна, </a:t>
            </a:r>
            <a:r>
              <a:rPr lang="ru-RU" sz="1800" dirty="0">
                <a:latin typeface="Arial" panose="020B0604020202020204" pitchFamily="34" charset="0"/>
              </a:rPr>
              <a:t>МОУ СОШ №9 г. Буй, </a:t>
            </a:r>
            <a:r>
              <a:rPr lang="ru-RU" sz="1800" dirty="0" smtClean="0">
                <a:latin typeface="Arial" panose="020B0604020202020204" pitchFamily="34" charset="0"/>
              </a:rPr>
              <a:t>2013 г.</a:t>
            </a:r>
            <a:endParaRPr lang="ru-RU" sz="1800" dirty="0">
              <a:latin typeface="Arial" panose="020B0604020202020204" pitchFamily="34" charset="0"/>
            </a:endParaRPr>
          </a:p>
        </p:txBody>
      </p:sp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2166938" y="642939"/>
            <a:ext cx="7643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Всероссийский конкурс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«За нравственный подвиг учителя»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58648" y="4783593"/>
            <a:ext cx="23107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</a:rPr>
              <a:t>Туманова Елена Витальевна, </a:t>
            </a:r>
            <a:r>
              <a:rPr lang="ru-RU" dirty="0">
                <a:latin typeface="Arial" panose="020B0604020202020204" pitchFamily="34" charset="0"/>
              </a:rPr>
              <a:t>директор ОГБО ПОУ </a:t>
            </a:r>
            <a:endParaRPr lang="ru-RU" dirty="0"/>
          </a:p>
          <a:p>
            <a:r>
              <a:rPr lang="ru-RU" dirty="0"/>
              <a:t>«Галичский аграрный техникум»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dirty="0">
                <a:latin typeface="Arial" panose="020B0604020202020204" pitchFamily="34" charset="0"/>
              </a:rPr>
              <a:t>2015г.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76" y="1668162"/>
            <a:ext cx="2162432" cy="3027406"/>
          </a:xfrm>
          <a:prstGeom prst="rect">
            <a:avLst/>
          </a:prstGeom>
        </p:spPr>
      </p:pic>
      <p:pic>
        <p:nvPicPr>
          <p:cNvPr id="24582" name="Рисунок 3" descr="http://smi44.ru/upload/iblock/f3c/%D0%93%D0%B0%D0%BB%D0%B8%D0%BD%D0%B0%20%D0%9D%D0%B5%D0%B3%D0%B0%D0%BD%D0%BE%D0%B2%D0%B0%20%D0%BD%D0%B0%D0%B3%D1%80%D0%B0%D0%B4%D0%B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6" y="1680519"/>
            <a:ext cx="3299254" cy="299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13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Нормативно-правовые документы в области духовно-нравственного воспитания и образования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265405"/>
            <a:ext cx="10018713" cy="39706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Федеральный закон «Об образовании в РФ»</a:t>
            </a:r>
          </a:p>
          <a:p>
            <a:pPr algn="just"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ФГОСы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Концепция духовно-нравственного развития и воспитания личности гражданина России</a:t>
            </a:r>
          </a:p>
          <a:p>
            <a:pPr algn="just"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Стратегия развития воспитания в РФ на период до 2025г.</a:t>
            </a:r>
          </a:p>
          <a:p>
            <a:pPr algn="just"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Стратегия национальной безопасности РФ до 2020г.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Областной Думы Костромской области о преподавании предметной области ОДНКНР через урочную деятельность (»Истоки» или «Основы православной культуры») от 28 марта 2016г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  <a:p>
            <a:pPr algn="just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Соглашение о сотрудничестве между администрацией Костромской области и Костромской епархией РПЦ от 27 марта 2017г.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3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077737" y="516836"/>
            <a:ext cx="1376078" cy="68176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8713" y="654908"/>
            <a:ext cx="7673009" cy="548084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dirty="0" smtClean="0"/>
              <a:t> </a:t>
            </a:r>
            <a:r>
              <a:rPr lang="ru-RU" sz="5800" b="1" dirty="0" smtClean="0">
                <a:solidFill>
                  <a:schemeClr val="accent1">
                    <a:lumMod val="75000"/>
                  </a:schemeClr>
                </a:solidFill>
              </a:rPr>
              <a:t>Региональные конференции</a:t>
            </a:r>
          </a:p>
          <a:p>
            <a:pPr algn="just"/>
            <a:r>
              <a:rPr lang="ru-RU" sz="3800" dirty="0" smtClean="0"/>
              <a:t>Межрегиональный общественно-образовательный  форум «Духовность, нравственность, патриотизм- основа единства </a:t>
            </a:r>
            <a:r>
              <a:rPr lang="ru-RU" sz="3800" smtClean="0"/>
              <a:t>страны»,</a:t>
            </a:r>
            <a:endParaRPr lang="ru-RU" sz="3800" dirty="0" smtClean="0"/>
          </a:p>
          <a:p>
            <a:pPr algn="just"/>
            <a:r>
              <a:rPr lang="ru-RU" sz="3800" dirty="0" smtClean="0"/>
              <a:t>научно-практические конференции, посвященные Святителю Игнатию Брянчанинову, </a:t>
            </a:r>
          </a:p>
          <a:p>
            <a:pPr algn="just"/>
            <a:r>
              <a:rPr lang="ru-RU" sz="3800" dirty="0" smtClean="0"/>
              <a:t>памяти святым равноапостольным Кириллу и </a:t>
            </a:r>
            <a:r>
              <a:rPr lang="ru-RU" sz="3800" dirty="0" err="1" smtClean="0"/>
              <a:t>Мефодию</a:t>
            </a:r>
            <a:r>
              <a:rPr lang="ru-RU" sz="3800" dirty="0" smtClean="0"/>
              <a:t>,</a:t>
            </a:r>
          </a:p>
          <a:p>
            <a:pPr algn="just"/>
            <a:r>
              <a:rPr lang="ru-RU" sz="3800" dirty="0" smtClean="0"/>
              <a:t> ежегодные областные Рождественские чтения, </a:t>
            </a:r>
          </a:p>
          <a:p>
            <a:pPr algn="just"/>
            <a:r>
              <a:rPr lang="ru-RU" sz="3800" dirty="0" err="1" smtClean="0"/>
              <a:t>Варнавинские</a:t>
            </a:r>
            <a:r>
              <a:rPr lang="ru-RU" sz="3800" dirty="0" smtClean="0"/>
              <a:t> чтения (г. Шарья), </a:t>
            </a:r>
          </a:p>
          <a:p>
            <a:pPr algn="just"/>
            <a:r>
              <a:rPr lang="ru-RU" sz="3800" dirty="0" err="1" smtClean="0"/>
              <a:t>Паисиевские</a:t>
            </a:r>
            <a:r>
              <a:rPr lang="ru-RU" sz="3800" dirty="0" smtClean="0"/>
              <a:t> чтения (г. Галич), </a:t>
            </a:r>
          </a:p>
          <a:p>
            <a:pPr algn="just"/>
            <a:r>
              <a:rPr lang="ru-RU" sz="3800" dirty="0" err="1" smtClean="0"/>
              <a:t>Ионовские</a:t>
            </a:r>
            <a:r>
              <a:rPr lang="ru-RU" sz="3800" dirty="0" smtClean="0"/>
              <a:t> чтения (г. Солигалич),</a:t>
            </a:r>
          </a:p>
          <a:p>
            <a:pPr algn="just"/>
            <a:r>
              <a:rPr lang="ru-RU" sz="3800" dirty="0" smtClean="0"/>
              <a:t> </a:t>
            </a:r>
            <a:r>
              <a:rPr lang="ru-RU" sz="3800" dirty="0" err="1" smtClean="0"/>
              <a:t>Пахомиевские</a:t>
            </a:r>
            <a:r>
              <a:rPr lang="ru-RU" sz="3800" dirty="0" smtClean="0"/>
              <a:t> чтения (г. Нерехта),</a:t>
            </a:r>
          </a:p>
          <a:p>
            <a:pPr algn="just"/>
            <a:r>
              <a:rPr lang="ru-RU" sz="3800" dirty="0" err="1" smtClean="0"/>
              <a:t>Тихоновские</a:t>
            </a:r>
            <a:r>
              <a:rPr lang="ru-RU" sz="3800" dirty="0" smtClean="0"/>
              <a:t> чтения (г. Волгореченск) и др. </a:t>
            </a:r>
          </a:p>
          <a:p>
            <a:endParaRPr lang="ru-RU" dirty="0"/>
          </a:p>
        </p:txBody>
      </p:sp>
      <p:pic>
        <p:nvPicPr>
          <p:cNvPr id="4" name="Рисунок 3" descr="IMG_6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2973" y="4552122"/>
            <a:ext cx="3079027" cy="2305878"/>
          </a:xfrm>
          <a:prstGeom prst="rect">
            <a:avLst/>
          </a:prstGeom>
        </p:spPr>
      </p:pic>
      <p:pic>
        <p:nvPicPr>
          <p:cNvPr id="2052" name="Picture 4" descr="C:\Users\Пользователь\Desktop\image195412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667" y="3869635"/>
            <a:ext cx="2906064" cy="2279373"/>
          </a:xfrm>
          <a:prstGeom prst="rect">
            <a:avLst/>
          </a:prstGeom>
          <a:noFill/>
        </p:spPr>
      </p:pic>
      <p:pic>
        <p:nvPicPr>
          <p:cNvPr id="12" name="Picture 6" descr="C:\Users\Пользователь\Desktop\0_9fd90_ef6d24f4_X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4242" y="0"/>
            <a:ext cx="3087758" cy="1997067"/>
          </a:xfrm>
          <a:prstGeom prst="rect">
            <a:avLst/>
          </a:prstGeom>
          <a:noFill/>
        </p:spPr>
      </p:pic>
      <p:pic>
        <p:nvPicPr>
          <p:cNvPr id="8" name="Picture 9" descr="F:\И.Павленко\Cмоленск.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1" y="2199861"/>
            <a:ext cx="3061252" cy="21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584" y="212173"/>
            <a:ext cx="6441989" cy="1375794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Издательская деятельность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516" y="1474573"/>
            <a:ext cx="10219507" cy="508274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выпущено более 200 наименований материалов 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методических </a:t>
            </a:r>
            <a:r>
              <a:rPr lang="ru-RU" dirty="0"/>
              <a:t>пособий </a:t>
            </a:r>
            <a:r>
              <a:rPr lang="ru-RU" dirty="0" smtClean="0"/>
              <a:t>в </a:t>
            </a:r>
            <a:r>
              <a:rPr lang="ru-RU" dirty="0"/>
              <a:t>помощь учителю, в т</a:t>
            </a:r>
            <a:r>
              <a:rPr lang="ru-RU" dirty="0" smtClean="0"/>
              <a:t>. ч</a:t>
            </a:r>
            <a:r>
              <a:rPr lang="ru-RU" dirty="0"/>
              <a:t>. </a:t>
            </a:r>
            <a:r>
              <a:rPr lang="ru-RU" dirty="0" smtClean="0"/>
              <a:t>по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smtClean="0"/>
              <a:t>Истокам»:</a:t>
            </a:r>
            <a:endParaRPr lang="ru-RU" dirty="0"/>
          </a:p>
          <a:p>
            <a:r>
              <a:rPr lang="ru-RU" dirty="0" smtClean="0"/>
              <a:t>Энциклопедический </a:t>
            </a:r>
            <a:r>
              <a:rPr lang="ru-RU" dirty="0"/>
              <a:t>словарь «Чистый </a:t>
            </a:r>
            <a:r>
              <a:rPr lang="ru-RU" dirty="0" smtClean="0"/>
              <a:t>родник»;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Методические </a:t>
            </a:r>
            <a:r>
              <a:rPr lang="ru-RU" dirty="0"/>
              <a:t>пособия: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Преподавание предмета «Истоки» в школе»- 3 </a:t>
            </a:r>
            <a:r>
              <a:rPr lang="ru-RU" dirty="0" smtClean="0"/>
              <a:t>выпуска; </a:t>
            </a:r>
          </a:p>
          <a:p>
            <a:r>
              <a:rPr lang="ru-RU" dirty="0" smtClean="0"/>
              <a:t>«</a:t>
            </a:r>
            <a:r>
              <a:rPr lang="ru-RU" dirty="0"/>
              <a:t>Истоки. Региональный компонент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 </a:t>
            </a:r>
            <a:r>
              <a:rPr lang="ru-RU" dirty="0"/>
              <a:t>«Интеграция традиций и инноваций в педагогической практике»;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Духовно-нравственное воспитание в семье и школе»;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Хрестоматия по устному народному творчеству для детей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Методические пособия по курсу ОРКСЭ – 4 выпуска;</a:t>
            </a:r>
          </a:p>
          <a:p>
            <a:r>
              <a:rPr lang="ru-RU" dirty="0" smtClean="0"/>
              <a:t>«Духовность, нравственность, патриотизм – основа единства  страны»;</a:t>
            </a:r>
          </a:p>
          <a:p>
            <a:r>
              <a:rPr lang="ru-RU" dirty="0" smtClean="0"/>
              <a:t>«Духовно-нравственное воспитание в семье и школе»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5" descr="C:\Documents and Settings\User\Рабочий стол\Фото ДЕТИ и уроки\100CANON\IMG_2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094" y="143194"/>
            <a:ext cx="2950905" cy="209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User\Рабочий стол\Фото ДЕТИ и уроки\100CANON\IMG_27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55" y="2434850"/>
            <a:ext cx="2816244" cy="211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:\Баннеры\Обложка_Чистый родник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24" y="-433"/>
            <a:ext cx="2249146" cy="312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Пользователь\Desktop\IMG_27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87697" y="4707924"/>
            <a:ext cx="2504303" cy="1915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08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11" y="569842"/>
            <a:ext cx="11026815" cy="4373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Направления сотрудничества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образовательных организаций   с православными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благочиниями (приходами)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7008" y="1590262"/>
            <a:ext cx="10283687" cy="526773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800" b="1" dirty="0" smtClean="0"/>
              <a:t>милосердие и благотворительная деятельность; </a:t>
            </a:r>
          </a:p>
          <a:p>
            <a:pPr algn="just"/>
            <a:r>
              <a:rPr lang="ru-RU" sz="2800" b="1" dirty="0" smtClean="0"/>
              <a:t>духовное, культурное, нравственное и патриотическое воспитание детей и молодежи;</a:t>
            </a:r>
          </a:p>
          <a:p>
            <a:pPr algn="just"/>
            <a:r>
              <a:rPr lang="ru-RU" sz="2800" b="1" dirty="0" smtClean="0"/>
              <a:t> ознакомление воспитанников с историческим и культурным наследием, забота о сохранении и восстановлении памятников истории и культуры; </a:t>
            </a:r>
          </a:p>
          <a:p>
            <a:pPr algn="just"/>
            <a:r>
              <a:rPr lang="ru-RU" sz="2800" b="1" dirty="0" smtClean="0"/>
              <a:t>организация досуга и оздоровления детей и подростков; </a:t>
            </a:r>
          </a:p>
          <a:p>
            <a:pPr algn="just"/>
            <a:r>
              <a:rPr lang="ru-RU" sz="2800" b="1" dirty="0" smtClean="0"/>
              <a:t>поддержка семьи, материнства и детства; </a:t>
            </a:r>
          </a:p>
          <a:p>
            <a:pPr algn="just"/>
            <a:r>
              <a:rPr lang="ru-RU" sz="2800" b="1" dirty="0" smtClean="0"/>
              <a:t>профилактика правонарушений, </a:t>
            </a:r>
            <a:r>
              <a:rPr lang="ru-RU" sz="2800" b="1" dirty="0" err="1" smtClean="0"/>
              <a:t>девиантного</a:t>
            </a:r>
            <a:r>
              <a:rPr lang="ru-RU" sz="2800" b="1" dirty="0" smtClean="0"/>
              <a:t> поведения учащихся и студентов; </a:t>
            </a:r>
          </a:p>
          <a:p>
            <a:pPr algn="just"/>
            <a:r>
              <a:rPr lang="ru-RU" sz="2800" b="1" dirty="0" smtClean="0"/>
              <a:t>работа с неблагополучными семьями обучающихся (воспитанников), сиротами, беспризорными и безнадзорными детьми;</a:t>
            </a:r>
          </a:p>
          <a:p>
            <a:pPr algn="just"/>
            <a:r>
              <a:rPr lang="ru-RU" sz="2800" b="1" dirty="0" smtClean="0"/>
              <a:t> формирование у обучающихся (воспитанников) навыков здорового образа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304801"/>
            <a:ext cx="10018713" cy="106268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Формы сотрудничества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7253" y="1696279"/>
            <a:ext cx="10363200" cy="49695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научно-практические конференции, семинары, образовательные чтения, круглые столы, образовательные встречи;</a:t>
            </a:r>
          </a:p>
          <a:p>
            <a:pPr algn="just"/>
            <a:r>
              <a:rPr lang="ru-RU" dirty="0" smtClean="0"/>
              <a:t>проведение совместных праздников, викторин, сетевых игр; </a:t>
            </a:r>
          </a:p>
          <a:p>
            <a:pPr algn="just"/>
            <a:r>
              <a:rPr lang="ru-RU" dirty="0" smtClean="0"/>
              <a:t>паломнические экспедиции; </a:t>
            </a:r>
          </a:p>
          <a:p>
            <a:pPr algn="just"/>
            <a:r>
              <a:rPr lang="ru-RU" dirty="0" smtClean="0"/>
              <a:t>исследовательские проекты; </a:t>
            </a:r>
          </a:p>
          <a:p>
            <a:pPr algn="just"/>
            <a:r>
              <a:rPr lang="ru-RU" dirty="0" smtClean="0"/>
              <a:t> олимпиады, конкурсы, сетевые игры по православному воспитанию;</a:t>
            </a:r>
          </a:p>
          <a:p>
            <a:pPr algn="just"/>
            <a:r>
              <a:rPr lang="ru-RU" dirty="0" smtClean="0"/>
              <a:t> методическая помощь;</a:t>
            </a:r>
          </a:p>
          <a:p>
            <a:pPr algn="just"/>
            <a:r>
              <a:rPr lang="ru-RU" dirty="0" smtClean="0"/>
              <a:t> консультационные центры; </a:t>
            </a:r>
          </a:p>
          <a:p>
            <a:pPr algn="just"/>
            <a:r>
              <a:rPr lang="ru-RU" dirty="0" smtClean="0"/>
              <a:t>экспертиза программ, проектов, учебной литературы по тем предметам, которые воздействуют на духовное состояние и психическое здоровье детей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"/>
            <a:ext cx="9144000" cy="83661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altLang="ru-RU" sz="1400" b="1"/>
              <a:t>СТРАТЕГИЯ РАЗВИТИЯ ВОСПИТАНИЯ В РОССИЙСКОЙ ФЕДЕРАЦИИ НА ПЕРИОД ДО 2025 ГОДА</a:t>
            </a:r>
            <a:r>
              <a:rPr lang="ru-RU" altLang="ru-RU" sz="1400"/>
              <a:t/>
            </a:r>
            <a:br>
              <a:rPr lang="ru-RU" altLang="ru-RU" sz="1400"/>
            </a:br>
            <a:r>
              <a:rPr lang="ru-RU" altLang="ru-RU" sz="1500"/>
              <a:t>Утверждена Распоряжением Правительства Российской Федерации от 29.05.2015 N 996-р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0"/>
            <a:ext cx="8893175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ru-RU" altLang="ru-RU" sz="1600" b="1" i="1" dirty="0"/>
          </a:p>
          <a:p>
            <a:pPr>
              <a:lnSpc>
                <a:spcPct val="80000"/>
              </a:lnSpc>
            </a:pPr>
            <a:r>
              <a:rPr lang="ru-RU" altLang="ru-RU" sz="1600" b="1" i="1" dirty="0"/>
              <a:t>I. Общие положения</a:t>
            </a:r>
            <a:endParaRPr lang="ru-RU" altLang="ru-RU" sz="1600" i="1" u="sng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00" b="1" dirty="0">
                <a:solidFill>
                  <a:schemeClr val="accent2">
                    <a:lumMod val="50000"/>
                  </a:schemeClr>
                </a:solidFill>
              </a:rPr>
              <a:t>Приоритетной задачей Российской Федерации в сфере воспитания детей является развитие высоконравственной личности, разделяющей </a:t>
            </a:r>
            <a:r>
              <a:rPr lang="ru-RU" altLang="ru-RU" sz="2100" b="1" u="sng" dirty="0">
                <a:solidFill>
                  <a:schemeClr val="accent2">
                    <a:lumMod val="50000"/>
                  </a:schemeClr>
                </a:solidFill>
              </a:rPr>
              <a:t>российские традиционные духовные ценности…</a:t>
            </a:r>
            <a:r>
              <a:rPr lang="ru-RU" altLang="ru-RU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Стратегия опирается на систему духовно-нравственных ценностей, сложившихся в процессе культурного развития России</a:t>
            </a:r>
            <a:r>
              <a:rPr lang="ru-RU" altLang="ru-RU" sz="1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altLang="ru-RU" sz="800" b="1" dirty="0">
              <a:solidFill>
                <a:schemeClr val="bg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altLang="ru-RU" sz="1400" b="1" i="1" dirty="0"/>
              <a:t>II. </a:t>
            </a:r>
            <a:r>
              <a:rPr lang="ru-RU" altLang="ru-RU" sz="1600" b="1" i="1" dirty="0"/>
              <a:t>Цель, задачи, приоритеты Стратегии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dirty="0"/>
              <a:t>Приоритетами государственной политики в области воспитания являются: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b="1" dirty="0"/>
              <a:t>… поддержка общественных институтов, которые являются носителями духовных ценностей</a:t>
            </a:r>
            <a:r>
              <a:rPr lang="ru-RU" altLang="ru-RU" sz="1400" b="1" dirty="0"/>
              <a:t>;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b="1" dirty="0"/>
              <a:t>… развитие</a:t>
            </a:r>
            <a:r>
              <a:rPr lang="ru-RU" altLang="ru-RU" sz="1400" b="1" dirty="0"/>
              <a:t> </a:t>
            </a:r>
            <a:r>
              <a:rPr lang="ru-RU" altLang="ru-RU" sz="1600" b="1" dirty="0"/>
              <a:t>на основе признания определяющей роли семьи и соблюдения прав родителей</a:t>
            </a:r>
            <a:r>
              <a:rPr lang="ru-RU" altLang="ru-RU" sz="1400" b="1" dirty="0"/>
              <a:t> </a:t>
            </a:r>
            <a:r>
              <a:rPr lang="ru-RU" altLang="ru-RU" sz="1600" b="1" dirty="0"/>
              <a:t>кооперации и сотрудничества субъектов системы воспитания (семьи, общества, государства, образовательных, научных, традиционных религиозных организаций)</a:t>
            </a:r>
            <a:endParaRPr lang="ru-RU" altLang="ru-RU" sz="800" b="1" dirty="0"/>
          </a:p>
          <a:p>
            <a:pPr algn="just">
              <a:lnSpc>
                <a:spcPct val="80000"/>
              </a:lnSpc>
            </a:pPr>
            <a:r>
              <a:rPr lang="ru-RU" altLang="ru-RU" sz="1600" b="1" i="1" dirty="0"/>
              <a:t>III. Основные направления развития воспитания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00" b="1" dirty="0">
                <a:solidFill>
                  <a:schemeClr val="accent2">
                    <a:lumMod val="50000"/>
                  </a:schemeClr>
                </a:solidFill>
              </a:rPr>
              <a:t>2. Обновление воспитательного процесса с учетом современных достижений науки и </a:t>
            </a:r>
            <a:r>
              <a:rPr lang="ru-RU" altLang="ru-RU" sz="2100" b="1" u="sng" dirty="0">
                <a:solidFill>
                  <a:schemeClr val="accent2">
                    <a:lumMod val="50000"/>
                  </a:schemeClr>
                </a:solidFill>
              </a:rPr>
              <a:t>на основе отечественных традиций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dirty="0">
                <a:solidFill>
                  <a:schemeClr val="accent2">
                    <a:lumMod val="50000"/>
                  </a:schemeClr>
                </a:solidFill>
              </a:rPr>
              <a:t>Духовное и нравственное воспитание детей </a:t>
            </a:r>
            <a:r>
              <a:rPr lang="ru-RU" altLang="ru-RU" sz="1800" b="1" u="sng" dirty="0">
                <a:solidFill>
                  <a:schemeClr val="accent2">
                    <a:lumMod val="50000"/>
                  </a:schemeClr>
                </a:solidFill>
              </a:rPr>
              <a:t>на основе российских традиционных ценностей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altLang="ru-RU" sz="1600" b="1" dirty="0"/>
              <a:t>осуществляется за счет: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600" b="1" dirty="0"/>
              <a:t>… расширения сотрудничества между государством и … традиционными религиозными общинами</a:t>
            </a:r>
          </a:p>
        </p:txBody>
      </p:sp>
    </p:spTree>
    <p:extLst>
      <p:ext uri="{BB962C8B-B14F-4D97-AF65-F5344CB8AC3E}">
        <p14:creationId xmlns:p14="http://schemas.microsoft.com/office/powerpoint/2010/main" val="23447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9215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altLang="ru-RU" sz="1800" b="1"/>
              <a:t>СТРАТЕГИЯ НАЦИОНАЛЬНОЙ БЕЗОПАСНОСТИ РОССИЙСКОЙ ФЕДЕРАЦИИ</a:t>
            </a:r>
            <a:r>
              <a:rPr lang="ru-RU" altLang="ru-RU" sz="1800"/>
              <a:t/>
            </a:r>
            <a:br>
              <a:rPr lang="ru-RU" altLang="ru-RU" sz="1800"/>
            </a:br>
            <a:r>
              <a:rPr lang="ru-RU" altLang="ru-RU" sz="1600"/>
              <a:t>Утверждена Указом Президента Российской Федерации от 31 декабря 2015 г. N 683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337751"/>
            <a:ext cx="10239632" cy="61289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endParaRPr lang="ru-RU" alt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altLang="ru-RU" sz="1700" b="1" dirty="0">
                <a:solidFill>
                  <a:schemeClr val="accent2">
                    <a:lumMod val="50000"/>
                  </a:schemeClr>
                </a:solidFill>
              </a:rPr>
              <a:t>30. Национальными интересами на долгосрочную перспективу являются: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700" b="1" dirty="0">
                <a:solidFill>
                  <a:schemeClr val="accent2">
                    <a:lumMod val="50000"/>
                  </a:schemeClr>
                </a:solidFill>
              </a:rPr>
              <a:t>… сохранение и развитие культуры, традиционных российских духовно-нравственных ценностей;</a:t>
            </a:r>
            <a:endParaRPr lang="ru-RU" altLang="ru-RU" sz="1500" b="1" dirty="0"/>
          </a:p>
          <a:p>
            <a:pPr algn="just">
              <a:lnSpc>
                <a:spcPct val="80000"/>
              </a:lnSpc>
            </a:pPr>
            <a:r>
              <a:rPr lang="ru-RU" altLang="ru-RU" sz="1500" b="1" dirty="0"/>
              <a:t>43. Основными </a:t>
            </a:r>
            <a:r>
              <a:rPr lang="ru-RU" altLang="ru-RU" sz="1500" b="1" dirty="0">
                <a:solidFill>
                  <a:schemeClr val="accent2"/>
                </a:solidFill>
              </a:rPr>
              <a:t>угрозами государственной и общественной безопасности </a:t>
            </a:r>
            <a:r>
              <a:rPr lang="ru-RU" altLang="ru-RU" sz="1500" b="1" dirty="0"/>
              <a:t>являются: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500" b="1" dirty="0"/>
              <a:t>…</a:t>
            </a:r>
            <a:r>
              <a:rPr lang="ru-RU" altLang="ru-RU" sz="1500" b="1" dirty="0">
                <a:solidFill>
                  <a:schemeClr val="accent2">
                    <a:lumMod val="50000"/>
                  </a:schemeClr>
                </a:solidFill>
              </a:rPr>
              <a:t> деятельность </a:t>
            </a:r>
            <a:r>
              <a:rPr lang="ru-RU" altLang="ru-RU" sz="1500" b="1" dirty="0"/>
              <a:t>радикальных общественных объединений и группировок, использующих националистическую и религиозно-экстремистскую идеологию, иностранных и международных неправительственных организаций, финансовых и экономических структур, а также частных лиц, </a:t>
            </a:r>
            <a:r>
              <a:rPr lang="ru-RU" altLang="ru-RU" sz="1500" b="1" dirty="0">
                <a:solidFill>
                  <a:schemeClr val="accent2">
                    <a:lumMod val="50000"/>
                  </a:schemeClr>
                </a:solidFill>
              </a:rPr>
              <a:t>направленная на …  разрушение традиционных российских духовно-нравственных ценностей;</a:t>
            </a:r>
          </a:p>
          <a:p>
            <a:pPr algn="just">
              <a:lnSpc>
                <a:spcPct val="80000"/>
              </a:lnSpc>
            </a:pPr>
            <a:r>
              <a:rPr lang="ru-RU" altLang="ru-RU" sz="1500" b="1" dirty="0">
                <a:solidFill>
                  <a:schemeClr val="accent2">
                    <a:lumMod val="50000"/>
                  </a:schemeClr>
                </a:solidFill>
              </a:rPr>
              <a:t>70. Для решения задач национальной безопасности в области науки, технологий и образования необходимы: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500" b="1" dirty="0">
                <a:solidFill>
                  <a:schemeClr val="accent2">
                    <a:lumMod val="50000"/>
                  </a:schemeClr>
                </a:solidFill>
              </a:rPr>
              <a:t>повышение роли школы в воспитании молодежи как ответственных граждан России на основе традиционных российских духовно-нравственных и культурно-исторических ценностей…;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500" b="1" dirty="0"/>
              <a:t>повышение качества преподавания русского языка, литературы, отечественной истории, основ светской этики, традиционных религий</a:t>
            </a:r>
          </a:p>
          <a:p>
            <a:pPr algn="just">
              <a:lnSpc>
                <a:spcPct val="80000"/>
              </a:lnSpc>
            </a:pPr>
            <a:r>
              <a:rPr lang="ru-RU" altLang="ru-RU" sz="1500" b="1" dirty="0"/>
              <a:t>76. Стратегическими целями обеспечения национальной безопасности в области культуры являются: сохранение и приумножение традиционных российских духовно-нравственных ценностей как основы российского общества..</a:t>
            </a:r>
            <a:r>
              <a:rPr lang="ru-RU" altLang="ru-RU" sz="1500" dirty="0"/>
              <a:t> </a:t>
            </a:r>
            <a:endParaRPr lang="ru-RU" altLang="ru-RU" sz="1500" b="1" dirty="0"/>
          </a:p>
          <a:p>
            <a:pPr algn="just">
              <a:lnSpc>
                <a:spcPct val="80000"/>
              </a:lnSpc>
            </a:pPr>
            <a:r>
              <a:rPr lang="ru-RU" altLang="ru-RU" sz="1500" b="1" dirty="0"/>
              <a:t>78. К традиционным российским духовно-нравственным ценностям относятся приоритет духовного над материальным, защита человеческой жизни, прав и свобод человека, семья, созидательный труд, служение Отечеству, нормы морали и нравственности, гуманизм, милосердие, справедливость, взаимопомощь, коллективизм, историческое единство народов России, преемственность истории нашей Родины.</a:t>
            </a:r>
          </a:p>
          <a:p>
            <a:pPr algn="just">
              <a:lnSpc>
                <a:spcPct val="80000"/>
              </a:lnSpc>
            </a:pPr>
            <a:r>
              <a:rPr lang="ru-RU" altLang="ru-RU" sz="1500" b="1" dirty="0"/>
              <a:t>79. </a:t>
            </a:r>
            <a:r>
              <a:rPr lang="ru-RU" altLang="ru-RU" sz="1500" b="1" dirty="0">
                <a:solidFill>
                  <a:srgbClr val="C00000"/>
                </a:solidFill>
              </a:rPr>
              <a:t>Угрозами национальной безопасности в области культуры являются размывание традиционных российских духовно-нравственных ценностей… </a:t>
            </a:r>
          </a:p>
        </p:txBody>
      </p:sp>
    </p:spTree>
    <p:extLst>
      <p:ext uri="{BB962C8B-B14F-4D97-AF65-F5344CB8AC3E}">
        <p14:creationId xmlns:p14="http://schemas.microsoft.com/office/powerpoint/2010/main" val="411394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29514"/>
            <a:ext cx="10018713" cy="210888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Закон РФ «Об Образовании в России»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29 декабря 2012г.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№ 273-ФЗ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0" y="2018271"/>
            <a:ext cx="10018713" cy="421777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Статья 2. Основные понятия, используемые в настоящем Федеральном законе</a:t>
            </a:r>
          </a:p>
          <a:p>
            <a:pPr algn="just"/>
            <a:r>
              <a:rPr lang="ru-RU" dirty="0" smtClean="0"/>
              <a:t>1) </a:t>
            </a:r>
            <a:r>
              <a:rPr lang="ru-RU" b="1" u="sng" dirty="0" smtClean="0"/>
              <a:t>Образование</a:t>
            </a:r>
            <a:r>
              <a:rPr lang="ru-RU" dirty="0" smtClean="0"/>
              <a:t> – </a:t>
            </a:r>
            <a:r>
              <a:rPr lang="ru-RU" b="1" u="sng" dirty="0" smtClean="0"/>
              <a:t>единый целенаправленный процесс воспитания и обучения, являющийся общественно-значимым благом</a:t>
            </a:r>
            <a:r>
              <a:rPr lang="ru-RU" b="1" dirty="0" smtClean="0"/>
              <a:t> </a:t>
            </a:r>
            <a:r>
              <a:rPr lang="ru-RU" dirty="0" smtClean="0"/>
              <a:t>и осуществляемый в интересах человека, семьи, общества и государства, а также </a:t>
            </a:r>
            <a:r>
              <a:rPr lang="ru-RU" b="1" dirty="0" smtClean="0"/>
              <a:t>совокупность</a:t>
            </a:r>
            <a:r>
              <a:rPr lang="ru-RU" dirty="0" smtClean="0"/>
              <a:t> приобретаемых знаний, умений, навыков, </a:t>
            </a:r>
            <a:r>
              <a:rPr lang="ru-RU" b="1" u="sng" dirty="0" smtClean="0"/>
              <a:t>ценностных установок</a:t>
            </a:r>
            <a:r>
              <a:rPr lang="ru-RU" dirty="0" smtClean="0"/>
              <a:t>, опыта деятельности и компетенции определенных объема и сложности </a:t>
            </a:r>
            <a:r>
              <a:rPr lang="ru-RU" b="1" u="sng" dirty="0" smtClean="0"/>
              <a:t>в целях </a:t>
            </a:r>
            <a:r>
              <a:rPr lang="ru-RU" dirty="0" smtClean="0"/>
              <a:t>интеллектуального, </a:t>
            </a:r>
            <a:r>
              <a:rPr lang="ru-RU" b="1" u="sng" dirty="0" smtClean="0"/>
              <a:t>духовно-нравственного</a:t>
            </a:r>
            <a:r>
              <a:rPr lang="ru-RU" dirty="0" smtClean="0"/>
              <a:t>, творческого, физического и (или) профессионального </a:t>
            </a:r>
            <a:r>
              <a:rPr lang="ru-RU" b="1" u="sng" dirty="0" smtClean="0"/>
              <a:t>развити</a:t>
            </a:r>
            <a:r>
              <a:rPr lang="ru-RU" b="1" dirty="0" smtClean="0"/>
              <a:t>я человека</a:t>
            </a:r>
            <a:r>
              <a:rPr lang="ru-RU" dirty="0" smtClean="0"/>
              <a:t>, удовлетворения его образовательных потребностей и интересов;</a:t>
            </a:r>
          </a:p>
          <a:p>
            <a:pPr algn="just"/>
            <a:r>
              <a:rPr lang="ru-RU" dirty="0" smtClean="0"/>
              <a:t>2) </a:t>
            </a:r>
            <a:r>
              <a:rPr lang="ru-RU" b="1" u="sng" dirty="0" smtClean="0"/>
              <a:t>воспитание</a:t>
            </a:r>
            <a:r>
              <a:rPr lang="ru-RU" dirty="0" smtClean="0"/>
              <a:t> – деятельность, направленная на развитие личности, создание условий для самоопределения и социализации обучающегося на основе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, </a:t>
            </a:r>
            <a:r>
              <a:rPr lang="ru-RU" b="1" dirty="0" smtClean="0"/>
              <a:t>духовно-нравственных ценностей </a:t>
            </a:r>
            <a:r>
              <a:rPr lang="ru-RU" dirty="0" smtClean="0"/>
              <a:t>и принятых в обществе правил и норм поведения в интересах человека, семьи, общества и государства.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1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775520" y="285751"/>
            <a:ext cx="9798641" cy="1071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Федеральный Государственный Образовательный стандарт начального общего образования, утвержден приказом Министерства образования и науки РФ </a:t>
            </a:r>
            <a:r>
              <a:rPr lang="ru-RU" sz="2200" b="1" dirty="0" smtClean="0">
                <a:solidFill>
                  <a:srgbClr val="C00000"/>
                </a:solidFill>
              </a:rPr>
              <a:t/>
            </a:r>
            <a:br>
              <a:rPr lang="ru-RU" sz="22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от  </a:t>
            </a:r>
            <a:r>
              <a:rPr lang="ru-RU" sz="2200" b="1" dirty="0">
                <a:solidFill>
                  <a:srgbClr val="C00000"/>
                </a:solidFill>
              </a:rPr>
              <a:t>6 октября 2009г., № 373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1800" dirty="0"/>
              <a:t>	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1847529" y="1021493"/>
            <a:ext cx="9660730" cy="564291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b="1" dirty="0">
                <a:solidFill>
                  <a:schemeClr val="accent1"/>
                </a:solidFill>
              </a:rPr>
              <a:t>Духовно-нравственное воспитание - </a:t>
            </a:r>
            <a:r>
              <a:rPr lang="ru-RU" b="1" dirty="0"/>
              <a:t>это педагогически организованный процесс формирования у школьников базовых национальных ценностей, имеющих иерархическую структуру и сложную организацию. Носителями этих ценностей является многонациональный народ Российской Федерации, государство, семья, культурно-территориальные сообщества, традиционные российские религиозные объединения, мировое сообщество</a:t>
            </a:r>
            <a:r>
              <a:rPr lang="ru-RU" dirty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b="1" dirty="0">
                <a:solidFill>
                  <a:schemeClr val="accent1"/>
                </a:solidFill>
              </a:rPr>
              <a:t>Духовно-нравственное развитие</a:t>
            </a:r>
            <a:r>
              <a:rPr lang="ru-RU" b="1" dirty="0"/>
              <a:t> – это формирование умений на основе этих ценностей выстраивать отношения к себе, другим людям, обществу, государству, Отечеству, миру в целом.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b="1" dirty="0">
                <a:solidFill>
                  <a:schemeClr val="accent1"/>
                </a:solidFill>
              </a:rPr>
              <a:t>В процессе обучения</a:t>
            </a:r>
            <a:r>
              <a:rPr lang="ru-RU" b="1" dirty="0"/>
              <a:t> формируются знания о ценностях российского народа, его духовных, культурных традиций</a:t>
            </a:r>
          </a:p>
        </p:txBody>
      </p:sp>
    </p:spTree>
    <p:extLst>
      <p:ext uri="{BB962C8B-B14F-4D97-AF65-F5344CB8AC3E}">
        <p14:creationId xmlns:p14="http://schemas.microsoft.com/office/powerpoint/2010/main" val="416291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60648"/>
            <a:ext cx="9053384" cy="16697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Концепция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духовно-нравственного развития и воспитания личности гражданина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России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0" y="1930401"/>
            <a:ext cx="10018713" cy="38608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i="1" dirty="0" smtClean="0"/>
              <a:t>	</a:t>
            </a:r>
            <a:r>
              <a:rPr lang="ru-RU" i="1" u="sng" dirty="0" smtClean="0"/>
              <a:t>Концепция определяет</a:t>
            </a:r>
            <a:r>
              <a:rPr lang="ru-RU" i="1" dirty="0" smtClean="0"/>
              <a:t>:</a:t>
            </a:r>
            <a:endParaRPr lang="ru-RU" dirty="0" smtClean="0"/>
          </a:p>
          <a:p>
            <a:pPr algn="just"/>
            <a:r>
              <a:rPr lang="ru-RU" i="1" dirty="0" smtClean="0"/>
              <a:t>характер современного национального воспитательного идеала; </a:t>
            </a:r>
            <a:endParaRPr lang="ru-RU" dirty="0" smtClean="0"/>
          </a:p>
          <a:p>
            <a:pPr algn="just"/>
            <a:r>
              <a:rPr lang="ru-RU" i="1" dirty="0" smtClean="0"/>
              <a:t>цели и задачи духовно-нравственного развития и воспитания детей и молодежи; </a:t>
            </a:r>
            <a:endParaRPr lang="ru-RU" dirty="0" smtClean="0"/>
          </a:p>
          <a:p>
            <a:pPr algn="just"/>
            <a:r>
              <a:rPr lang="ru-RU" i="1" dirty="0" smtClean="0"/>
              <a:t>систему базовых национальных ценностей, на основе которых возможна духовно-нравственная консолидация многонационального народа Российской Федерации;</a:t>
            </a:r>
            <a:endParaRPr lang="ru-RU" dirty="0" smtClean="0"/>
          </a:p>
          <a:p>
            <a:pPr algn="just"/>
            <a:r>
              <a:rPr lang="ru-RU" i="1" dirty="0" smtClean="0"/>
              <a:t>основные социально-педагогические условия и принципы духовно-нравственного развития и воспитания обучающихся».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8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88640"/>
            <a:ext cx="6347713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Базовые национальные ценности: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2151" y="1079156"/>
            <a:ext cx="10519719" cy="530217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b="1" dirty="0">
                <a:solidFill>
                  <a:srgbClr val="C00000"/>
                </a:solidFill>
              </a:rPr>
              <a:t>П</a:t>
            </a:r>
            <a:r>
              <a:rPr lang="ru-RU" sz="7200" b="1" dirty="0">
                <a:solidFill>
                  <a:srgbClr val="C00000"/>
                </a:solidFill>
              </a:rPr>
              <a:t>атриотизм</a:t>
            </a:r>
            <a:r>
              <a:rPr lang="ru-RU" sz="7200" b="1" dirty="0"/>
              <a:t> – любовь к России, к своему народу, к своей малой Родине, служение Отечеству;</a:t>
            </a:r>
          </a:p>
          <a:p>
            <a:pPr algn="just"/>
            <a:r>
              <a:rPr lang="ru-RU" sz="7200" b="1" dirty="0">
                <a:solidFill>
                  <a:srgbClr val="C00000"/>
                </a:solidFill>
              </a:rPr>
              <a:t>С</a:t>
            </a:r>
            <a:r>
              <a:rPr lang="ru-RU" sz="7200" b="1" dirty="0">
                <a:solidFill>
                  <a:srgbClr val="C00000"/>
                </a:solidFill>
              </a:rPr>
              <a:t>оциальная солидарность </a:t>
            </a:r>
            <a:r>
              <a:rPr lang="ru-RU" sz="7200" b="1" dirty="0"/>
              <a:t>– свобода личная и национальная, доверие к людям, институтам государства и гражданского общества, справедливость, милосердие, честь, достоинство;</a:t>
            </a:r>
          </a:p>
          <a:p>
            <a:pPr algn="just"/>
            <a:r>
              <a:rPr lang="ru-RU" sz="7200" b="1" dirty="0">
                <a:solidFill>
                  <a:srgbClr val="C00000"/>
                </a:solidFill>
              </a:rPr>
              <a:t>Г</a:t>
            </a:r>
            <a:r>
              <a:rPr lang="ru-RU" sz="7200" b="1" dirty="0">
                <a:solidFill>
                  <a:srgbClr val="C00000"/>
                </a:solidFill>
              </a:rPr>
              <a:t>ражданственность </a:t>
            </a:r>
            <a:r>
              <a:rPr lang="ru-RU" sz="7200" b="1" dirty="0"/>
              <a:t>– служение Отечеству, правовое государство, гражданское общество, закон и правопорядок, поликультурный мир, свобода совести и вероисповедания;</a:t>
            </a:r>
          </a:p>
          <a:p>
            <a:pPr algn="just"/>
            <a:r>
              <a:rPr lang="ru-RU" sz="7200" b="1" dirty="0">
                <a:solidFill>
                  <a:srgbClr val="C00000"/>
                </a:solidFill>
              </a:rPr>
              <a:t>Семья </a:t>
            </a:r>
            <a:r>
              <a:rPr lang="ru-RU" sz="7200" b="1" dirty="0"/>
              <a:t>– любовь и верность, здоровье, достаток, уважение к родителям, забота о старших и младших, забота о продолжении рода;</a:t>
            </a:r>
          </a:p>
          <a:p>
            <a:pPr algn="just"/>
            <a:r>
              <a:rPr lang="ru-RU" sz="7200" b="1" dirty="0">
                <a:solidFill>
                  <a:srgbClr val="C00000"/>
                </a:solidFill>
              </a:rPr>
              <a:t>Т</a:t>
            </a:r>
            <a:r>
              <a:rPr lang="ru-RU" sz="7200" b="1" dirty="0">
                <a:solidFill>
                  <a:srgbClr val="C00000"/>
                </a:solidFill>
              </a:rPr>
              <a:t>руд и творчество </a:t>
            </a:r>
            <a:r>
              <a:rPr lang="ru-RU" sz="7200" b="1" dirty="0"/>
              <a:t>– уважение к труду, творчество и созидание, целеустремлённость и настойчивость;</a:t>
            </a:r>
          </a:p>
          <a:p>
            <a:pPr algn="just"/>
            <a:r>
              <a:rPr lang="ru-RU" sz="7200" b="1" dirty="0">
                <a:solidFill>
                  <a:srgbClr val="C00000"/>
                </a:solidFill>
              </a:rPr>
              <a:t>Н</a:t>
            </a:r>
            <a:r>
              <a:rPr lang="ru-RU" sz="7200" b="1" dirty="0">
                <a:solidFill>
                  <a:srgbClr val="C00000"/>
                </a:solidFill>
              </a:rPr>
              <a:t>аука </a:t>
            </a:r>
            <a:r>
              <a:rPr lang="ru-RU" sz="7200" b="1" dirty="0"/>
              <a:t>– ценность знания, стремление к истине, научная картина мира;</a:t>
            </a:r>
          </a:p>
          <a:p>
            <a:pPr algn="just"/>
            <a:r>
              <a:rPr lang="ru-RU" sz="7200" b="1" dirty="0">
                <a:solidFill>
                  <a:srgbClr val="C00000"/>
                </a:solidFill>
              </a:rPr>
              <a:t>Традиционные российские религии </a:t>
            </a:r>
            <a:r>
              <a:rPr lang="ru-RU" sz="7200" b="1" dirty="0"/>
              <a:t>– представления о вере, духовности, религиозной жизни человека, ценности религиозного мировоззрения, толерантности, формируемые на основе межконфессионального диалога; </a:t>
            </a:r>
          </a:p>
          <a:p>
            <a:pPr algn="just"/>
            <a:r>
              <a:rPr lang="ru-RU" sz="7200" b="1" dirty="0">
                <a:solidFill>
                  <a:srgbClr val="C00000"/>
                </a:solidFill>
              </a:rPr>
              <a:t>И</a:t>
            </a:r>
            <a:r>
              <a:rPr lang="ru-RU" sz="7200" b="1" dirty="0">
                <a:solidFill>
                  <a:srgbClr val="C00000"/>
                </a:solidFill>
              </a:rPr>
              <a:t>скусство и литература </a:t>
            </a:r>
            <a:r>
              <a:rPr lang="ru-RU" sz="7200" b="1" dirty="0"/>
              <a:t>– красота, гармония, духовный мир человека, нравственный выбор, смысл жизни, эстетическое развитие, этическое развитие;</a:t>
            </a:r>
          </a:p>
          <a:p>
            <a:pPr algn="just"/>
            <a:r>
              <a:rPr lang="ru-RU" sz="7200" b="1" dirty="0">
                <a:solidFill>
                  <a:srgbClr val="C00000"/>
                </a:solidFill>
              </a:rPr>
              <a:t> Природа </a:t>
            </a:r>
            <a:r>
              <a:rPr lang="ru-RU" sz="7200" b="1" dirty="0"/>
              <a:t>– эволюция, родная земля, заповедная природа, планета Земля, экологическое сознание;</a:t>
            </a:r>
          </a:p>
          <a:p>
            <a:pPr algn="just"/>
            <a:r>
              <a:rPr lang="ru-RU" sz="7200" b="1" dirty="0">
                <a:solidFill>
                  <a:srgbClr val="C00000"/>
                </a:solidFill>
              </a:rPr>
              <a:t>Ч</a:t>
            </a:r>
            <a:r>
              <a:rPr lang="ru-RU" sz="7200" b="1" dirty="0">
                <a:solidFill>
                  <a:srgbClr val="C00000"/>
                </a:solidFill>
              </a:rPr>
              <a:t>еловечество </a:t>
            </a:r>
            <a:r>
              <a:rPr lang="ru-RU" sz="7200" b="1" dirty="0"/>
              <a:t>– мир во всем мире, многообразие культур и народов, прогресс человечества, международное сотрудничество.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1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308757" cy="10192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Основы духовно-нравственной  культуры народов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России (ФГОС ООО, рекомендации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Минобрнауки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РФ от 25.05.2015, №08-761)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5519" y="1400432"/>
            <a:ext cx="9666838" cy="51969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рамках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предметной области «Основы духовно-нравственной культуры народов России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возможна реализация учебных предметов, учитывающих региональные, национальные и этнокультурные особенности народов, которые обеспечивают достижение следующих результатов: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  </a:t>
            </a:r>
          </a:p>
          <a:p>
            <a:pPr algn="just"/>
            <a:r>
              <a:rPr lang="ru-RU" dirty="0"/>
              <a:t>воспитание способности к духовному развитию, нравственному самосовершенствованию; воспитание веротерпимости, уважительного отношения к религиозным чувствам, взглядам людей или их отсутствию; </a:t>
            </a:r>
          </a:p>
          <a:p>
            <a:pPr algn="just"/>
            <a:r>
              <a:rPr lang="ru-RU" dirty="0"/>
              <a:t>знание основных норм морали, нравственных, духовных идеалов, хранимых в культурных традициях народов России, готовность на их основе к сознательному самоограничению в поступках, поведении, расточительном </a:t>
            </a:r>
            <a:r>
              <a:rPr lang="ru-RU" dirty="0" err="1"/>
              <a:t>потребительстве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формирование представлений об основах светской этики, культуры традиционных религий, их роли в развитии культуры и истории России и человечества, в становлении гражданского общества и российской государственности;</a:t>
            </a:r>
          </a:p>
          <a:p>
            <a:pPr algn="just"/>
            <a:r>
              <a:rPr lang="ru-RU" dirty="0"/>
              <a:t>понимание значения нравственности, веры и религии в жизни человека, семьи и общества;</a:t>
            </a:r>
          </a:p>
          <a:p>
            <a:pPr algn="just"/>
            <a:r>
              <a:rPr lang="ru-RU" dirty="0"/>
              <a:t>формирование представлений об исторической роли традиционных  религий и гражданского общества в становлении российской государственности.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3c14eb2a3e71b85b7a1c2f62318afa065ed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C8BBCEACBCBC0409C1EBB3F22591AB0" ma:contentTypeVersion="49" ma:contentTypeDescription="Создание документа." ma:contentTypeScope="" ma:versionID="4b632ad4415b77e38ec87b8b9a5aecb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8d04d9c43652114a41dbc3976a31b98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AWJJH2MPE6E2-1519004642-9</_dlc_DocId>
    <_dlc_DocIdUrl xmlns="4a252ca3-5a62-4c1c-90a6-29f4710e47f8">
      <Url>http://edu-sps.koiro.local/BiblioLiga/_layouts/15/DocIdRedir.aspx?ID=AWJJH2MPE6E2-1519004642-9</Url>
      <Description>AWJJH2MPE6E2-1519004642-9</Description>
    </_dlc_DocIdUrl>
  </documentManagement>
</p:properties>
</file>

<file path=customXml/itemProps1.xml><?xml version="1.0" encoding="utf-8"?>
<ds:datastoreItem xmlns:ds="http://schemas.openxmlformats.org/officeDocument/2006/customXml" ds:itemID="{C9FB7CA8-0B0C-465B-9D77-D92BACF3EDFC}"/>
</file>

<file path=customXml/itemProps2.xml><?xml version="1.0" encoding="utf-8"?>
<ds:datastoreItem xmlns:ds="http://schemas.openxmlformats.org/officeDocument/2006/customXml" ds:itemID="{B468BDD3-6693-45C1-A196-46176A746BB8}"/>
</file>

<file path=customXml/itemProps3.xml><?xml version="1.0" encoding="utf-8"?>
<ds:datastoreItem xmlns:ds="http://schemas.openxmlformats.org/officeDocument/2006/customXml" ds:itemID="{86CE873A-3423-4042-BF4C-EFA79FE82604}"/>
</file>

<file path=customXml/itemProps4.xml><?xml version="1.0" encoding="utf-8"?>
<ds:datastoreItem xmlns:ds="http://schemas.openxmlformats.org/officeDocument/2006/customXml" ds:itemID="{F9CDA28E-D4CD-4AD4-A92F-A4F2B5A7D502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825</TotalTime>
  <Words>1825</Words>
  <Application>Microsoft Office PowerPoint</Application>
  <PresentationFormat>Широкоэкранный</PresentationFormat>
  <Paragraphs>190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Corbel</vt:lpstr>
      <vt:lpstr>Tahoma</vt:lpstr>
      <vt:lpstr>Times New Roman</vt:lpstr>
      <vt:lpstr>Wingdings</vt:lpstr>
      <vt:lpstr>Параллакс</vt:lpstr>
      <vt:lpstr>Духовно-нравственное воспитание: современный аспект</vt:lpstr>
      <vt:lpstr>Нормативно-правовые документы в области духовно-нравственного воспитания и образования</vt:lpstr>
      <vt:lpstr>СТРАТЕГИЯ РАЗВИТИЯ ВОСПИТАНИЯ В РОССИЙСКОЙ ФЕДЕРАЦИИ НА ПЕРИОД ДО 2025 ГОДА Утверждена Распоряжением Правительства Российской Федерации от 29.05.2015 N 996-р</vt:lpstr>
      <vt:lpstr>СТРАТЕГИЯ НАЦИОНАЛЬНОЙ БЕЗОПАСНОСТИ РОССИЙСКОЙ ФЕДЕРАЦИИ Утверждена Указом Президента Российской Федерации от 31 декабря 2015 г. N 683</vt:lpstr>
      <vt:lpstr>Закон РФ «Об Образовании в России»  от 29 декабря 2012г. № 273-ФЗ </vt:lpstr>
      <vt:lpstr>Федеральный Государственный Образовательный стандарт начального общего образования, утвержден приказом Министерства образования и науки РФ  от  6 октября 2009г., № 373  </vt:lpstr>
      <vt:lpstr>Концепция духовно-нравственного развития и воспитания личности гражданина России</vt:lpstr>
      <vt:lpstr>Базовые национальные ценности:</vt:lpstr>
      <vt:lpstr>Основы духовно-нравственной  культуры народов России (ФГОС ООО, рекомендации Минобрнауки РФ от 25.05.2015, №08-761) </vt:lpstr>
      <vt:lpstr>Программы духовно-нравственного воспитания в дошкольных образовательных организациях </vt:lpstr>
      <vt:lpstr>  Программы  духовно-нравственного образования  в школе 2017-2018 учебный год</vt:lpstr>
      <vt:lpstr>Программа «Социокультурные истоки» в профессиональном образовании</vt:lpstr>
      <vt:lpstr>Программы  духовно-нравственного  образования  в  Костромской области</vt:lpstr>
      <vt:lpstr>Олимпиады и конкурсы</vt:lpstr>
      <vt:lpstr>Конкурсы  духовно-нравственного направления</vt:lpstr>
      <vt:lpstr>Система повышения квалификации костромских педагогов в области духовно-нравственного образования</vt:lpstr>
      <vt:lpstr> ФЕДЕРАЛЬНАЯ СТАЖИРОВОЧНАЯ ПЛОЩАДКА ОГБОУ ДПО «Костромской областной институт  развития образования»</vt:lpstr>
      <vt:lpstr>Конкурсы для педагогов</vt:lpstr>
      <vt:lpstr>Презентация PowerPoint</vt:lpstr>
      <vt:lpstr>Презентация PowerPoint</vt:lpstr>
      <vt:lpstr>Издательская деятельность</vt:lpstr>
      <vt:lpstr>Направления сотрудничества  образовательных организаций   с православными  благочиниями (приходами) </vt:lpstr>
      <vt:lpstr>Формы сотрудничества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Шарова</dc:creator>
  <cp:lastModifiedBy>USER</cp:lastModifiedBy>
  <cp:revision>93</cp:revision>
  <dcterms:created xsi:type="dcterms:W3CDTF">2016-10-27T08:04:52Z</dcterms:created>
  <dcterms:modified xsi:type="dcterms:W3CDTF">2018-02-08T10:30:41Z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0x010100CC8BBCEACBCBC0409C1EBB3F22591AB0</vt:lpwstr>
  </property>
  <property fmtid="{D5CDD505-2E9C-101B-9397-08002B2CF9AE}" pid="3" name="_dlc_DocIdItemGuid">
    <vt:lpwstr>a2a64c82-a1a1-4a05-9c1c-9bb0233bc8ae</vt:lpwstr>
  </property>
</Properties>
</file>