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66" r:id="rId3"/>
    <p:sldId id="276" r:id="rId4"/>
    <p:sldId id="269" r:id="rId5"/>
    <p:sldId id="271" r:id="rId6"/>
    <p:sldId id="272" r:id="rId7"/>
    <p:sldId id="274" r:id="rId8"/>
    <p:sldId id="275" r:id="rId9"/>
    <p:sldId id="277" r:id="rId10"/>
    <p:sldId id="278" r:id="rId11"/>
    <p:sldId id="280" r:id="rId12"/>
    <p:sldId id="279" r:id="rId13"/>
    <p:sldId id="267" r:id="rId14"/>
    <p:sldId id="26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54" autoAdjust="0"/>
  </p:normalViewPr>
  <p:slideViewPr>
    <p:cSldViewPr>
      <p:cViewPr varScale="1">
        <p:scale>
          <a:sx n="79" d="100"/>
          <a:sy n="79" d="100"/>
        </p:scale>
        <p:origin x="82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708D1-4ECE-4D80-B298-C0EF6B8206A3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45E5B-60AE-4827-836F-0761C7423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71B1E-C187-47DC-9AB8-3C19EA1CBFF7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9626A-8C78-4F0E-86DE-31FE69A186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1DE35-EBE5-4CDD-83B0-EC439A11B996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D49D-372D-4BF3-A27A-B95B5A5B7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9B6B-9D18-4C73-9601-B6B16025E116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C4283-B750-471F-A38F-512B4FE163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E99F-C7F8-469D-B1C3-B9C471179D31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50A23-A566-450C-9726-0A3E51171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AFB6-5276-4F7A-B32F-A90E339AFEC3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49CF-0147-4907-8FD5-91735BDAD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66369-9373-4C75-A29A-2826E6A33C10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15465-FEAA-4E24-9A14-600C08BB8E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94CC-D415-4432-9713-02EAB5E4CA98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691E-50A9-4076-84F1-A099810E7F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763" y="6356350"/>
            <a:ext cx="1951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55D66-DEA2-4C54-A25A-138C24AAED85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22939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038" y="6356350"/>
            <a:ext cx="17716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3478-9BD2-4869-854B-960D95FD1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5566-D74F-461A-890C-9151EC7ECF6F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832C0-00F3-48BA-BE67-050547422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96802-0593-42E4-970B-4133EE957F0D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C93A4-B962-43E8-B8F3-B7BAC7A61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C271C-A885-4210-9CA0-43E7910FEFC7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AEA8-F3A5-44E8-BF46-E8BFA7414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C6E65-2EA7-4631-86D1-4EAF703DB4F4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8147E-F542-4AC8-B4AE-9FDD3ED73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9188" y="6010275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63F74-B025-4E08-B2F9-4FA10FEFEC92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938" y="6010275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488" y="6010275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C725F-C161-4AFF-88FE-5E03F25F3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675" y="6375400"/>
            <a:ext cx="1706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CD918-EF3E-4392-9996-44C510E5A342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3638" y="63754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425" y="6375400"/>
            <a:ext cx="1657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B9CB1-574D-4285-ACA2-01BDD162D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675" y="6375400"/>
            <a:ext cx="1706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B609A-9224-46FA-9525-A43547B38DE7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3638" y="63754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425" y="6375400"/>
            <a:ext cx="1657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F734D-4B59-451C-AA2C-28E4255D7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2943D4-C919-457C-815C-E7D83B4CDD41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475024-B6AB-45F4-858E-A4F06E20E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66" r:id="rId1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9;&#1090;&#1088;&#1072;&#1085;&#1072;&#1095;&#1080;&#1090;&#1072;&#1083;&#1080;&#1103;.&#1088;&#1092;/node/7#_ftn4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&#1089;&#1090;&#1088;&#1072;&#1085;&#1072;&#1095;&#1080;&#1090;&#1072;&#1083;&#1080;&#1103;.&#1088;&#1092;/node/7#_ftnref2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pJCQC2Khcc" TargetMode="External"/><Relationship Id="rId2" Type="http://schemas.openxmlformats.org/officeDocument/2006/relationships/hyperlink" Target="https://youtu.be/7ffa0MYQyhs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LjQVP6nRYmw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620688"/>
            <a:ext cx="8882063" cy="238521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dirty="0" err="1" smtClean="0">
                <a:solidFill>
                  <a:srgbClr val="00B050"/>
                </a:solidFill>
              </a:rPr>
              <a:t>Буктрейлер</a:t>
            </a:r>
            <a:r>
              <a:rPr lang="ru-RU" sz="4400" b="1" dirty="0" smtClean="0">
                <a:solidFill>
                  <a:srgbClr val="00B050"/>
                </a:solidFill>
              </a:rPr>
              <a:t> </a:t>
            </a:r>
            <a:r>
              <a:rPr lang="ru-RU" sz="4400" b="1" dirty="0">
                <a:solidFill>
                  <a:srgbClr val="00B050"/>
                </a:solidFill>
              </a:rPr>
              <a:t>как форма проектно-исследовательской деятельности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50" y="3814763"/>
            <a:ext cx="7453313" cy="21145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Жукова Светлана Александровна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Руководитель ИБЦ ОГБОУ ДПО «Костромской областной институт развития образования»</a:t>
            </a:r>
            <a:endParaRPr lang="ru-RU" dirty="0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3643313" y="6000750"/>
            <a:ext cx="3571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 dirty="0" smtClean="0">
                <a:latin typeface="Garamond" pitchFamily="18" charset="0"/>
              </a:rPr>
              <a:t>2018</a:t>
            </a:r>
            <a:endParaRPr lang="ru-RU" i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16632"/>
            <a:ext cx="49936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A50021"/>
                </a:solidFill>
                <a:latin typeface="+mj-lt"/>
                <a:ea typeface="+mj-ea"/>
                <a:cs typeface="+mj-cs"/>
              </a:rPr>
              <a:t>Общие принципы </a:t>
            </a:r>
            <a:endParaRPr lang="ru-RU" sz="4000" b="1" dirty="0" smtClean="0">
              <a:solidFill>
                <a:srgbClr val="A5002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sz="4000" b="1" dirty="0" err="1" smtClean="0">
                <a:solidFill>
                  <a:srgbClr val="A50021"/>
                </a:solidFill>
                <a:latin typeface="+mj-lt"/>
                <a:ea typeface="+mj-ea"/>
                <a:cs typeface="+mj-cs"/>
              </a:rPr>
              <a:t>буктрейлера</a:t>
            </a:r>
            <a:endParaRPr lang="ru-RU" sz="4000" b="1" dirty="0">
              <a:solidFill>
                <a:srgbClr val="A5002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916832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Ролик должен цеплять и интриговать.</a:t>
            </a:r>
            <a:r>
              <a:rPr lang="ru-RU" dirty="0"/>
              <a:t> Для этого важно подбирать не только яркие и эффектные картинки, но и меткие цитаты. Не стоит пересказывать смысл произведения.</a:t>
            </a:r>
          </a:p>
          <a:p>
            <a:pPr algn="just"/>
            <a:r>
              <a:rPr lang="ru-RU" dirty="0"/>
              <a:t>Если есть сложности с написанием сценарных фраз, можно использовать, например, яркие диалоги с обрисовкой конфликта и дальнейшим представлением главных героев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b="1" dirty="0"/>
              <a:t>Шрифт в титрах и субтитрах должен быть разборчивым и читабельным.</a:t>
            </a:r>
            <a:r>
              <a:rPr lang="ru-RU" dirty="0"/>
              <a:t> Лучше использовать простой и привычный </a:t>
            </a:r>
            <a:r>
              <a:rPr lang="ru-RU" dirty="0" err="1"/>
              <a:t>TimesNewRoman</a:t>
            </a:r>
            <a:r>
              <a:rPr lang="ru-RU" dirty="0"/>
              <a:t>, чем красивый и витиеватый готический шрифт, который не сможет прочесть никто, кроме вас. </a:t>
            </a:r>
            <a:r>
              <a:rPr lang="ru-RU" dirty="0" err="1"/>
              <a:t>Буктрейлер</a:t>
            </a:r>
            <a:r>
              <a:rPr lang="ru-RU" dirty="0"/>
              <a:t> вы создаете не для себя, а для потенциальных читателей. А значит – избегайте лишних сложностей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/>
              <a:t>Единообразие стиля</a:t>
            </a:r>
          </a:p>
          <a:p>
            <a:pPr algn="just"/>
            <a:r>
              <a:rPr lang="ru-RU" b="1" dirty="0" smtClean="0"/>
              <a:t>Гармоничное сочетание визуальных эффектов и музыкального сопровождения</a:t>
            </a:r>
            <a:endParaRPr lang="ru-RU" b="1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7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8752" y="188640"/>
            <a:ext cx="8204810" cy="1413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indent="449580" algn="ctr">
              <a:spcAft>
                <a:spcPts val="740"/>
              </a:spcAft>
            </a:pPr>
            <a:r>
              <a:rPr lang="ru-RU" sz="4000" b="1" dirty="0">
                <a:solidFill>
                  <a:srgbClr val="A50021"/>
                </a:solidFill>
                <a:latin typeface="+mj-lt"/>
                <a:ea typeface="+mj-ea"/>
                <a:cs typeface="+mj-cs"/>
              </a:rPr>
              <a:t>Минимальное  </a:t>
            </a:r>
            <a:endParaRPr lang="ru-RU" sz="4000" b="1" dirty="0" smtClean="0">
              <a:solidFill>
                <a:srgbClr val="A50021"/>
              </a:solidFill>
              <a:latin typeface="+mj-lt"/>
              <a:ea typeface="+mj-ea"/>
              <a:cs typeface="+mj-cs"/>
            </a:endParaRPr>
          </a:p>
          <a:p>
            <a:pPr marL="234950" indent="449580" algn="ctr">
              <a:spcAft>
                <a:spcPts val="740"/>
              </a:spcAft>
            </a:pPr>
            <a:r>
              <a:rPr lang="ru-RU" sz="4000" b="1" dirty="0" smtClean="0">
                <a:solidFill>
                  <a:srgbClr val="A50021"/>
                </a:solidFill>
                <a:latin typeface="+mj-lt"/>
                <a:ea typeface="+mj-ea"/>
                <a:cs typeface="+mj-cs"/>
              </a:rPr>
              <a:t>техническое обеспечение  </a:t>
            </a:r>
            <a:endParaRPr lang="ru-RU" sz="4000" b="1" dirty="0">
              <a:solidFill>
                <a:srgbClr val="A5002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844824"/>
            <a:ext cx="7560840" cy="341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>
              <a:lnSpc>
                <a:spcPct val="102000"/>
              </a:lnSpc>
              <a:spcAft>
                <a:spcPts val="1025"/>
              </a:spcAft>
            </a:pPr>
            <a:r>
              <a:rPr lang="ru-RU" sz="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05840" indent="-1015365">
              <a:spcAft>
                <a:spcPts val="740"/>
              </a:spcAft>
            </a:pPr>
            <a:r>
              <a:rPr lang="ru-RU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Вам потребуется: </a:t>
            </a:r>
          </a:p>
          <a:p>
            <a:pPr marL="342900" lvl="0" indent="-342900">
              <a:lnSpc>
                <a:spcPct val="99000"/>
              </a:lnSpc>
              <a:spcAft>
                <a:spcPts val="870"/>
              </a:spcAft>
              <a:buClr>
                <a:srgbClr val="000000"/>
              </a:buClr>
              <a:buSzPts val="1100"/>
              <a:buFont typeface="Symbol" panose="05050102010706020507" pitchFamily="18" charset="2"/>
              <a:buChar char="-"/>
            </a:pP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lvl="0" indent="-342900">
              <a:lnSpc>
                <a:spcPct val="99000"/>
              </a:lnSpc>
              <a:spcAft>
                <a:spcPts val="905"/>
              </a:spcAft>
              <a:buClr>
                <a:srgbClr val="000000"/>
              </a:buClr>
              <a:buSzPts val="1100"/>
              <a:buFont typeface="Symbol" panose="05050102010706020507" pitchFamily="18" charset="2"/>
              <a:buChar char="-"/>
            </a:pP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микрофон 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(если вы предполагаете озвучивать ролик сами), </a:t>
            </a:r>
          </a:p>
          <a:p>
            <a:pPr marL="342900" lvl="0" indent="-342900">
              <a:lnSpc>
                <a:spcPct val="99000"/>
              </a:lnSpc>
              <a:spcAft>
                <a:spcPts val="890"/>
              </a:spcAft>
              <a:buClr>
                <a:srgbClr val="000000"/>
              </a:buClr>
              <a:buSzPts val="1100"/>
              <a:buFont typeface="Symbol" panose="05050102010706020507" pitchFamily="18" charset="2"/>
              <a:buChar char="-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идеокамера или телефон</a:t>
            </a:r>
          </a:p>
          <a:p>
            <a:pPr marL="342900" indent="-342900">
              <a:lnSpc>
                <a:spcPct val="99000"/>
              </a:lnSpc>
              <a:spcAft>
                <a:spcPts val="890"/>
              </a:spcAft>
              <a:buClr>
                <a:srgbClr val="000000"/>
              </a:buClr>
              <a:buSzPts val="1100"/>
              <a:buFont typeface="Symbol" panose="05050102010706020507" pitchFamily="18" charset="2"/>
              <a:buChar char="-"/>
            </a:pP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рограммы  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редактирования </a:t>
            </a: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видео</a:t>
            </a:r>
          </a:p>
          <a:p>
            <a:pPr marL="342900" indent="-342900">
              <a:lnSpc>
                <a:spcPct val="99000"/>
              </a:lnSpc>
              <a:spcAft>
                <a:spcPts val="890"/>
              </a:spcAft>
              <a:buClr>
                <a:srgbClr val="000000"/>
              </a:buClr>
              <a:buSzPts val="1100"/>
              <a:buFont typeface="Symbol" panose="05050102010706020507" pitchFamily="18" charset="2"/>
              <a:buChar char="-"/>
            </a:pP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программы 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монтажа.</a:t>
            </a:r>
          </a:p>
          <a:p>
            <a:pPr marL="342900" indent="-342900">
              <a:lnSpc>
                <a:spcPct val="99000"/>
              </a:lnSpc>
              <a:spcAft>
                <a:spcPts val="890"/>
              </a:spcAft>
              <a:buClr>
                <a:srgbClr val="000000"/>
              </a:buClr>
              <a:buSzPts val="1100"/>
              <a:buFont typeface="Symbol" panose="05050102010706020507" pitchFamily="18" charset="2"/>
              <a:buChar char="-"/>
            </a:pPr>
            <a:endParaRPr lang="ru-RU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99000"/>
              </a:lnSpc>
              <a:spcAft>
                <a:spcPts val="890"/>
              </a:spcAft>
              <a:buClr>
                <a:srgbClr val="000000"/>
              </a:buClr>
              <a:buSzPts val="1100"/>
              <a:buFont typeface="Symbol" panose="05050102010706020507" pitchFamily="18" charset="2"/>
              <a:buChar char="-"/>
            </a:pPr>
            <a:endParaRPr lang="ru-RU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14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/>
          </p:cNvSpPr>
          <p:nvPr>
            <p:ph idx="1"/>
          </p:nvPr>
        </p:nvSpPr>
        <p:spPr>
          <a:xfrm>
            <a:off x="395536" y="1340769"/>
            <a:ext cx="8280920" cy="4968552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buNone/>
            </a:pPr>
            <a:r>
              <a:rPr lang="ru-RU" b="1" dirty="0"/>
              <a:t>6. </a:t>
            </a:r>
            <a:r>
              <a:rPr lang="ru-RU" b="1" dirty="0" smtClean="0"/>
              <a:t>Соблюдаем закон </a:t>
            </a:r>
            <a:r>
              <a:rPr lang="ru-RU" b="1" dirty="0"/>
              <a:t>об авторских правах.</a:t>
            </a:r>
            <a:r>
              <a:rPr lang="ru-RU" dirty="0"/>
              <a:t> </a:t>
            </a:r>
            <a:endParaRPr lang="ru-RU" dirty="0" smtClean="0"/>
          </a:p>
          <a:p>
            <a:pPr marL="0" indent="0" algn="just" fontAlgn="base">
              <a:buNone/>
            </a:pPr>
            <a:r>
              <a:rPr lang="ru-RU" dirty="0" smtClean="0"/>
              <a:t>Если </a:t>
            </a:r>
            <a:r>
              <a:rPr lang="ru-RU" dirty="0"/>
              <a:t>вы используете чужие видеоматериалы, </a:t>
            </a:r>
            <a:r>
              <a:rPr lang="ru-RU" dirty="0" err="1"/>
              <a:t>аудиотреки</a:t>
            </a:r>
            <a:r>
              <a:rPr lang="ru-RU" dirty="0"/>
              <a:t> или иллюстрации, то убедитесь, что они лежат в свободном доступе</a:t>
            </a:r>
            <a:r>
              <a:rPr lang="ru-RU" dirty="0" smtClean="0"/>
              <a:t>.</a:t>
            </a:r>
          </a:p>
          <a:p>
            <a:pPr marL="0" indent="0" algn="just" fontAlgn="base">
              <a:buNone/>
            </a:pPr>
            <a:r>
              <a:rPr lang="ru-RU" dirty="0" smtClean="0"/>
              <a:t>На сервисе </a:t>
            </a:r>
            <a:r>
              <a:rPr lang="en-US" dirty="0" err="1" smtClean="0"/>
              <a:t>youtu</a:t>
            </a:r>
            <a:r>
              <a:rPr lang="ru-RU" dirty="0"/>
              <a:t>.</a:t>
            </a:r>
            <a:r>
              <a:rPr lang="en-US" dirty="0" smtClean="0"/>
              <a:t>be </a:t>
            </a:r>
            <a:r>
              <a:rPr lang="ru-RU" dirty="0" smtClean="0"/>
              <a:t>существуют общедоступные коллекции звуков и композиций. </a:t>
            </a:r>
            <a:endParaRPr lang="ru-RU" dirty="0"/>
          </a:p>
          <a:p>
            <a:pPr marL="0" indent="0" algn="just" fontAlgn="base">
              <a:buNone/>
            </a:pPr>
            <a:r>
              <a:rPr lang="ru-RU" dirty="0" smtClean="0"/>
              <a:t>В </a:t>
            </a:r>
            <a:r>
              <a:rPr lang="ru-RU" dirty="0"/>
              <a:t>любом случае </a:t>
            </a:r>
            <a:r>
              <a:rPr lang="ru-RU" dirty="0" smtClean="0"/>
              <a:t>в заключительных </a:t>
            </a:r>
            <a:r>
              <a:rPr lang="ru-RU" dirty="0"/>
              <a:t>титрах нелишним будет заметить: все права на использованные материалы принадлежат правообладателям, указать на владельца и название источника (фильм, песня) и уточнить, что материалы использованы в ознакомительных целях.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1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60648"/>
            <a:ext cx="5616624" cy="1613595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«СТРАНА ЧИТАЛИЯ»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0070C0"/>
                </a:solidFill>
              </a:rPr>
              <a:t>Всероссийский конкурс </a:t>
            </a:r>
            <a:r>
              <a:rPr lang="ru-RU" sz="2800" b="1" dirty="0" err="1">
                <a:solidFill>
                  <a:srgbClr val="0070C0"/>
                </a:solidFill>
              </a:rPr>
              <a:t>медиапроектов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dirty="0"/>
          </a:p>
        </p:txBody>
      </p:sp>
      <p:pic>
        <p:nvPicPr>
          <p:cNvPr id="3" name="Рисунок 2" descr="Чит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3175" y="0"/>
            <a:ext cx="2940825" cy="98442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520" y="1556792"/>
            <a:ext cx="86409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Цель</a:t>
            </a:r>
            <a:r>
              <a:rPr lang="ru-RU" sz="1600" dirty="0" smtClean="0"/>
              <a:t> – популяризация книги и чтения среди участников образовательного сообщества инновационного педагогического проекта «Повышение мотивации к смысловому </a:t>
            </a:r>
            <a:r>
              <a:rPr lang="ru-RU" sz="1600" dirty="0" err="1" smtClean="0"/>
              <a:t>досуговому</a:t>
            </a:r>
            <a:r>
              <a:rPr lang="ru-RU" sz="1600" dirty="0" smtClean="0"/>
              <a:t> чтению через освоение приёмов </a:t>
            </a:r>
            <a:r>
              <a:rPr lang="ru-RU" sz="1600" dirty="0" err="1" smtClean="0"/>
              <a:t>медиапроектирования</a:t>
            </a:r>
            <a:r>
              <a:rPr lang="ru-RU" sz="1600" dirty="0" smtClean="0"/>
              <a:t>» </a:t>
            </a:r>
            <a:r>
              <a:rPr lang="ru-RU" sz="1600" u="sng" dirty="0" smtClean="0"/>
              <a:t>путем создания  рекламных роликов – </a:t>
            </a:r>
            <a:r>
              <a:rPr lang="ru-RU" sz="1600" u="sng" dirty="0" err="1" smtClean="0"/>
              <a:t>буктрейлеро</a:t>
            </a:r>
            <a:r>
              <a:rPr lang="ru-RU" sz="1600" dirty="0" err="1" smtClean="0"/>
              <a:t>в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Конкурс проводится по пяти возрастным группам:</a:t>
            </a:r>
            <a:endParaRPr lang="ru-RU" sz="1600" dirty="0" smtClean="0"/>
          </a:p>
          <a:p>
            <a:r>
              <a:rPr lang="ru-RU" sz="1600" dirty="0" smtClean="0"/>
              <a:t>«Хочу читать!» - для дошкольников;</a:t>
            </a:r>
          </a:p>
          <a:p>
            <a:r>
              <a:rPr lang="ru-RU" sz="1600" dirty="0" smtClean="0"/>
              <a:t>«Умею читать!» - для учащихся 1 – 4 классов;</a:t>
            </a:r>
          </a:p>
          <a:p>
            <a:r>
              <a:rPr lang="ru-RU" sz="1600" dirty="0" smtClean="0"/>
              <a:t>«Люблю читать» - для учащихся 5 – 8 классов;</a:t>
            </a:r>
          </a:p>
          <a:p>
            <a:r>
              <a:rPr lang="ru-RU" sz="1600" dirty="0" smtClean="0"/>
              <a:t>«Знаю, что читать!» - для учащихся 9 – 11 классов, студентов колледжей и вузов.</a:t>
            </a:r>
          </a:p>
          <a:p>
            <a:r>
              <a:rPr lang="ru-RU" sz="1600" dirty="0" smtClean="0"/>
              <a:t>«Учу читать!» - для учителей/воспитателей/родителей</a:t>
            </a:r>
            <a:r>
              <a:rPr lang="ru-RU" sz="1600" baseline="30000" dirty="0" smtClean="0">
                <a:hlinkClick r:id="rId3"/>
              </a:rPr>
              <a:t>[4]</a:t>
            </a:r>
            <a:endParaRPr lang="ru-RU" sz="1600" dirty="0" smtClean="0"/>
          </a:p>
          <a:p>
            <a:r>
              <a:rPr lang="ru-RU" sz="1600" b="1" dirty="0" smtClean="0"/>
              <a:t>Этапы проведения конкурса</a:t>
            </a:r>
            <a:endParaRPr lang="ru-RU" sz="1600" dirty="0" smtClean="0"/>
          </a:p>
          <a:p>
            <a:r>
              <a:rPr lang="ru-RU" sz="1600" b="1" dirty="0" smtClean="0"/>
              <a:t>I</a:t>
            </a:r>
            <a:r>
              <a:rPr lang="ru-RU" sz="1600" dirty="0" smtClean="0"/>
              <a:t> </a:t>
            </a:r>
            <a:r>
              <a:rPr lang="ru-RU" sz="1600" b="1" dirty="0" smtClean="0"/>
              <a:t>этап – в образовательных организациях.</a:t>
            </a:r>
            <a:r>
              <a:rPr lang="ru-RU" sz="1600" dirty="0" smtClean="0"/>
              <a:t> В период с 01.11.2017 по 15.01.2018 проходит школьный тур Конкурса, положение о котором каждая школа разрабатывает самостоятельно на основе данного;</a:t>
            </a:r>
          </a:p>
          <a:p>
            <a:r>
              <a:rPr lang="ru-RU" sz="1600" b="1" dirty="0" smtClean="0"/>
              <a:t>II</a:t>
            </a:r>
            <a:r>
              <a:rPr lang="ru-RU" sz="1600" dirty="0" smtClean="0"/>
              <a:t> </a:t>
            </a:r>
            <a:r>
              <a:rPr lang="ru-RU" sz="1600" b="1" dirty="0" smtClean="0"/>
              <a:t>этап – </a:t>
            </a:r>
            <a:r>
              <a:rPr lang="ru-RU" sz="1600" dirty="0" smtClean="0"/>
              <a:t>оформление заявок на участие в федеральном туре, размещение работ участников в сети интернет - 21.01.2018 – 01.02.2018;</a:t>
            </a:r>
          </a:p>
          <a:p>
            <a:r>
              <a:rPr lang="ru-RU" sz="1600" b="1" dirty="0" smtClean="0"/>
              <a:t>III этап – </a:t>
            </a:r>
            <a:r>
              <a:rPr lang="ru-RU" sz="1600" dirty="0" smtClean="0"/>
              <a:t>работа жюри Всероссийского тура - 02.02.2018 – 28.02.2018;</a:t>
            </a:r>
          </a:p>
          <a:p>
            <a:r>
              <a:rPr lang="ru-RU" sz="1600" b="1" dirty="0" smtClean="0"/>
              <a:t>IV этап – </a:t>
            </a:r>
            <a:r>
              <a:rPr lang="ru-RU" sz="1600" dirty="0" smtClean="0"/>
              <a:t>подведение итогов Всероссийского тура, определение победителей Конкурса, освещение конкурса в СМИ - 01.03.2018 – 30.04.2018.</a:t>
            </a:r>
          </a:p>
          <a:p>
            <a:endParaRPr lang="en-US" sz="1600" dirty="0" smtClean="0"/>
          </a:p>
          <a:p>
            <a:r>
              <a:rPr lang="en-US" sz="1600" dirty="0" smtClean="0">
                <a:hlinkClick r:id="rId4"/>
              </a:rPr>
              <a:t>http://</a:t>
            </a:r>
            <a:r>
              <a:rPr lang="ru-RU" sz="1600" dirty="0" err="1" smtClean="0">
                <a:hlinkClick r:id="rId4"/>
              </a:rPr>
              <a:t>страначиталия.рф</a:t>
            </a:r>
            <a:r>
              <a:rPr lang="ru-RU" sz="1600" dirty="0" smtClean="0">
                <a:hlinkClick r:id="rId4"/>
              </a:rPr>
              <a:t>/</a:t>
            </a:r>
            <a:r>
              <a:rPr lang="en-US" sz="1600" dirty="0" smtClean="0">
                <a:hlinkClick r:id="rId4"/>
              </a:rPr>
              <a:t>node/7#_ftnref2</a:t>
            </a:r>
            <a:endParaRPr lang="en-US" sz="16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ctrTitle"/>
          </p:nvPr>
        </p:nvSpPr>
        <p:spPr>
          <a:xfrm>
            <a:off x="1681163" y="1327150"/>
            <a:ext cx="7200900" cy="2387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B050"/>
                </a:solidFill>
              </a:rPr>
              <a:t>Спасибо за внимание!</a:t>
            </a:r>
          </a:p>
        </p:txBody>
      </p:sp>
      <p:sp>
        <p:nvSpPr>
          <p:cNvPr id="26627" name="AutoShape 5" descr="https://look.com.ua/pic/201505/2560x1600/look.com.ua-120400.jpg"/>
          <p:cNvSpPr>
            <a:spLocks noChangeAspect="1" noChangeArrowheads="1"/>
          </p:cNvSpPr>
          <p:nvPr/>
        </p:nvSpPr>
        <p:spPr bwMode="auto">
          <a:xfrm>
            <a:off x="14922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28" name="AutoShape 7" descr="https://look.com.ua/pic/201505/2560x1600/look.com.ua-120400.jpg"/>
          <p:cNvSpPr>
            <a:spLocks noChangeAspect="1" noChangeArrowheads="1"/>
          </p:cNvSpPr>
          <p:nvPr/>
        </p:nvSpPr>
        <p:spPr bwMode="auto">
          <a:xfrm>
            <a:off x="14922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928662" y="1214422"/>
            <a:ext cx="7372344" cy="476449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Буктрейлер</a:t>
            </a:r>
            <a:r>
              <a:rPr lang="ru-RU" sz="2400" dirty="0"/>
              <a:t> – </a:t>
            </a:r>
            <a:r>
              <a:rPr lang="ru-RU" sz="2400" b="1" dirty="0" err="1" smtClean="0"/>
              <a:t>Буктрейлер</a:t>
            </a:r>
            <a:r>
              <a:rPr lang="ru-RU" sz="2400" b="1" dirty="0" smtClean="0"/>
              <a:t> (англ. </a:t>
            </a:r>
            <a:r>
              <a:rPr lang="ru-RU" sz="2400" b="1" dirty="0" err="1" smtClean="0"/>
              <a:t>booktrailer</a:t>
            </a:r>
            <a:r>
              <a:rPr lang="ru-RU" sz="2400" b="1" dirty="0" smtClean="0"/>
              <a:t>)</a:t>
            </a:r>
            <a:r>
              <a:rPr lang="ru-RU" sz="2400" dirty="0" smtClean="0"/>
              <a:t> — это короткий видеоролик, рассказывающий в произвольной художественной форме о какой-либо книге. </a:t>
            </a:r>
          </a:p>
          <a:p>
            <a:pPr algn="just"/>
            <a:r>
              <a:rPr lang="ru-RU" sz="2400" dirty="0" smtClean="0"/>
              <a:t>Цель таких роликов – реклама </a:t>
            </a:r>
            <a:r>
              <a:rPr lang="ru-RU" sz="2400" dirty="0" err="1" smtClean="0"/>
              <a:t>свежевышедших</a:t>
            </a:r>
            <a:r>
              <a:rPr lang="ru-RU" sz="2400" dirty="0" smtClean="0"/>
              <a:t> книг и пропаганда чтения, привлечение внимания к книгам при помощи визуальных средств, характерных для трейлеров к кинофильмам. Такие ролики снимают как к современным книгам, так и к книгам, ставшим литературной классикой.</a:t>
            </a:r>
            <a:endParaRPr lang="ru-RU" sz="2400" dirty="0"/>
          </a:p>
          <a:p>
            <a:pPr algn="just"/>
            <a:r>
              <a:rPr lang="ru-RU" sz="2400" b="1" dirty="0">
                <a:solidFill>
                  <a:srgbClr val="FF0000"/>
                </a:solidFill>
              </a:rPr>
              <a:t>Цель </a:t>
            </a:r>
            <a:r>
              <a:rPr lang="ru-RU" sz="2400" b="1" dirty="0" err="1">
                <a:solidFill>
                  <a:srgbClr val="FF0000"/>
                </a:solidFill>
              </a:rPr>
              <a:t>буктрейлера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– сократить расстояние между автором и напечатанной книгой.</a:t>
            </a:r>
          </a:p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dirty="0" err="1"/>
              <a:t>Б</a:t>
            </a:r>
            <a:r>
              <a:rPr lang="ru-RU" sz="2400" dirty="0" err="1" smtClean="0"/>
              <a:t>уктрейлер</a:t>
            </a:r>
            <a:r>
              <a:rPr lang="ru-RU" sz="2400" dirty="0"/>
              <a:t> – отличный </a:t>
            </a:r>
            <a:r>
              <a:rPr lang="ru-RU" sz="2400" dirty="0" smtClean="0"/>
              <a:t>способ заинтересовать и побудить ребенка взять в руки книгу.</a:t>
            </a:r>
          </a:p>
          <a:p>
            <a:pPr algn="just"/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475656" y="188640"/>
            <a:ext cx="70671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ru-RU" sz="4000" b="1" dirty="0" smtClean="0">
                <a:solidFill>
                  <a:srgbClr val="A50021"/>
                </a:solidFill>
              </a:rPr>
              <a:t>Что такое </a:t>
            </a:r>
            <a:r>
              <a:rPr lang="ru-RU" sz="4000" b="1" dirty="0" err="1" smtClean="0">
                <a:solidFill>
                  <a:srgbClr val="A50021"/>
                </a:solidFill>
              </a:rPr>
              <a:t>буктрейлер</a:t>
            </a:r>
            <a:r>
              <a:rPr lang="ru-RU" sz="4000" b="1" dirty="0" smtClean="0">
                <a:solidFill>
                  <a:srgbClr val="A50021"/>
                </a:solidFill>
              </a:rPr>
              <a:t>?</a:t>
            </a:r>
            <a:endParaRPr lang="ru-RU" sz="40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43042" y="214290"/>
            <a:ext cx="7168243" cy="1325563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A50021"/>
                </a:solidFill>
              </a:rPr>
              <a:t>Классификации </a:t>
            </a:r>
            <a:r>
              <a:rPr lang="ru-RU" sz="3600" b="1" dirty="0" err="1" smtClean="0">
                <a:solidFill>
                  <a:srgbClr val="A50021"/>
                </a:solidFill>
              </a:rPr>
              <a:t>буктрейлеров</a:t>
            </a:r>
            <a:r>
              <a:rPr lang="en-US" sz="3600" b="1" dirty="0" smtClean="0">
                <a:solidFill>
                  <a:srgbClr val="A50021"/>
                </a:solidFill>
              </a:rPr>
              <a:t> </a:t>
            </a:r>
            <a:r>
              <a:rPr lang="ru-RU" sz="3600" b="1" dirty="0" smtClean="0">
                <a:solidFill>
                  <a:srgbClr val="A50021"/>
                </a:solidFill>
              </a:rPr>
              <a:t/>
            </a:r>
            <a:br>
              <a:rPr lang="ru-RU" sz="3600" b="1" dirty="0" smtClean="0">
                <a:solidFill>
                  <a:srgbClr val="A50021"/>
                </a:solidFill>
              </a:rPr>
            </a:br>
            <a:r>
              <a:rPr lang="ru-RU" sz="2000" b="1" dirty="0" smtClean="0">
                <a:solidFill>
                  <a:srgbClr val="A50021"/>
                </a:solidFill>
              </a:rPr>
              <a:t>(</a:t>
            </a:r>
            <a:r>
              <a:rPr lang="ru-RU" sz="2000" b="1" dirty="0">
                <a:solidFill>
                  <a:srgbClr val="A50021"/>
                </a:solidFill>
              </a:rPr>
              <a:t>по Ю. </a:t>
            </a:r>
            <a:r>
              <a:rPr lang="ru-RU" sz="2000" b="1" dirty="0" err="1">
                <a:solidFill>
                  <a:srgbClr val="A50021"/>
                </a:solidFill>
              </a:rPr>
              <a:t>Щербининой</a:t>
            </a:r>
            <a:r>
              <a:rPr lang="ru-RU" sz="2000" b="1" dirty="0">
                <a:solidFill>
                  <a:srgbClr val="A50021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По способу визуального воплощения текста </a:t>
            </a:r>
            <a:r>
              <a:rPr lang="ru-RU" sz="2000" b="1" dirty="0" err="1">
                <a:solidFill>
                  <a:srgbClr val="FF0000"/>
                </a:solidFill>
              </a:rPr>
              <a:t>буктрейлеры</a:t>
            </a:r>
            <a:r>
              <a:rPr lang="ru-RU" sz="2000" b="1" dirty="0">
                <a:solidFill>
                  <a:srgbClr val="FF0000"/>
                </a:solidFill>
              </a:rPr>
              <a:t> могут быть:</a:t>
            </a:r>
            <a:endParaRPr lang="ru-RU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b="1" dirty="0"/>
              <a:t>1) игровые</a:t>
            </a:r>
            <a:r>
              <a:rPr lang="ru-RU" sz="2000" dirty="0"/>
              <a:t> (</a:t>
            </a:r>
            <a:r>
              <a:rPr lang="ru-RU" sz="2000" dirty="0" err="1"/>
              <a:t>минифильм</a:t>
            </a:r>
            <a:r>
              <a:rPr lang="ru-RU" sz="2000" dirty="0"/>
              <a:t> по книге);</a:t>
            </a:r>
          </a:p>
          <a:p>
            <a:pPr marL="0" indent="0">
              <a:buNone/>
            </a:pPr>
            <a:r>
              <a:rPr lang="ru-RU" sz="2000" b="1" dirty="0"/>
              <a:t>2) неигровые </a:t>
            </a:r>
            <a:r>
              <a:rPr lang="ru-RU" sz="2000" dirty="0"/>
              <a:t>(набор слайдов с цитатами, иллюстрациями, книжными разворотами, рисунками, фотографиями и т. п.);</a:t>
            </a:r>
          </a:p>
          <a:p>
            <a:pPr marL="0" indent="0">
              <a:buNone/>
            </a:pPr>
            <a:r>
              <a:rPr lang="ru-RU" sz="2000" b="1" dirty="0"/>
              <a:t>3) анимационные</a:t>
            </a:r>
            <a:r>
              <a:rPr lang="ru-RU" sz="2000" dirty="0"/>
              <a:t> (мультфильм по книге</a:t>
            </a:r>
            <a:r>
              <a:rPr lang="ru-RU" sz="2000" dirty="0" smtClean="0"/>
              <a:t>).</a:t>
            </a:r>
            <a:endParaRPr lang="ru-RU" sz="2000" dirty="0"/>
          </a:p>
          <a:p>
            <a:pPr marL="0" indent="0">
              <a:buNone/>
            </a:pPr>
            <a:r>
              <a:rPr lang="ru-RU" sz="2000" b="1" dirty="0" err="1">
                <a:solidFill>
                  <a:srgbClr val="FF0000"/>
                </a:solidFill>
              </a:rPr>
              <a:t>Буктрейлеры</a:t>
            </a:r>
            <a:r>
              <a:rPr lang="ru-RU" sz="2000" b="1" dirty="0">
                <a:solidFill>
                  <a:srgbClr val="FF0000"/>
                </a:solidFill>
              </a:rPr>
              <a:t> можно классифицировать и по содержанию.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b="1" dirty="0" smtClean="0"/>
              <a:t>1</a:t>
            </a:r>
            <a:r>
              <a:rPr lang="ru-RU" sz="2000" b="1" dirty="0"/>
              <a:t>) повествовательные</a:t>
            </a:r>
            <a:r>
              <a:rPr lang="ru-RU" sz="2000" dirty="0"/>
              <a:t> (презентующие основу сюжета произведения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r>
              <a:rPr lang="ru-RU" sz="2000" b="1" dirty="0" smtClean="0"/>
              <a:t>2</a:t>
            </a:r>
            <a:r>
              <a:rPr lang="ru-RU" sz="2000" b="1" dirty="0"/>
              <a:t>) атмосферные </a:t>
            </a:r>
            <a:r>
              <a:rPr lang="ru-RU" sz="2000" dirty="0"/>
              <a:t>(передающие основные настроения книги и читательские эмоции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r>
              <a:rPr lang="ru-RU" sz="2000" b="1" dirty="0" smtClean="0"/>
              <a:t>3</a:t>
            </a:r>
            <a:r>
              <a:rPr lang="ru-RU" sz="2000" b="1" dirty="0"/>
              <a:t>) концептуальные </a:t>
            </a:r>
            <a:r>
              <a:rPr lang="ru-RU" sz="2000" dirty="0"/>
              <a:t>(транслирующие ключевые идеи и общую смысловую направленность текста).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999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539854"/>
            <a:ext cx="70567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Продолжительность - не </a:t>
            </a:r>
            <a:r>
              <a:rPr lang="ru-RU" dirty="0"/>
              <a:t>более 3 минут</a:t>
            </a:r>
          </a:p>
          <a:p>
            <a:r>
              <a:rPr lang="ru-RU" dirty="0"/>
              <a:t>Нет пересказа – есть интрига</a:t>
            </a:r>
          </a:p>
          <a:p>
            <a:r>
              <a:rPr lang="ru-RU" dirty="0" err="1" smtClean="0"/>
              <a:t>Буктрейлер</a:t>
            </a:r>
            <a:r>
              <a:rPr lang="ru-RU" dirty="0" smtClean="0"/>
              <a:t> - </a:t>
            </a:r>
            <a:r>
              <a:rPr lang="ru-RU" dirty="0"/>
              <a:t>произведение по мотивам </a:t>
            </a:r>
            <a:r>
              <a:rPr lang="ru-RU" dirty="0" smtClean="0"/>
              <a:t>текста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Буктрейлер</a:t>
            </a:r>
            <a:r>
              <a:rPr lang="ru-RU" dirty="0" smtClean="0"/>
              <a:t> </a:t>
            </a:r>
            <a:r>
              <a:rPr lang="ru-RU" dirty="0"/>
              <a:t>"</a:t>
            </a:r>
            <a:r>
              <a:rPr lang="ru-RU" dirty="0" err="1"/>
              <a:t>Полианна</a:t>
            </a:r>
            <a:r>
              <a:rPr lang="ru-RU" dirty="0"/>
              <a:t>"</a:t>
            </a:r>
          </a:p>
          <a:p>
            <a:r>
              <a:rPr lang="ru-RU" u="sng" dirty="0" smtClean="0">
                <a:hlinkClick r:id="rId2"/>
              </a:rPr>
              <a:t>https://youtu.be/7ffa0MYQyhs</a:t>
            </a:r>
            <a:endParaRPr lang="ru-RU" u="sng" dirty="0" smtClean="0"/>
          </a:p>
          <a:p>
            <a:endParaRPr lang="ru-RU" dirty="0"/>
          </a:p>
          <a:p>
            <a:r>
              <a:rPr lang="ru-RU" dirty="0"/>
              <a:t>Анимационный (Маленький принц)</a:t>
            </a:r>
          </a:p>
          <a:p>
            <a:r>
              <a:rPr lang="ru-RU" u="sng" dirty="0">
                <a:hlinkClick r:id="rId3"/>
              </a:rPr>
              <a:t>https://youtu.be/rpJCQC2Khcc</a:t>
            </a:r>
            <a:endParaRPr lang="ru-RU" dirty="0"/>
          </a:p>
          <a:p>
            <a:r>
              <a:rPr lang="ru-RU" u="sng" dirty="0">
                <a:hlinkClick r:id="rId4"/>
              </a:rPr>
              <a:t>https://youtu.be/LjQVP6nRYmw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1643042" y="214290"/>
            <a:ext cx="7168243" cy="1325563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A50021"/>
                </a:solidFill>
              </a:rPr>
              <a:t>Примеры</a:t>
            </a:r>
            <a:endParaRPr lang="ru-RU" sz="20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475656" y="188640"/>
            <a:ext cx="70671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ru-RU" sz="4000" b="1" dirty="0">
                <a:solidFill>
                  <a:srgbClr val="A50021"/>
                </a:solidFill>
              </a:rPr>
              <a:t>Основные этапы создания </a:t>
            </a:r>
            <a:r>
              <a:rPr lang="ru-RU" sz="4000" b="1" dirty="0" err="1">
                <a:solidFill>
                  <a:srgbClr val="A50021"/>
                </a:solidFill>
              </a:rPr>
              <a:t>буктрейлера</a:t>
            </a:r>
            <a:endParaRPr lang="ru-RU" sz="4000" b="1" dirty="0">
              <a:solidFill>
                <a:srgbClr val="A5002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u="sng" dirty="0" smtClean="0"/>
              <a:t>1</a:t>
            </a:r>
            <a:r>
              <a:rPr lang="ru-RU" i="1" u="sng" dirty="0"/>
              <a:t>. Выбор книги для </a:t>
            </a:r>
            <a:r>
              <a:rPr lang="ru-RU" i="1" u="sng" dirty="0" smtClean="0"/>
              <a:t>рекламы:</a:t>
            </a:r>
            <a:endParaRPr lang="ru-RU" i="1" u="sng" dirty="0"/>
          </a:p>
          <a:p>
            <a:pPr algn="just">
              <a:buFontTx/>
              <a:buChar char="-"/>
            </a:pPr>
            <a:r>
              <a:rPr lang="ru-RU" dirty="0" smtClean="0"/>
              <a:t>реклама </a:t>
            </a:r>
            <a:r>
              <a:rPr lang="ru-RU" dirty="0"/>
              <a:t>новых </a:t>
            </a:r>
            <a:r>
              <a:rPr lang="ru-RU" dirty="0" smtClean="0"/>
              <a:t>книг</a:t>
            </a:r>
            <a:r>
              <a:rPr lang="ru-RU" dirty="0"/>
              <a:t>;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продвижение книг-юбиляров;</a:t>
            </a:r>
          </a:p>
          <a:p>
            <a:pPr algn="just">
              <a:buFontTx/>
              <a:buChar char="-"/>
            </a:pPr>
            <a:r>
              <a:rPr lang="ru-RU" dirty="0" smtClean="0"/>
              <a:t>создание </a:t>
            </a:r>
            <a:r>
              <a:rPr lang="ru-RU" dirty="0" err="1"/>
              <a:t>буктрейлеров</a:t>
            </a:r>
            <a:r>
              <a:rPr lang="ru-RU" dirty="0"/>
              <a:t>, приуроченных к датам и событиям и др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r>
              <a:rPr lang="ru-RU" dirty="0" smtClean="0"/>
              <a:t>МК как одно из мероприятий в рамках масштабного проекта;</a:t>
            </a:r>
          </a:p>
          <a:p>
            <a:pPr algn="just">
              <a:buFontTx/>
              <a:buChar char="-"/>
            </a:pPr>
            <a:r>
              <a:rPr lang="ru-RU" dirty="0"/>
              <a:t>к</a:t>
            </a:r>
            <a:r>
              <a:rPr lang="ru-RU" dirty="0" smtClean="0"/>
              <a:t>ак продукт проектной деятельности учащихся.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90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352928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u="sng" dirty="0" smtClean="0"/>
              <a:t>2</a:t>
            </a:r>
            <a:r>
              <a:rPr lang="ru-RU" i="1" u="sng" dirty="0"/>
              <a:t>. Создание сценария к </a:t>
            </a:r>
            <a:r>
              <a:rPr lang="ru-RU" i="1" u="sng" dirty="0" err="1"/>
              <a:t>буктрейлеру</a:t>
            </a:r>
            <a:r>
              <a:rPr lang="ru-RU" i="1" u="sng" dirty="0"/>
              <a:t> </a:t>
            </a:r>
            <a:r>
              <a:rPr lang="ru-RU" dirty="0"/>
              <a:t>(продумать сюжет и написать текст).</a:t>
            </a:r>
          </a:p>
          <a:p>
            <a:pPr marL="0" indent="0" algn="ctr">
              <a:buNone/>
            </a:pPr>
            <a:r>
              <a:rPr lang="ru-RU" i="1" dirty="0">
                <a:solidFill>
                  <a:srgbClr val="FF0000"/>
                </a:solidFill>
              </a:rPr>
              <a:t>Э</a:t>
            </a:r>
            <a:r>
              <a:rPr lang="ru-RU" i="1" dirty="0" smtClean="0">
                <a:solidFill>
                  <a:srgbClr val="FF0000"/>
                </a:solidFill>
              </a:rPr>
              <a:t>то </a:t>
            </a:r>
            <a:r>
              <a:rPr lang="ru-RU" i="1" dirty="0">
                <a:solidFill>
                  <a:srgbClr val="FF0000"/>
                </a:solidFill>
              </a:rPr>
              <a:t>самая сложная задача при создании </a:t>
            </a:r>
            <a:r>
              <a:rPr lang="ru-RU" i="1" dirty="0" err="1">
                <a:solidFill>
                  <a:srgbClr val="FF0000"/>
                </a:solidFill>
              </a:rPr>
              <a:t>буктрейлера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i="1" u="sng" dirty="0"/>
              <a:t>3. Подбор материалов для </a:t>
            </a:r>
            <a:r>
              <a:rPr lang="ru-RU" i="1" u="sng" dirty="0" smtClean="0"/>
              <a:t>видеоряда:</a:t>
            </a:r>
            <a:endParaRPr lang="ru-RU" i="1" u="sng" dirty="0"/>
          </a:p>
          <a:p>
            <a:pPr marL="0" indent="0" algn="just">
              <a:buNone/>
            </a:pPr>
            <a:r>
              <a:rPr lang="ru-RU" dirty="0" smtClean="0"/>
              <a:t>-подобрать </a:t>
            </a:r>
            <a:r>
              <a:rPr lang="ru-RU" dirty="0"/>
              <a:t>картинки,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-отсканировать </a:t>
            </a:r>
            <a:r>
              <a:rPr lang="ru-RU" dirty="0"/>
              <a:t>иллюстрации книги,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-снять </a:t>
            </a:r>
            <a:r>
              <a:rPr lang="ru-RU" dirty="0"/>
              <a:t>свое видео или найти видео в интернете.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-можно </a:t>
            </a:r>
            <a:r>
              <a:rPr lang="ru-RU" dirty="0"/>
              <a:t>использовать кадры из </a:t>
            </a:r>
            <a:r>
              <a:rPr lang="ru-RU" dirty="0" smtClean="0"/>
              <a:t>фильмов-экранизаций (но </a:t>
            </a:r>
            <a:r>
              <a:rPr lang="ru-RU" dirty="0"/>
              <a:t>не </a:t>
            </a:r>
            <a:r>
              <a:rPr lang="ru-RU" dirty="0" smtClean="0"/>
              <a:t>увлекаться !!!)</a:t>
            </a:r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i="1" u="sng" dirty="0"/>
              <a:t>Записать озвученный текст</a:t>
            </a:r>
            <a:r>
              <a:rPr lang="ru-RU" dirty="0"/>
              <a:t>, если это предусмотрено по сценарию. Или подобрать музыку. 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7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340768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800" i="1" u="sng" dirty="0">
                <a:latin typeface="+mn-lt"/>
              </a:rPr>
              <a:t>5</a:t>
            </a:r>
            <a:r>
              <a:rPr lang="ru-RU" sz="2800" i="1" u="sng" dirty="0" smtClean="0">
                <a:latin typeface="+mn-lt"/>
              </a:rPr>
              <a:t>. Что еще можно использовать</a:t>
            </a:r>
          </a:p>
          <a:p>
            <a:pPr marL="0" indent="0" algn="just">
              <a:buNone/>
            </a:pPr>
            <a:endParaRPr lang="ru-RU" sz="2800" i="1" u="sng" dirty="0">
              <a:latin typeface="+mn-lt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48809" y="1817821"/>
            <a:ext cx="7993091" cy="330182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фото- </a:t>
            </a:r>
            <a:r>
              <a:rPr lang="ru-RU" dirty="0"/>
              <a:t>и видеоматериалы </a:t>
            </a:r>
            <a:r>
              <a:rPr lang="ru-RU" dirty="0" smtClean="0"/>
              <a:t>(свои</a:t>
            </a:r>
            <a:r>
              <a:rPr lang="ru-RU" dirty="0"/>
              <a:t>, или </a:t>
            </a:r>
            <a:r>
              <a:rPr lang="ru-RU" dirty="0" smtClean="0"/>
              <a:t>из </a:t>
            </a:r>
            <a:r>
              <a:rPr lang="ru-RU" dirty="0"/>
              <a:t>Интернета); </a:t>
            </a:r>
            <a:r>
              <a:rPr lang="ru-RU" dirty="0" smtClean="0"/>
              <a:t>фрагменты фильмов, мультфильмов по книге, гиф-анимация</a:t>
            </a:r>
            <a:r>
              <a:rPr lang="ru-RU" dirty="0"/>
              <a:t>, </a:t>
            </a:r>
            <a:r>
              <a:rPr lang="ru-RU" dirty="0" err="1" smtClean="0"/>
              <a:t>футажи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иллюстрации</a:t>
            </a:r>
            <a:endParaRPr lang="ru-RU" dirty="0"/>
          </a:p>
          <a:p>
            <a:pPr fontAlgn="base"/>
            <a:r>
              <a:rPr lang="ru-RU" dirty="0" smtClean="0"/>
              <a:t>музыка (свои</a:t>
            </a:r>
            <a:r>
              <a:rPr lang="ru-RU" dirty="0"/>
              <a:t>, или </a:t>
            </a:r>
            <a:r>
              <a:rPr lang="ru-RU" dirty="0" smtClean="0"/>
              <a:t>из сети Интернет), </a:t>
            </a:r>
          </a:p>
          <a:p>
            <a:r>
              <a:rPr lang="ru-RU" dirty="0" smtClean="0"/>
              <a:t>озвучка (запись звука на телефон или на компьютер (встроенная в </a:t>
            </a:r>
            <a:r>
              <a:rPr lang="en-US" dirty="0" smtClean="0"/>
              <a:t>Windows</a:t>
            </a:r>
            <a:r>
              <a:rPr lang="ru-RU" dirty="0" smtClean="0"/>
              <a:t> программа «Звукозапись»);</a:t>
            </a:r>
            <a:endParaRPr lang="ru-RU" dirty="0"/>
          </a:p>
          <a:p>
            <a:pPr fontAlgn="base"/>
            <a:r>
              <a:rPr lang="ru-RU" dirty="0"/>
              <a:t>цитаты из рекламируемого произведения;</a:t>
            </a:r>
          </a:p>
          <a:p>
            <a:pPr fontAlgn="base"/>
            <a:r>
              <a:rPr lang="ru-RU" dirty="0"/>
              <a:t>разворот обложки с </a:t>
            </a:r>
            <a:r>
              <a:rPr lang="ru-RU" dirty="0" smtClean="0"/>
              <a:t>аннотацией;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72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556792"/>
            <a:ext cx="78488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800" i="1" u="sng" dirty="0">
                <a:latin typeface="+mn-lt"/>
              </a:rPr>
              <a:t>6</a:t>
            </a:r>
            <a:r>
              <a:rPr lang="ru-RU" sz="2800" i="1" u="sng" dirty="0" smtClean="0">
                <a:latin typeface="+mn-lt"/>
              </a:rPr>
              <a:t>. </a:t>
            </a:r>
            <a:r>
              <a:rPr lang="ru-RU" sz="2800" i="1" u="sng" dirty="0">
                <a:latin typeface="+mn-lt"/>
              </a:rPr>
              <a:t>Выбрать программу для </a:t>
            </a:r>
            <a:r>
              <a:rPr lang="ru-RU" sz="2800" i="1" u="sng" dirty="0" smtClean="0">
                <a:latin typeface="+mn-lt"/>
              </a:rPr>
              <a:t>работы.</a:t>
            </a:r>
          </a:p>
          <a:p>
            <a:pPr marL="0" indent="0" algn="just">
              <a:buNone/>
            </a:pPr>
            <a:r>
              <a:rPr lang="ru-RU" sz="2400" dirty="0" err="1">
                <a:latin typeface="+mn-lt"/>
              </a:rPr>
              <a:t>Windows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MovieMaker</a:t>
            </a:r>
            <a:r>
              <a:rPr lang="ru-RU" sz="2400" dirty="0">
                <a:latin typeface="+mn-lt"/>
              </a:rPr>
              <a:t> (Киностудия </a:t>
            </a:r>
            <a:r>
              <a:rPr lang="ru-RU" sz="2400" dirty="0" err="1">
                <a:latin typeface="+mn-lt"/>
              </a:rPr>
              <a:t>Windows</a:t>
            </a:r>
            <a:r>
              <a:rPr lang="ru-RU" sz="2400" dirty="0">
                <a:latin typeface="+mn-lt"/>
              </a:rPr>
              <a:t>)</a:t>
            </a:r>
          </a:p>
          <a:p>
            <a:pPr lvl="0"/>
            <a:r>
              <a:rPr lang="ru-RU" sz="2400" dirty="0" err="1">
                <a:latin typeface="+mn-lt"/>
              </a:rPr>
              <a:t>Pinnacle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Studio</a:t>
            </a:r>
            <a:r>
              <a:rPr lang="ru-RU" sz="2400" dirty="0">
                <a:latin typeface="+mn-lt"/>
              </a:rPr>
              <a:t>  </a:t>
            </a:r>
          </a:p>
          <a:p>
            <a:pPr lvl="0"/>
            <a:r>
              <a:rPr lang="ru-RU" sz="2400" dirty="0" err="1">
                <a:latin typeface="+mn-lt"/>
              </a:rPr>
              <a:t>Adobe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Premiere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Pro</a:t>
            </a:r>
            <a:r>
              <a:rPr lang="ru-RU" sz="2400" dirty="0">
                <a:latin typeface="+mn-lt"/>
              </a:rPr>
              <a:t> </a:t>
            </a:r>
          </a:p>
          <a:p>
            <a:pPr lvl="0"/>
            <a:r>
              <a:rPr lang="ru-RU" sz="2400" dirty="0" err="1">
                <a:latin typeface="+mn-lt"/>
              </a:rPr>
              <a:t>Sony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Vegas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Pro</a:t>
            </a:r>
            <a:r>
              <a:rPr lang="ru-RU" sz="2400" dirty="0">
                <a:latin typeface="+mn-lt"/>
              </a:rPr>
              <a:t> </a:t>
            </a:r>
          </a:p>
          <a:p>
            <a:pPr marL="0" indent="0" algn="just">
              <a:buNone/>
            </a:pPr>
            <a:endParaRPr lang="en-US" sz="2400" dirty="0">
              <a:latin typeface="+mn-lt"/>
            </a:endParaRPr>
          </a:p>
          <a:p>
            <a:pPr marL="0" indent="0" algn="just">
              <a:buNone/>
            </a:pPr>
            <a:r>
              <a:rPr lang="ru-RU" sz="2400" dirty="0">
                <a:latin typeface="+mn-lt"/>
              </a:rPr>
              <a:t>Простейший ролик можно создать в </a:t>
            </a:r>
            <a:r>
              <a:rPr lang="en-US" sz="2400" dirty="0">
                <a:latin typeface="+mn-lt"/>
              </a:rPr>
              <a:t>Power Point</a:t>
            </a:r>
            <a:endParaRPr lang="ru-RU" sz="2400" dirty="0">
              <a:latin typeface="+mn-lt"/>
            </a:endParaRPr>
          </a:p>
          <a:p>
            <a:pPr marL="0" indent="0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endParaRPr lang="ru-RU" sz="2800" i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05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600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7</a:t>
            </a:r>
            <a:r>
              <a:rPr lang="ru-RU" dirty="0"/>
              <a:t>. </a:t>
            </a:r>
            <a:r>
              <a:rPr lang="ru-RU" i="1" u="sng" dirty="0"/>
              <a:t>Видеомонтаж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вырезать/склеить несколько фрагментов видео, добавить звуковую дорожку, изменить размер видео, субтитры и пр., наложить эффекты, переходы, разнообразную музыку, “свести” звук), </a:t>
            </a:r>
            <a:r>
              <a:rPr lang="ru-RU" dirty="0" smtClean="0"/>
              <a:t>конвертирование видеофайла в формат </a:t>
            </a:r>
            <a:r>
              <a:rPr lang="en-US" dirty="0" smtClean="0"/>
              <a:t>AVI </a:t>
            </a:r>
            <a:r>
              <a:rPr lang="ru-RU" dirty="0" smtClean="0"/>
              <a:t>или</a:t>
            </a:r>
            <a:r>
              <a:rPr lang="en-US" dirty="0" smtClean="0"/>
              <a:t> MPEG-4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8.Презентация </a:t>
            </a:r>
            <a:r>
              <a:rPr lang="ru-RU" dirty="0" err="1" smtClean="0"/>
              <a:t>буктрейлера</a:t>
            </a:r>
            <a:r>
              <a:rPr lang="ru-RU" dirty="0" smtClean="0"/>
              <a:t>, размещение на </a:t>
            </a:r>
            <a:r>
              <a:rPr lang="ru-RU" dirty="0" err="1" smtClean="0"/>
              <a:t>видеохостинге</a:t>
            </a:r>
            <a:r>
              <a:rPr lang="ru-RU" dirty="0" smtClean="0"/>
              <a:t> и </a:t>
            </a:r>
            <a:r>
              <a:rPr lang="ru-RU" dirty="0" err="1" smtClean="0"/>
              <a:t>соцсетях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51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нтерес к чтению и книге С.Р. Шаваринская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C8BBCEACBCBC0409C1EBB3F22591AB0" ma:contentTypeVersion="49" ma:contentTypeDescription="Создание документа." ma:contentTypeScope="" ma:versionID="4b632ad4415b77e38ec87b8b9a5aecb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AWJJH2MPE6E2-1519004642-15</_dlc_DocId>
    <_dlc_DocIdUrl xmlns="4a252ca3-5a62-4c1c-90a6-29f4710e47f8">
      <Url>http://edu-sps.koiro.local/BiblioLiga/_layouts/15/DocIdRedir.aspx?ID=AWJJH2MPE6E2-1519004642-15</Url>
      <Description>AWJJH2MPE6E2-1519004642-15</Description>
    </_dlc_DocIdUrl>
  </documentManagement>
</p:properties>
</file>

<file path=customXml/itemProps1.xml><?xml version="1.0" encoding="utf-8"?>
<ds:datastoreItem xmlns:ds="http://schemas.openxmlformats.org/officeDocument/2006/customXml" ds:itemID="{ED1C4E69-C106-4AD7-A727-A8D1D95FC5B2}"/>
</file>

<file path=customXml/itemProps2.xml><?xml version="1.0" encoding="utf-8"?>
<ds:datastoreItem xmlns:ds="http://schemas.openxmlformats.org/officeDocument/2006/customXml" ds:itemID="{E7C987DF-81AB-4D30-997F-B991B4D3CEB0}"/>
</file>

<file path=customXml/itemProps3.xml><?xml version="1.0" encoding="utf-8"?>
<ds:datastoreItem xmlns:ds="http://schemas.openxmlformats.org/officeDocument/2006/customXml" ds:itemID="{DFFA51CB-EEAE-4D3E-8001-1EDA39D640EC}"/>
</file>

<file path=customXml/itemProps4.xml><?xml version="1.0" encoding="utf-8"?>
<ds:datastoreItem xmlns:ds="http://schemas.openxmlformats.org/officeDocument/2006/customXml" ds:itemID="{3913D7BB-790A-47B2-9DE8-C27CBB0BA261}"/>
</file>

<file path=docProps/app.xml><?xml version="1.0" encoding="utf-8"?>
<Properties xmlns="http://schemas.openxmlformats.org/officeDocument/2006/extended-properties" xmlns:vt="http://schemas.openxmlformats.org/officeDocument/2006/docPropsVTypes">
  <Template>Интерес к чтению и книге С.Р. Шаваринская</Template>
  <TotalTime>471</TotalTime>
  <Words>425</Words>
  <Application>Microsoft Office PowerPoint</Application>
  <PresentationFormat>Экран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Garamond</vt:lpstr>
      <vt:lpstr>Symbol</vt:lpstr>
      <vt:lpstr>Times New Roman</vt:lpstr>
      <vt:lpstr>Интерес к чтению и книге С.Р. Шаваринская</vt:lpstr>
      <vt:lpstr>Буктрейлер как форма проектно-исследовательской деятельности</vt:lpstr>
      <vt:lpstr>Презентация PowerPoint</vt:lpstr>
      <vt:lpstr>Классификации буктрейлеров  (по Ю. Щербининой)</vt:lpstr>
      <vt:lpstr>Примеры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«СТРАНА ЧИТАЛИЯ» Всероссийский конкурс медиапроектов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детского интереса к чтению и книге</dc:title>
  <dc:creator>Светлана</dc:creator>
  <cp:lastModifiedBy>User</cp:lastModifiedBy>
  <cp:revision>54</cp:revision>
  <dcterms:created xsi:type="dcterms:W3CDTF">2018-01-23T09:00:55Z</dcterms:created>
  <dcterms:modified xsi:type="dcterms:W3CDTF">2018-02-15T12:49:34Z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0x010100CC8BBCEACBCBC0409C1EBB3F22591AB0</vt:lpwstr>
  </property>
  <property fmtid="{D5CDD505-2E9C-101B-9397-08002B2CF9AE}" pid="3" name="_dlc_DocIdItemGuid">
    <vt:lpwstr>597eb574-d915-4b5f-98ee-7cf0662d6985</vt:lpwstr>
  </property>
</Properties>
</file>