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5" r:id="rId3"/>
    <p:sldId id="356" r:id="rId4"/>
    <p:sldId id="348" r:id="rId5"/>
    <p:sldId id="313" r:id="rId6"/>
    <p:sldId id="315" r:id="rId7"/>
    <p:sldId id="317" r:id="rId8"/>
    <p:sldId id="353" r:id="rId9"/>
    <p:sldId id="354" r:id="rId10"/>
    <p:sldId id="326" r:id="rId11"/>
    <p:sldId id="308" r:id="rId12"/>
    <p:sldId id="263" r:id="rId13"/>
    <p:sldId id="323" r:id="rId14"/>
    <p:sldId id="338" r:id="rId15"/>
    <p:sldId id="339" r:id="rId16"/>
    <p:sldId id="329" r:id="rId17"/>
    <p:sldId id="362" r:id="rId18"/>
    <p:sldId id="340" r:id="rId19"/>
    <p:sldId id="328" r:id="rId20"/>
    <p:sldId id="341" r:id="rId21"/>
    <p:sldId id="361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31" r:id="rId30"/>
    <p:sldId id="342" r:id="rId31"/>
    <p:sldId id="343" r:id="rId32"/>
    <p:sldId id="335" r:id="rId33"/>
    <p:sldId id="345" r:id="rId34"/>
    <p:sldId id="270" r:id="rId35"/>
    <p:sldId id="344" r:id="rId36"/>
    <p:sldId id="358" r:id="rId37"/>
    <p:sldId id="359" r:id="rId38"/>
    <p:sldId id="360" r:id="rId39"/>
  </p:sldIdLst>
  <p:sldSz cx="9144000" cy="6858000" type="screen4x3"/>
  <p:notesSz cx="6797675" cy="9926638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A13F9-9077-4A86-B127-BA8759ED0911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C2BE6D-BA0C-42F0-BB4F-3B7DBA58D3E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dirty="0"/>
        </a:p>
      </dgm:t>
    </dgm:pt>
    <dgm:pt modelId="{980F713F-87A9-4DF5-9FF8-263F2DD8E371}" type="parTrans" cxnId="{A96B539F-2294-4617-99A8-A5F5D397B471}">
      <dgm:prSet/>
      <dgm:spPr/>
      <dgm:t>
        <a:bodyPr/>
        <a:lstStyle/>
        <a:p>
          <a:endParaRPr lang="ru-RU"/>
        </a:p>
      </dgm:t>
    </dgm:pt>
    <dgm:pt modelId="{9EB28F8D-FEA8-4D68-B03A-314F9D1A35E2}" type="sibTrans" cxnId="{A96B539F-2294-4617-99A8-A5F5D397B471}">
      <dgm:prSet/>
      <dgm:spPr/>
      <dgm:t>
        <a:bodyPr/>
        <a:lstStyle/>
        <a:p>
          <a:endParaRPr lang="ru-RU"/>
        </a:p>
      </dgm:t>
    </dgm:pt>
    <dgm:pt modelId="{7CE4FE04-5184-4B14-B488-7256F6EF1EAB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6" charset="0"/>
            </a:rPr>
            <a:t>Способность к самообразованию </a:t>
          </a:r>
          <a:endParaRPr lang="ru-RU" sz="1800" b="1" dirty="0"/>
        </a:p>
      </dgm:t>
    </dgm:pt>
    <dgm:pt modelId="{0777840A-F181-4CE9-90BE-2775FEA0B4AE}" type="parTrans" cxnId="{AE735A97-E832-4AE0-85E0-E9A6111CFFA4}">
      <dgm:prSet/>
      <dgm:spPr/>
      <dgm:t>
        <a:bodyPr/>
        <a:lstStyle/>
        <a:p>
          <a:endParaRPr lang="ru-RU"/>
        </a:p>
      </dgm:t>
    </dgm:pt>
    <dgm:pt modelId="{0BBC21EE-DEEA-4955-A9E2-9F06312D0DAA}" type="sibTrans" cxnId="{AE735A97-E832-4AE0-85E0-E9A6111CFFA4}">
      <dgm:prSet/>
      <dgm:spPr/>
      <dgm:t>
        <a:bodyPr/>
        <a:lstStyle/>
        <a:p>
          <a:endParaRPr lang="ru-RU"/>
        </a:p>
      </dgm:t>
    </dgm:pt>
    <dgm:pt modelId="{FB458A5B-9307-4C55-9564-30085E4FEF16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6" charset="0"/>
            </a:rPr>
            <a:t>Смена социальных ролей</a:t>
          </a:r>
          <a:endParaRPr lang="ru-RU" sz="1600" b="1" dirty="0"/>
        </a:p>
      </dgm:t>
    </dgm:pt>
    <dgm:pt modelId="{F252EFCB-CC97-46A6-8EF3-A857A63DCD05}" type="parTrans" cxnId="{56F5A8E2-1BD7-4539-B8EB-65F30F18B213}">
      <dgm:prSet/>
      <dgm:spPr/>
      <dgm:t>
        <a:bodyPr/>
        <a:lstStyle/>
        <a:p>
          <a:endParaRPr lang="ru-RU"/>
        </a:p>
      </dgm:t>
    </dgm:pt>
    <dgm:pt modelId="{82574B4F-46C0-450C-957C-3F960AA952BC}" type="sibTrans" cxnId="{56F5A8E2-1BD7-4539-B8EB-65F30F18B213}">
      <dgm:prSet/>
      <dgm:spPr/>
      <dgm:t>
        <a:bodyPr/>
        <a:lstStyle/>
        <a:p>
          <a:endParaRPr lang="ru-RU"/>
        </a:p>
      </dgm:t>
    </dgm:pt>
    <dgm:pt modelId="{66C135C3-6E50-4846-AE49-23EE7563FFB0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  <a:endParaRPr lang="ru-RU" sz="1400" b="1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29D2C544-A5E9-4361-8F27-E8886AEFB4B6}" type="parTrans" cxnId="{93F54440-2F11-42F1-9646-D691EB283C23}">
      <dgm:prSet/>
      <dgm:spPr/>
      <dgm:t>
        <a:bodyPr/>
        <a:lstStyle/>
        <a:p>
          <a:endParaRPr lang="ru-RU"/>
        </a:p>
      </dgm:t>
    </dgm:pt>
    <dgm:pt modelId="{DC6D7CCB-9A0B-40DA-9098-7D3DE2C700EB}" type="sibTrans" cxnId="{93F54440-2F11-42F1-9646-D691EB283C23}">
      <dgm:prSet/>
      <dgm:spPr/>
      <dgm:t>
        <a:bodyPr/>
        <a:lstStyle/>
        <a:p>
          <a:endParaRPr lang="ru-RU"/>
        </a:p>
      </dgm:t>
    </dgm:pt>
    <dgm:pt modelId="{D5CB8C11-67EC-472B-A5B7-9F23BAA14C8A}">
      <dgm:prSet custT="1"/>
      <dgm:spPr/>
      <dgm:t>
        <a:bodyPr/>
        <a:lstStyle/>
        <a:p>
          <a:r>
            <a:rPr lang="ru-RU" sz="1600" b="1" dirty="0" err="1" smtClean="0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600" b="1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07C7BBBA-1DDB-4EA3-AB3C-D2C64FEB9047}" type="parTrans" cxnId="{5F6CE21B-D5AA-40E1-B8E6-EF5390535669}">
      <dgm:prSet/>
      <dgm:spPr/>
      <dgm:t>
        <a:bodyPr/>
        <a:lstStyle/>
        <a:p>
          <a:endParaRPr lang="ru-RU"/>
        </a:p>
      </dgm:t>
    </dgm:pt>
    <dgm:pt modelId="{B8EC906B-80EE-47C7-93EA-F3695DE585FD}" type="sibTrans" cxnId="{5F6CE21B-D5AA-40E1-B8E6-EF5390535669}">
      <dgm:prSet/>
      <dgm:spPr/>
      <dgm:t>
        <a:bodyPr/>
        <a:lstStyle/>
        <a:p>
          <a:endParaRPr lang="ru-RU"/>
        </a:p>
      </dgm:t>
    </dgm:pt>
    <dgm:pt modelId="{C3EDD03C-6660-4C39-A0D2-6B18B305662F}">
      <dgm:prSet/>
      <dgm:spPr/>
      <dgm:t>
        <a:bodyPr/>
        <a:lstStyle/>
        <a:p>
          <a:endParaRPr lang="ru-RU" dirty="0"/>
        </a:p>
      </dgm:t>
    </dgm:pt>
    <dgm:pt modelId="{66623816-FBBF-4BC9-A33F-15E7A7DC9C92}" type="parTrans" cxnId="{645646C0-AB06-4A87-A148-179A7C63D205}">
      <dgm:prSet/>
      <dgm:spPr/>
      <dgm:t>
        <a:bodyPr/>
        <a:lstStyle/>
        <a:p>
          <a:endParaRPr lang="ru-RU"/>
        </a:p>
      </dgm:t>
    </dgm:pt>
    <dgm:pt modelId="{3E26BFA3-19F0-43A2-8A26-1AEEC02A5B74}" type="sibTrans" cxnId="{645646C0-AB06-4A87-A148-179A7C63D205}">
      <dgm:prSet/>
      <dgm:spPr/>
      <dgm:t>
        <a:bodyPr/>
        <a:lstStyle/>
        <a:p>
          <a:endParaRPr lang="ru-RU"/>
        </a:p>
      </dgm:t>
    </dgm:pt>
    <dgm:pt modelId="{6114A86C-20D8-4044-BD0B-D1C4623B25D4}">
      <dgm:prSet/>
      <dgm:spPr/>
      <dgm:t>
        <a:bodyPr/>
        <a:lstStyle/>
        <a:p>
          <a:endParaRPr lang="ru-RU"/>
        </a:p>
      </dgm:t>
    </dgm:pt>
    <dgm:pt modelId="{D2DAA69A-4D01-47ED-9A05-9CBF25EB5E21}" type="parTrans" cxnId="{5ABFDC46-656D-4CA3-AEC8-68BC3B4794E9}">
      <dgm:prSet/>
      <dgm:spPr/>
      <dgm:t>
        <a:bodyPr/>
        <a:lstStyle/>
        <a:p>
          <a:endParaRPr lang="ru-RU"/>
        </a:p>
      </dgm:t>
    </dgm:pt>
    <dgm:pt modelId="{9676A45F-3CE3-44E9-833A-D7021CB322DD}" type="sibTrans" cxnId="{5ABFDC46-656D-4CA3-AEC8-68BC3B4794E9}">
      <dgm:prSet/>
      <dgm:spPr/>
      <dgm:t>
        <a:bodyPr/>
        <a:lstStyle/>
        <a:p>
          <a:endParaRPr lang="ru-RU"/>
        </a:p>
      </dgm:t>
    </dgm:pt>
    <dgm:pt modelId="{A5CD8B07-4BFD-4C99-A785-284B89164655}" type="pres">
      <dgm:prSet presAssocID="{284A13F9-9077-4A86-B127-BA8759ED091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D2957-2B8E-484F-AC7D-65AD3F5E8528}" type="pres">
      <dgm:prSet presAssocID="{284A13F9-9077-4A86-B127-BA8759ED0911}" presName="arrow" presStyleLbl="bgShp" presStyleIdx="0" presStyleCnt="1" custAng="285323" custScaleY="109581" custLinFactNeighborX="-2667" custLinFactNeighborY="1978"/>
      <dgm:spPr/>
    </dgm:pt>
    <dgm:pt modelId="{81429872-E67C-4227-95A1-8ABEA1A3FF4F}" type="pres">
      <dgm:prSet presAssocID="{284A13F9-9077-4A86-B127-BA8759ED0911}" presName="arrowDiagram5" presStyleCnt="0"/>
      <dgm:spPr/>
    </dgm:pt>
    <dgm:pt modelId="{80B56BA8-EEBD-43BB-B7FE-EF63DADD1E5F}" type="pres">
      <dgm:prSet presAssocID="{72C2BE6D-BA0C-42F0-BB4F-3B7DBA58D3E1}" presName="bullet5a" presStyleLbl="node1" presStyleIdx="0" presStyleCnt="5" custLinFactY="-28447" custLinFactNeighborX="-23785" custLinFactNeighborY="-100000"/>
      <dgm:spPr/>
    </dgm:pt>
    <dgm:pt modelId="{6081D416-D558-4EDD-8991-2197A5D0A16F}" type="pres">
      <dgm:prSet presAssocID="{72C2BE6D-BA0C-42F0-BB4F-3B7DBA58D3E1}" presName="textBox5a" presStyleLbl="revTx" presStyleIdx="0" presStyleCnt="5" custScaleX="198263" custLinFactNeighborX="1248" custLinFactNeighborY="1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7D7B-23A7-4FE1-9B86-C7DFECFD0149}" type="pres">
      <dgm:prSet presAssocID="{66C135C3-6E50-4846-AE49-23EE7563FFB0}" presName="bullet5b" presStyleLbl="node1" presStyleIdx="1" presStyleCnt="5" custLinFactNeighborX="-25090" custLinFactNeighborY="-34028"/>
      <dgm:spPr/>
    </dgm:pt>
    <dgm:pt modelId="{BB099BC2-3182-4254-81FB-EA16E66EDABA}" type="pres">
      <dgm:prSet presAssocID="{66C135C3-6E50-4846-AE49-23EE7563FFB0}" presName="textBox5b" presStyleLbl="revTx" presStyleIdx="1" presStyleCnt="5" custScaleX="147640" custLinFactNeighborX="18744" custLinFactNeighborY="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C4C9E-0F75-40C7-84B8-FE4489661FFF}" type="pres">
      <dgm:prSet presAssocID="{7CE4FE04-5184-4B14-B488-7256F6EF1EAB}" presName="bullet5c" presStyleLbl="node1" presStyleIdx="2" presStyleCnt="5" custLinFactNeighborX="-3291" custLinFactNeighborY="-40015"/>
      <dgm:spPr/>
    </dgm:pt>
    <dgm:pt modelId="{B14A8478-D15C-4C69-9456-A474AD137C57}" type="pres">
      <dgm:prSet presAssocID="{7CE4FE04-5184-4B14-B488-7256F6EF1EAB}" presName="textBox5c" presStyleLbl="revTx" presStyleIdx="2" presStyleCnt="5" custScaleX="181984" custLinFactNeighborX="42199" custLinFactNeighborY="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A230-A7EC-4F37-A0FA-143A8CDAA7F4}" type="pres">
      <dgm:prSet presAssocID="{D5CB8C11-67EC-472B-A5B7-9F23BAA14C8A}" presName="bullet5d" presStyleLbl="node1" presStyleIdx="3" presStyleCnt="5" custLinFactNeighborX="-2453" custLinFactNeighborY="-30856"/>
      <dgm:spPr/>
    </dgm:pt>
    <dgm:pt modelId="{2466922A-0EE3-45B3-98C3-32910B4BD001}" type="pres">
      <dgm:prSet presAssocID="{D5CB8C11-67EC-472B-A5B7-9F23BAA14C8A}" presName="textBox5d" presStyleLbl="revTx" presStyleIdx="3" presStyleCnt="5" custScaleX="132573" custLinFactNeighborX="-2306" custLinFactNeighborY="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2E22E-0165-4988-9C5F-2903292E73C2}" type="pres">
      <dgm:prSet presAssocID="{FB458A5B-9307-4C55-9564-30085E4FEF16}" presName="bullet5e" presStyleLbl="node1" presStyleIdx="4" presStyleCnt="5" custLinFactNeighborX="-8813" custLinFactNeighborY="-20121"/>
      <dgm:spPr/>
    </dgm:pt>
    <dgm:pt modelId="{64AB8582-8EA8-45FF-9D8F-63702EBB130C}" type="pres">
      <dgm:prSet presAssocID="{FB458A5B-9307-4C55-9564-30085E4FEF1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F65E3-6349-433D-B7B6-49E8500398AE}" type="presOf" srcId="{284A13F9-9077-4A86-B127-BA8759ED0911}" destId="{A5CD8B07-4BFD-4C99-A785-284B89164655}" srcOrd="0" destOrd="0" presId="urn:microsoft.com/office/officeart/2005/8/layout/arrow2"/>
    <dgm:cxn modelId="{F51AA685-04A9-4C59-8E27-E924A6517A01}" type="presOf" srcId="{D5CB8C11-67EC-472B-A5B7-9F23BAA14C8A}" destId="{2466922A-0EE3-45B3-98C3-32910B4BD001}" srcOrd="0" destOrd="0" presId="urn:microsoft.com/office/officeart/2005/8/layout/arrow2"/>
    <dgm:cxn modelId="{56F5A8E2-1BD7-4539-B8EB-65F30F18B213}" srcId="{284A13F9-9077-4A86-B127-BA8759ED0911}" destId="{FB458A5B-9307-4C55-9564-30085E4FEF16}" srcOrd="4" destOrd="0" parTransId="{F252EFCB-CC97-46A6-8EF3-A857A63DCD05}" sibTransId="{82574B4F-46C0-450C-957C-3F960AA952BC}"/>
    <dgm:cxn modelId="{A96B539F-2294-4617-99A8-A5F5D397B471}" srcId="{284A13F9-9077-4A86-B127-BA8759ED0911}" destId="{72C2BE6D-BA0C-42F0-BB4F-3B7DBA58D3E1}" srcOrd="0" destOrd="0" parTransId="{980F713F-87A9-4DF5-9FF8-263F2DD8E371}" sibTransId="{9EB28F8D-FEA8-4D68-B03A-314F9D1A35E2}"/>
    <dgm:cxn modelId="{111F4DB7-3E5B-4FD9-9080-103D9410530B}" type="presOf" srcId="{66C135C3-6E50-4846-AE49-23EE7563FFB0}" destId="{BB099BC2-3182-4254-81FB-EA16E66EDABA}" srcOrd="0" destOrd="0" presId="urn:microsoft.com/office/officeart/2005/8/layout/arrow2"/>
    <dgm:cxn modelId="{47E40E83-FC0B-40A0-A32C-D3F662DE197A}" type="presOf" srcId="{72C2BE6D-BA0C-42F0-BB4F-3B7DBA58D3E1}" destId="{6081D416-D558-4EDD-8991-2197A5D0A16F}" srcOrd="0" destOrd="0" presId="urn:microsoft.com/office/officeart/2005/8/layout/arrow2"/>
    <dgm:cxn modelId="{5ABFDC46-656D-4CA3-AEC8-68BC3B4794E9}" srcId="{284A13F9-9077-4A86-B127-BA8759ED0911}" destId="{6114A86C-20D8-4044-BD0B-D1C4623B25D4}" srcOrd="6" destOrd="0" parTransId="{D2DAA69A-4D01-47ED-9A05-9CBF25EB5E21}" sibTransId="{9676A45F-3CE3-44E9-833A-D7021CB322DD}"/>
    <dgm:cxn modelId="{5F6CE21B-D5AA-40E1-B8E6-EF5390535669}" srcId="{284A13F9-9077-4A86-B127-BA8759ED0911}" destId="{D5CB8C11-67EC-472B-A5B7-9F23BAA14C8A}" srcOrd="3" destOrd="0" parTransId="{07C7BBBA-1DDB-4EA3-AB3C-D2C64FEB9047}" sibTransId="{B8EC906B-80EE-47C7-93EA-F3695DE585FD}"/>
    <dgm:cxn modelId="{FAD3BD0B-3F9D-4FF9-9B61-A15F2F97DCC7}" type="presOf" srcId="{FB458A5B-9307-4C55-9564-30085E4FEF16}" destId="{64AB8582-8EA8-45FF-9D8F-63702EBB130C}" srcOrd="0" destOrd="0" presId="urn:microsoft.com/office/officeart/2005/8/layout/arrow2"/>
    <dgm:cxn modelId="{645646C0-AB06-4A87-A148-179A7C63D205}" srcId="{284A13F9-9077-4A86-B127-BA8759ED0911}" destId="{C3EDD03C-6660-4C39-A0D2-6B18B305662F}" srcOrd="5" destOrd="0" parTransId="{66623816-FBBF-4BC9-A33F-15E7A7DC9C92}" sibTransId="{3E26BFA3-19F0-43A2-8A26-1AEEC02A5B74}"/>
    <dgm:cxn modelId="{AE735A97-E832-4AE0-85E0-E9A6111CFFA4}" srcId="{284A13F9-9077-4A86-B127-BA8759ED0911}" destId="{7CE4FE04-5184-4B14-B488-7256F6EF1EAB}" srcOrd="2" destOrd="0" parTransId="{0777840A-F181-4CE9-90BE-2775FEA0B4AE}" sibTransId="{0BBC21EE-DEEA-4955-A9E2-9F06312D0DAA}"/>
    <dgm:cxn modelId="{BBF3F5E5-2A98-44D6-B0FB-B9DE6970B797}" type="presOf" srcId="{7CE4FE04-5184-4B14-B488-7256F6EF1EAB}" destId="{B14A8478-D15C-4C69-9456-A474AD137C57}" srcOrd="0" destOrd="0" presId="urn:microsoft.com/office/officeart/2005/8/layout/arrow2"/>
    <dgm:cxn modelId="{93F54440-2F11-42F1-9646-D691EB283C23}" srcId="{284A13F9-9077-4A86-B127-BA8759ED0911}" destId="{66C135C3-6E50-4846-AE49-23EE7563FFB0}" srcOrd="1" destOrd="0" parTransId="{29D2C544-A5E9-4361-8F27-E8886AEFB4B6}" sibTransId="{DC6D7CCB-9A0B-40DA-9098-7D3DE2C700EB}"/>
    <dgm:cxn modelId="{03B0BB2A-3DB7-498C-BED0-4E30F7C963BF}" type="presParOf" srcId="{A5CD8B07-4BFD-4C99-A785-284B89164655}" destId="{550D2957-2B8E-484F-AC7D-65AD3F5E8528}" srcOrd="0" destOrd="0" presId="urn:microsoft.com/office/officeart/2005/8/layout/arrow2"/>
    <dgm:cxn modelId="{F65EBA1C-D997-4FC6-B525-878097FE0F27}" type="presParOf" srcId="{A5CD8B07-4BFD-4C99-A785-284B89164655}" destId="{81429872-E67C-4227-95A1-8ABEA1A3FF4F}" srcOrd="1" destOrd="0" presId="urn:microsoft.com/office/officeart/2005/8/layout/arrow2"/>
    <dgm:cxn modelId="{70945940-AC96-4D4C-AAFF-803294C62902}" type="presParOf" srcId="{81429872-E67C-4227-95A1-8ABEA1A3FF4F}" destId="{80B56BA8-EEBD-43BB-B7FE-EF63DADD1E5F}" srcOrd="0" destOrd="0" presId="urn:microsoft.com/office/officeart/2005/8/layout/arrow2"/>
    <dgm:cxn modelId="{8409BB45-F03F-4B96-A12F-2BFB85D9D6E1}" type="presParOf" srcId="{81429872-E67C-4227-95A1-8ABEA1A3FF4F}" destId="{6081D416-D558-4EDD-8991-2197A5D0A16F}" srcOrd="1" destOrd="0" presId="urn:microsoft.com/office/officeart/2005/8/layout/arrow2"/>
    <dgm:cxn modelId="{A2EB13DD-ECC2-4E52-8E53-DF74A0E54B25}" type="presParOf" srcId="{81429872-E67C-4227-95A1-8ABEA1A3FF4F}" destId="{72927D7B-23A7-4FE1-9B86-C7DFECFD0149}" srcOrd="2" destOrd="0" presId="urn:microsoft.com/office/officeart/2005/8/layout/arrow2"/>
    <dgm:cxn modelId="{2AF49881-2912-4630-8584-F4EB520E4442}" type="presParOf" srcId="{81429872-E67C-4227-95A1-8ABEA1A3FF4F}" destId="{BB099BC2-3182-4254-81FB-EA16E66EDABA}" srcOrd="3" destOrd="0" presId="urn:microsoft.com/office/officeart/2005/8/layout/arrow2"/>
    <dgm:cxn modelId="{DB831D83-0B85-4880-B3FE-7D5364FCEE64}" type="presParOf" srcId="{81429872-E67C-4227-95A1-8ABEA1A3FF4F}" destId="{0A8C4C9E-0F75-40C7-84B8-FE4489661FFF}" srcOrd="4" destOrd="0" presId="urn:microsoft.com/office/officeart/2005/8/layout/arrow2"/>
    <dgm:cxn modelId="{A5114B0B-CDB6-4803-BF09-F6BD27FBFA14}" type="presParOf" srcId="{81429872-E67C-4227-95A1-8ABEA1A3FF4F}" destId="{B14A8478-D15C-4C69-9456-A474AD137C57}" srcOrd="5" destOrd="0" presId="urn:microsoft.com/office/officeart/2005/8/layout/arrow2"/>
    <dgm:cxn modelId="{582BA656-3236-4BEF-8428-5E49FCD28884}" type="presParOf" srcId="{81429872-E67C-4227-95A1-8ABEA1A3FF4F}" destId="{0F56A230-A7EC-4F37-A0FA-143A8CDAA7F4}" srcOrd="6" destOrd="0" presId="urn:microsoft.com/office/officeart/2005/8/layout/arrow2"/>
    <dgm:cxn modelId="{03FDCF83-CC64-4E0F-94E8-9CADB7ADAE18}" type="presParOf" srcId="{81429872-E67C-4227-95A1-8ABEA1A3FF4F}" destId="{2466922A-0EE3-45B3-98C3-32910B4BD001}" srcOrd="7" destOrd="0" presId="urn:microsoft.com/office/officeart/2005/8/layout/arrow2"/>
    <dgm:cxn modelId="{97C495A2-88E9-43AF-9BB4-CEFBEB972AD7}" type="presParOf" srcId="{81429872-E67C-4227-95A1-8ABEA1A3FF4F}" destId="{8BF2E22E-0165-4988-9C5F-2903292E73C2}" srcOrd="8" destOrd="0" presId="urn:microsoft.com/office/officeart/2005/8/layout/arrow2"/>
    <dgm:cxn modelId="{274012A8-4EFE-48DC-8C7A-37204CEAEE63}" type="presParOf" srcId="{81429872-E67C-4227-95A1-8ABEA1A3FF4F}" destId="{64AB8582-8EA8-45FF-9D8F-63702EBB130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6298B-EEBF-447B-9D68-B96A61DA55E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C2187-6F97-4ACA-A871-D535A4316AEE}">
      <dgm:prSet phldrT="[Текст]" phldr="1"/>
      <dgm:spPr/>
      <dgm:t>
        <a:bodyPr/>
        <a:lstStyle/>
        <a:p>
          <a:endParaRPr lang="ru-RU" dirty="0"/>
        </a:p>
      </dgm:t>
    </dgm:pt>
    <dgm:pt modelId="{33128B2D-68FD-40B9-AB0C-3B6BC88F6B30}" type="parTrans" cxnId="{FA34F83E-B7F5-42FC-8217-3CFAE16BCCF7}">
      <dgm:prSet/>
      <dgm:spPr/>
      <dgm:t>
        <a:bodyPr/>
        <a:lstStyle/>
        <a:p>
          <a:endParaRPr lang="ru-RU"/>
        </a:p>
      </dgm:t>
    </dgm:pt>
    <dgm:pt modelId="{AB4105CE-18FE-4B97-A515-D164A2562FC9}" type="sibTrans" cxnId="{FA34F83E-B7F5-42FC-8217-3CFAE16BCCF7}">
      <dgm:prSet/>
      <dgm:spPr/>
      <dgm:t>
        <a:bodyPr/>
        <a:lstStyle/>
        <a:p>
          <a:endParaRPr lang="ru-RU"/>
        </a:p>
      </dgm:t>
    </dgm:pt>
    <dgm:pt modelId="{3AF8E322-ADAD-4F39-B641-C8A3728A1E79}">
      <dgm:prSet/>
      <dgm:spPr/>
      <dgm:t>
        <a:bodyPr/>
        <a:lstStyle/>
        <a:p>
          <a:endParaRPr lang="ru-RU" dirty="0"/>
        </a:p>
      </dgm:t>
    </dgm:pt>
    <dgm:pt modelId="{61F0C654-5C38-40A5-8B28-1B08D31CCEC1}" type="parTrans" cxnId="{82E1A506-7FAA-43C1-87E6-7AA47BAC93FE}">
      <dgm:prSet/>
      <dgm:spPr/>
      <dgm:t>
        <a:bodyPr/>
        <a:lstStyle/>
        <a:p>
          <a:endParaRPr lang="ru-RU"/>
        </a:p>
      </dgm:t>
    </dgm:pt>
    <dgm:pt modelId="{8BD0C42A-6CE9-49E2-96DA-78BD43B3713C}" type="sibTrans" cxnId="{82E1A506-7FAA-43C1-87E6-7AA47BAC93FE}">
      <dgm:prSet/>
      <dgm:spPr/>
      <dgm:t>
        <a:bodyPr/>
        <a:lstStyle/>
        <a:p>
          <a:endParaRPr lang="ru-RU"/>
        </a:p>
      </dgm:t>
    </dgm:pt>
    <dgm:pt modelId="{767F8E74-8D18-4F9C-8A40-0FCDCAA300B7}" type="pres">
      <dgm:prSet presAssocID="{3EE6298B-EEBF-447B-9D68-B96A61DA55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1AA12-828A-407B-B7B8-FB4A2069A694}" type="pres">
      <dgm:prSet presAssocID="{3EE6298B-EEBF-447B-9D68-B96A61DA55E9}" presName="divider" presStyleLbl="fgShp" presStyleIdx="0" presStyleCnt="1" custLinFactNeighborY="-16666"/>
      <dgm:spPr/>
    </dgm:pt>
    <dgm:pt modelId="{5DDA76F7-450C-40CF-BAB9-A69F203E44CF}" type="pres">
      <dgm:prSet presAssocID="{2D5C2187-6F97-4ACA-A871-D535A4316AEE}" presName="downArrow" presStyleLbl="node1" presStyleIdx="0" presStyleCnt="2"/>
      <dgm:spPr/>
    </dgm:pt>
    <dgm:pt modelId="{DEBAE2D0-88D1-47B5-AD9F-133BAF55FF49}" type="pres">
      <dgm:prSet presAssocID="{2D5C2187-6F97-4ACA-A871-D535A4316AE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4CEDA-67B0-45BC-8857-6C038CDCD52E}" type="pres">
      <dgm:prSet presAssocID="{3AF8E322-ADAD-4F39-B641-C8A3728A1E79}" presName="upArrow" presStyleLbl="node1" presStyleIdx="1" presStyleCnt="2"/>
      <dgm:spPr/>
    </dgm:pt>
    <dgm:pt modelId="{A06EA461-6C12-40B4-8613-942BF0E9EDDC}" type="pres">
      <dgm:prSet presAssocID="{3AF8E322-ADAD-4F39-B641-C8A3728A1E7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1A506-7FAA-43C1-87E6-7AA47BAC93FE}" srcId="{3EE6298B-EEBF-447B-9D68-B96A61DA55E9}" destId="{3AF8E322-ADAD-4F39-B641-C8A3728A1E79}" srcOrd="1" destOrd="0" parTransId="{61F0C654-5C38-40A5-8B28-1B08D31CCEC1}" sibTransId="{8BD0C42A-6CE9-49E2-96DA-78BD43B3713C}"/>
    <dgm:cxn modelId="{FA34F83E-B7F5-42FC-8217-3CFAE16BCCF7}" srcId="{3EE6298B-EEBF-447B-9D68-B96A61DA55E9}" destId="{2D5C2187-6F97-4ACA-A871-D535A4316AEE}" srcOrd="0" destOrd="0" parTransId="{33128B2D-68FD-40B9-AB0C-3B6BC88F6B30}" sibTransId="{AB4105CE-18FE-4B97-A515-D164A2562FC9}"/>
    <dgm:cxn modelId="{826AF987-8CD1-465F-8C6F-EADA31633777}" type="presOf" srcId="{3AF8E322-ADAD-4F39-B641-C8A3728A1E79}" destId="{A06EA461-6C12-40B4-8613-942BF0E9EDDC}" srcOrd="0" destOrd="0" presId="urn:microsoft.com/office/officeart/2005/8/layout/arrow3"/>
    <dgm:cxn modelId="{B86668A5-E9AF-4FCC-A24A-6B20C260781F}" type="presOf" srcId="{2D5C2187-6F97-4ACA-A871-D535A4316AEE}" destId="{DEBAE2D0-88D1-47B5-AD9F-133BAF55FF49}" srcOrd="0" destOrd="0" presId="urn:microsoft.com/office/officeart/2005/8/layout/arrow3"/>
    <dgm:cxn modelId="{A45935EC-A1F8-4699-AD1F-F58A70DAB047}" type="presOf" srcId="{3EE6298B-EEBF-447B-9D68-B96A61DA55E9}" destId="{767F8E74-8D18-4F9C-8A40-0FCDCAA300B7}" srcOrd="0" destOrd="0" presId="urn:microsoft.com/office/officeart/2005/8/layout/arrow3"/>
    <dgm:cxn modelId="{ADF9B20A-20A6-4DE0-940E-AF2C41028A1D}" type="presParOf" srcId="{767F8E74-8D18-4F9C-8A40-0FCDCAA300B7}" destId="{F141AA12-828A-407B-B7B8-FB4A2069A694}" srcOrd="0" destOrd="0" presId="urn:microsoft.com/office/officeart/2005/8/layout/arrow3"/>
    <dgm:cxn modelId="{55AD0E5F-AE39-4CD4-892A-A14359411853}" type="presParOf" srcId="{767F8E74-8D18-4F9C-8A40-0FCDCAA300B7}" destId="{5DDA76F7-450C-40CF-BAB9-A69F203E44CF}" srcOrd="1" destOrd="0" presId="urn:microsoft.com/office/officeart/2005/8/layout/arrow3"/>
    <dgm:cxn modelId="{C31DE09C-EA46-4653-87D5-26D671A212E2}" type="presParOf" srcId="{767F8E74-8D18-4F9C-8A40-0FCDCAA300B7}" destId="{DEBAE2D0-88D1-47B5-AD9F-133BAF55FF49}" srcOrd="2" destOrd="0" presId="urn:microsoft.com/office/officeart/2005/8/layout/arrow3"/>
    <dgm:cxn modelId="{F0E706C5-43FD-4C4C-AF7E-72A06644DDEA}" type="presParOf" srcId="{767F8E74-8D18-4F9C-8A40-0FCDCAA300B7}" destId="{2264CEDA-67B0-45BC-8857-6C038CDCD52E}" srcOrd="3" destOrd="0" presId="urn:microsoft.com/office/officeart/2005/8/layout/arrow3"/>
    <dgm:cxn modelId="{D559CB99-BDA1-4357-A748-9D2BAE2C4372}" type="presParOf" srcId="{767F8E74-8D18-4F9C-8A40-0FCDCAA300B7}" destId="{A06EA461-6C12-40B4-8613-942BF0E9EDD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FFB1E-126A-483A-A549-521C7E5C58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A9A35DD-1587-4482-99FE-EA41A6A44EFE}">
      <dgm:prSet phldrT="[Текст]" custT="1"/>
      <dgm:spPr/>
      <dgm:t>
        <a:bodyPr/>
        <a:lstStyle/>
        <a:p>
          <a:r>
            <a:rPr lang="ru-RU" sz="2000" b="1" dirty="0" err="1" smtClean="0"/>
            <a:t>Фгос</a:t>
          </a:r>
          <a:r>
            <a:rPr lang="ru-RU" sz="2000" b="1" dirty="0" smtClean="0"/>
            <a:t> </a:t>
          </a:r>
          <a:r>
            <a:rPr lang="ru-RU" sz="2000" b="1" dirty="0" err="1" smtClean="0"/>
            <a:t>ноо</a:t>
          </a:r>
          <a:endParaRPr lang="ru-RU" sz="2000" b="1" dirty="0"/>
        </a:p>
      </dgm:t>
    </dgm:pt>
    <dgm:pt modelId="{D9DDADA2-326B-4789-BA9E-3335347770E7}" type="parTrans" cxnId="{4F2D8C1F-8A4D-4E8C-ACBE-9DC486C0237F}">
      <dgm:prSet/>
      <dgm:spPr/>
      <dgm:t>
        <a:bodyPr/>
        <a:lstStyle/>
        <a:p>
          <a:endParaRPr lang="ru-RU"/>
        </a:p>
      </dgm:t>
    </dgm:pt>
    <dgm:pt modelId="{A8FA9B5F-46ED-4F68-A7FB-11392E18184C}" type="sibTrans" cxnId="{4F2D8C1F-8A4D-4E8C-ACBE-9DC486C0237F}">
      <dgm:prSet/>
      <dgm:spPr/>
      <dgm:t>
        <a:bodyPr/>
        <a:lstStyle/>
        <a:p>
          <a:endParaRPr lang="ru-RU"/>
        </a:p>
      </dgm:t>
    </dgm:pt>
    <dgm:pt modelId="{5D2B5C48-BFE5-446C-9819-639772CA84D8}">
      <dgm:prSet phldrT="[Текст]" custT="1"/>
      <dgm:spPr/>
      <dgm:t>
        <a:bodyPr/>
        <a:lstStyle/>
        <a:p>
          <a:r>
            <a:rPr lang="ru-RU" sz="2000" b="1" dirty="0" err="1" smtClean="0"/>
            <a:t>Фгос</a:t>
          </a:r>
          <a:r>
            <a:rPr lang="ru-RU" sz="2000" b="1" dirty="0" smtClean="0"/>
            <a:t> </a:t>
          </a:r>
          <a:r>
            <a:rPr lang="ru-RU" sz="2000" b="1" dirty="0" err="1" smtClean="0"/>
            <a:t>ооо</a:t>
          </a:r>
          <a:endParaRPr lang="ru-RU" sz="2000" b="1" dirty="0"/>
        </a:p>
      </dgm:t>
    </dgm:pt>
    <dgm:pt modelId="{927705DF-E6C9-41BB-AE49-B0CA616703E8}" type="parTrans" cxnId="{47043AC1-91B4-4B38-B411-C97246A3C8A4}">
      <dgm:prSet/>
      <dgm:spPr/>
      <dgm:t>
        <a:bodyPr/>
        <a:lstStyle/>
        <a:p>
          <a:endParaRPr lang="ru-RU"/>
        </a:p>
      </dgm:t>
    </dgm:pt>
    <dgm:pt modelId="{F593C652-6DD5-4F0E-A86C-B3006D1C46D7}" type="sibTrans" cxnId="{47043AC1-91B4-4B38-B411-C97246A3C8A4}">
      <dgm:prSet/>
      <dgm:spPr/>
      <dgm:t>
        <a:bodyPr/>
        <a:lstStyle/>
        <a:p>
          <a:endParaRPr lang="ru-RU"/>
        </a:p>
      </dgm:t>
    </dgm:pt>
    <dgm:pt modelId="{A52A7BD8-F160-4674-9DBD-FDB4A9276C1D}">
      <dgm:prSet phldrT="[Текст]" custT="1"/>
      <dgm:spPr/>
      <dgm:t>
        <a:bodyPr/>
        <a:lstStyle/>
        <a:p>
          <a:r>
            <a:rPr lang="ru-RU" sz="2000" b="1" dirty="0" err="1" smtClean="0"/>
            <a:t>Фгос</a:t>
          </a:r>
          <a:r>
            <a:rPr lang="ru-RU" sz="2000" b="1" dirty="0" smtClean="0"/>
            <a:t> </a:t>
          </a:r>
          <a:r>
            <a:rPr lang="ru-RU" sz="2000" b="1" dirty="0" err="1" smtClean="0"/>
            <a:t>соо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6B90C435-90A0-41EC-AFDF-24A03983740E}" type="parTrans" cxnId="{5D60FB9C-D49C-427B-BD25-D2284F37E49E}">
      <dgm:prSet/>
      <dgm:spPr/>
      <dgm:t>
        <a:bodyPr/>
        <a:lstStyle/>
        <a:p>
          <a:endParaRPr lang="ru-RU"/>
        </a:p>
      </dgm:t>
    </dgm:pt>
    <dgm:pt modelId="{F076CA0C-3CB1-4854-AC41-7580E6803092}" type="sibTrans" cxnId="{5D60FB9C-D49C-427B-BD25-D2284F37E49E}">
      <dgm:prSet/>
      <dgm:spPr/>
      <dgm:t>
        <a:bodyPr/>
        <a:lstStyle/>
        <a:p>
          <a:endParaRPr lang="ru-RU"/>
        </a:p>
      </dgm:t>
    </dgm:pt>
    <dgm:pt modelId="{647BB4C2-8869-43E3-A380-D8BBA9C919C3}" type="pres">
      <dgm:prSet presAssocID="{499FFB1E-126A-483A-A549-521C7E5C5875}" presName="arrowDiagram" presStyleCnt="0">
        <dgm:presLayoutVars>
          <dgm:chMax val="5"/>
          <dgm:dir/>
          <dgm:resizeHandles val="exact"/>
        </dgm:presLayoutVars>
      </dgm:prSet>
      <dgm:spPr/>
    </dgm:pt>
    <dgm:pt modelId="{EC488CE7-8894-4508-8005-09E5E5B3DFE2}" type="pres">
      <dgm:prSet presAssocID="{499FFB1E-126A-483A-A549-521C7E5C5875}" presName="arrow" presStyleLbl="bgShp" presStyleIdx="0" presStyleCn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9709C19-7CCA-429E-A3C6-59F5DE241EF5}" type="pres">
      <dgm:prSet presAssocID="{499FFB1E-126A-483A-A549-521C7E5C5875}" presName="arrowDiagram3" presStyleCnt="0"/>
      <dgm:spPr/>
    </dgm:pt>
    <dgm:pt modelId="{2008E741-1FA2-428B-B834-55FB1C28299A}" type="pres">
      <dgm:prSet presAssocID="{FA9A35DD-1587-4482-99FE-EA41A6A44EFE}" presName="bullet3a" presStyleLbl="node1" presStyleIdx="0" presStyleCnt="3"/>
      <dgm:spPr/>
    </dgm:pt>
    <dgm:pt modelId="{0F91CEF9-51A5-42FE-B355-3537712ECCEF}" type="pres">
      <dgm:prSet presAssocID="{FA9A35DD-1587-4482-99FE-EA41A6A44EF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F9643-C9C2-4347-8C3F-F97FAEAD7D30}" type="pres">
      <dgm:prSet presAssocID="{5D2B5C48-BFE5-446C-9819-639772CA84D8}" presName="bullet3b" presStyleLbl="node1" presStyleIdx="1" presStyleCnt="3"/>
      <dgm:spPr/>
    </dgm:pt>
    <dgm:pt modelId="{B3CDF3CE-A925-468B-BE99-875B61CD2233}" type="pres">
      <dgm:prSet presAssocID="{5D2B5C48-BFE5-446C-9819-639772CA84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E07B4-B4A2-4F4A-8D8D-E47B10D27D29}" type="pres">
      <dgm:prSet presAssocID="{A52A7BD8-F160-4674-9DBD-FDB4A9276C1D}" presName="bullet3c" presStyleLbl="node1" presStyleIdx="2" presStyleCnt="3"/>
      <dgm:spPr/>
    </dgm:pt>
    <dgm:pt modelId="{6F595437-94D4-4972-A8C8-F9A23EDB80CD}" type="pres">
      <dgm:prSet presAssocID="{A52A7BD8-F160-4674-9DBD-FDB4A9276C1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0FB9C-D49C-427B-BD25-D2284F37E49E}" srcId="{499FFB1E-126A-483A-A549-521C7E5C5875}" destId="{A52A7BD8-F160-4674-9DBD-FDB4A9276C1D}" srcOrd="2" destOrd="0" parTransId="{6B90C435-90A0-41EC-AFDF-24A03983740E}" sibTransId="{F076CA0C-3CB1-4854-AC41-7580E6803092}"/>
    <dgm:cxn modelId="{47043AC1-91B4-4B38-B411-C97246A3C8A4}" srcId="{499FFB1E-126A-483A-A549-521C7E5C5875}" destId="{5D2B5C48-BFE5-446C-9819-639772CA84D8}" srcOrd="1" destOrd="0" parTransId="{927705DF-E6C9-41BB-AE49-B0CA616703E8}" sibTransId="{F593C652-6DD5-4F0E-A86C-B3006D1C46D7}"/>
    <dgm:cxn modelId="{9F410A07-5851-4E77-B223-84EBC90D8701}" type="presOf" srcId="{5D2B5C48-BFE5-446C-9819-639772CA84D8}" destId="{B3CDF3CE-A925-468B-BE99-875B61CD2233}" srcOrd="0" destOrd="0" presId="urn:microsoft.com/office/officeart/2005/8/layout/arrow2"/>
    <dgm:cxn modelId="{4F2D8C1F-8A4D-4E8C-ACBE-9DC486C0237F}" srcId="{499FFB1E-126A-483A-A549-521C7E5C5875}" destId="{FA9A35DD-1587-4482-99FE-EA41A6A44EFE}" srcOrd="0" destOrd="0" parTransId="{D9DDADA2-326B-4789-BA9E-3335347770E7}" sibTransId="{A8FA9B5F-46ED-4F68-A7FB-11392E18184C}"/>
    <dgm:cxn modelId="{5E5DAC1C-BBC4-483F-861B-0672FC98CC40}" type="presOf" srcId="{A52A7BD8-F160-4674-9DBD-FDB4A9276C1D}" destId="{6F595437-94D4-4972-A8C8-F9A23EDB80CD}" srcOrd="0" destOrd="0" presId="urn:microsoft.com/office/officeart/2005/8/layout/arrow2"/>
    <dgm:cxn modelId="{3BB21B00-EC0F-4DA8-AA42-6DB01BC5D12A}" type="presOf" srcId="{499FFB1E-126A-483A-A549-521C7E5C5875}" destId="{647BB4C2-8869-43E3-A380-D8BBA9C919C3}" srcOrd="0" destOrd="0" presId="urn:microsoft.com/office/officeart/2005/8/layout/arrow2"/>
    <dgm:cxn modelId="{3859F327-E35C-44BE-8EEB-5C09FBA2FC1B}" type="presOf" srcId="{FA9A35DD-1587-4482-99FE-EA41A6A44EFE}" destId="{0F91CEF9-51A5-42FE-B355-3537712ECCEF}" srcOrd="0" destOrd="0" presId="urn:microsoft.com/office/officeart/2005/8/layout/arrow2"/>
    <dgm:cxn modelId="{27815391-4350-4F44-9848-9106BC885A6F}" type="presParOf" srcId="{647BB4C2-8869-43E3-A380-D8BBA9C919C3}" destId="{EC488CE7-8894-4508-8005-09E5E5B3DFE2}" srcOrd="0" destOrd="0" presId="urn:microsoft.com/office/officeart/2005/8/layout/arrow2"/>
    <dgm:cxn modelId="{48355055-2144-4F9D-8162-8F79E9944843}" type="presParOf" srcId="{647BB4C2-8869-43E3-A380-D8BBA9C919C3}" destId="{89709C19-7CCA-429E-A3C6-59F5DE241EF5}" srcOrd="1" destOrd="0" presId="urn:microsoft.com/office/officeart/2005/8/layout/arrow2"/>
    <dgm:cxn modelId="{BE68EBAA-3D3C-4236-B66B-42B9505F8FA2}" type="presParOf" srcId="{89709C19-7CCA-429E-A3C6-59F5DE241EF5}" destId="{2008E741-1FA2-428B-B834-55FB1C28299A}" srcOrd="0" destOrd="0" presId="urn:microsoft.com/office/officeart/2005/8/layout/arrow2"/>
    <dgm:cxn modelId="{69380007-2385-4938-80E1-2F3185BAAC37}" type="presParOf" srcId="{89709C19-7CCA-429E-A3C6-59F5DE241EF5}" destId="{0F91CEF9-51A5-42FE-B355-3537712ECCEF}" srcOrd="1" destOrd="0" presId="urn:microsoft.com/office/officeart/2005/8/layout/arrow2"/>
    <dgm:cxn modelId="{0DD5E31B-E22F-4252-A320-11690796241E}" type="presParOf" srcId="{89709C19-7CCA-429E-A3C6-59F5DE241EF5}" destId="{500F9643-C9C2-4347-8C3F-F97FAEAD7D30}" srcOrd="2" destOrd="0" presId="urn:microsoft.com/office/officeart/2005/8/layout/arrow2"/>
    <dgm:cxn modelId="{E2D462C9-B27A-47BB-A0DD-D8F5608B55C2}" type="presParOf" srcId="{89709C19-7CCA-429E-A3C6-59F5DE241EF5}" destId="{B3CDF3CE-A925-468B-BE99-875B61CD2233}" srcOrd="3" destOrd="0" presId="urn:microsoft.com/office/officeart/2005/8/layout/arrow2"/>
    <dgm:cxn modelId="{583BE8D2-1CE1-4909-8F30-04031E73F1E8}" type="presParOf" srcId="{89709C19-7CCA-429E-A3C6-59F5DE241EF5}" destId="{AE4E07B4-B4A2-4F4A-8D8D-E47B10D27D29}" srcOrd="4" destOrd="0" presId="urn:microsoft.com/office/officeart/2005/8/layout/arrow2"/>
    <dgm:cxn modelId="{5CBAC055-741C-4265-B6BB-4BF08DF85EC9}" type="presParOf" srcId="{89709C19-7CCA-429E-A3C6-59F5DE241EF5}" destId="{6F595437-94D4-4972-A8C8-F9A23EDB80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1C764-CEE9-4A6B-9263-CFFA655920E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2FCBA-D05E-4819-87BE-48A1CA0E437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</a:rPr>
            <a:t>Регулирование  различных аспектов 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освоения </a:t>
          </a:r>
          <a:r>
            <a:rPr lang="ru-RU" sz="2000" b="1" dirty="0" err="1" smtClean="0">
              <a:solidFill>
                <a:schemeClr val="tx1"/>
              </a:solidFill>
            </a:rPr>
            <a:t>метапредметных</a:t>
          </a:r>
          <a:r>
            <a:rPr lang="ru-RU" sz="2000" b="1" dirty="0" smtClean="0">
              <a:solidFill>
                <a:schemeClr val="tx1"/>
              </a:solidFill>
            </a:rPr>
            <a:t> умений:</a:t>
          </a:r>
          <a:endParaRPr lang="ru-RU" sz="1800" dirty="0"/>
        </a:p>
      </dgm:t>
    </dgm:pt>
    <dgm:pt modelId="{EFE21716-1038-47ED-A620-C90BC7B15DAB}" type="parTrans" cxnId="{505289C8-C8D1-4C65-BFC3-E91B5BDA0038}">
      <dgm:prSet/>
      <dgm:spPr/>
      <dgm:t>
        <a:bodyPr/>
        <a:lstStyle/>
        <a:p>
          <a:endParaRPr lang="ru-RU"/>
        </a:p>
      </dgm:t>
    </dgm:pt>
    <dgm:pt modelId="{4E526A1A-EAE3-4180-9906-C91EF2024642}" type="sibTrans" cxnId="{505289C8-C8D1-4C65-BFC3-E91B5BDA0038}">
      <dgm:prSet/>
      <dgm:spPr/>
      <dgm:t>
        <a:bodyPr/>
        <a:lstStyle/>
        <a:p>
          <a:endParaRPr lang="ru-RU"/>
        </a:p>
      </dgm:t>
    </dgm:pt>
    <dgm:pt modelId="{0B740486-11D1-4848-AF91-9DEA37EB846A}">
      <dgm:prSet phldrT="[Текст]"/>
      <dgm:spPr/>
      <dgm:t>
        <a:bodyPr/>
        <a:lstStyle/>
        <a:p>
          <a:r>
            <a:rPr lang="ru-RU" dirty="0" smtClean="0"/>
            <a:t>способов деятельности, применимых в рамках как образовательного процесса, так и при решении проблем в реальных жизненных ситуациях</a:t>
          </a:r>
          <a:endParaRPr lang="ru-RU" dirty="0"/>
        </a:p>
      </dgm:t>
    </dgm:pt>
    <dgm:pt modelId="{9F2C13A2-1509-4BA4-8FDB-1C7B7C81B1F5}" type="parTrans" cxnId="{9DE470C5-1D37-4DEF-AE30-E0C9B318CE21}">
      <dgm:prSet/>
      <dgm:spPr/>
      <dgm:t>
        <a:bodyPr/>
        <a:lstStyle/>
        <a:p>
          <a:endParaRPr lang="ru-RU"/>
        </a:p>
      </dgm:t>
    </dgm:pt>
    <dgm:pt modelId="{C349BA85-2D08-401B-85BB-9E086A67B9CE}" type="sibTrans" cxnId="{9DE470C5-1D37-4DEF-AE30-E0C9B318CE21}">
      <dgm:prSet/>
      <dgm:spPr/>
      <dgm:t>
        <a:bodyPr/>
        <a:lstStyle/>
        <a:p>
          <a:endParaRPr lang="ru-RU"/>
        </a:p>
      </dgm:t>
    </dgm:pt>
    <dgm:pt modelId="{EB8E82FE-49D7-4211-94D6-24440D03856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содержит описание ценностных ориентиров на каждом уровне образования</a:t>
          </a:r>
          <a:endParaRPr lang="ru-RU" dirty="0">
            <a:solidFill>
              <a:schemeClr val="tx1"/>
            </a:solidFill>
          </a:endParaRPr>
        </a:p>
      </dgm:t>
    </dgm:pt>
    <dgm:pt modelId="{3C8BCECB-55AD-4621-937D-6616D75DE031}" type="parTrans" cxnId="{1245303B-381D-445B-8EE4-85C33E4E0BF7}">
      <dgm:prSet/>
      <dgm:spPr/>
      <dgm:t>
        <a:bodyPr/>
        <a:lstStyle/>
        <a:p>
          <a:endParaRPr lang="ru-RU"/>
        </a:p>
      </dgm:t>
    </dgm:pt>
    <dgm:pt modelId="{7AB08658-564D-4828-8589-0AC2DE8DC054}" type="sibTrans" cxnId="{1245303B-381D-445B-8EE4-85C33E4E0BF7}">
      <dgm:prSet/>
      <dgm:spPr/>
      <dgm:t>
        <a:bodyPr/>
        <a:lstStyle/>
        <a:p>
          <a:endParaRPr lang="ru-RU"/>
        </a:p>
      </dgm:t>
    </dgm:pt>
    <dgm:pt modelId="{03B98A37-3B69-411D-8125-3986DEED7069}">
      <dgm:prSet phldrT="[Текст]"/>
      <dgm:spPr/>
      <dgm:t>
        <a:bodyPr/>
        <a:lstStyle/>
        <a:p>
          <a:r>
            <a:rPr lang="ru-RU" dirty="0" smtClean="0"/>
            <a:t>описание преемственности программы формирования универсальных учебных действий по уровням общего образования</a:t>
          </a:r>
          <a:endParaRPr lang="ru-RU" dirty="0"/>
        </a:p>
      </dgm:t>
    </dgm:pt>
    <dgm:pt modelId="{18E65385-B292-46FC-87C2-84CB6834F64D}" type="parTrans" cxnId="{BF60D0AA-4B03-49F5-BA8F-775BB65C3FED}">
      <dgm:prSet/>
      <dgm:spPr/>
      <dgm:t>
        <a:bodyPr/>
        <a:lstStyle/>
        <a:p>
          <a:endParaRPr lang="ru-RU"/>
        </a:p>
      </dgm:t>
    </dgm:pt>
    <dgm:pt modelId="{D48881E8-4713-45C6-ADB2-C3E0517ED64C}" type="sibTrans" cxnId="{BF60D0AA-4B03-49F5-BA8F-775BB65C3FED}">
      <dgm:prSet/>
      <dgm:spPr/>
      <dgm:t>
        <a:bodyPr/>
        <a:lstStyle/>
        <a:p>
          <a:endParaRPr lang="ru-RU"/>
        </a:p>
      </dgm:t>
    </dgm:pt>
    <dgm:pt modelId="{456FA8E6-C60C-4DC7-81EE-97DDE03BBF8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связь универсальных учебных действий с содержанием учебных предметов</a:t>
          </a:r>
          <a:endParaRPr lang="ru-RU" sz="2000" dirty="0">
            <a:solidFill>
              <a:schemeClr val="tx1"/>
            </a:solidFill>
          </a:endParaRPr>
        </a:p>
      </dgm:t>
    </dgm:pt>
    <dgm:pt modelId="{ADDED40E-0390-4B8E-A99F-861F09D5B083}" type="parTrans" cxnId="{1538A331-7CA0-4356-BD18-6E6E540FCB7A}">
      <dgm:prSet/>
      <dgm:spPr/>
      <dgm:t>
        <a:bodyPr/>
        <a:lstStyle/>
        <a:p>
          <a:endParaRPr lang="ru-RU"/>
        </a:p>
      </dgm:t>
    </dgm:pt>
    <dgm:pt modelId="{EB4C5C0A-F515-4A73-9C5A-480B8D2D9B08}" type="sibTrans" cxnId="{1538A331-7CA0-4356-BD18-6E6E540FCB7A}">
      <dgm:prSet/>
      <dgm:spPr/>
      <dgm:t>
        <a:bodyPr/>
        <a:lstStyle/>
        <a:p>
          <a:endParaRPr lang="ru-RU"/>
        </a:p>
      </dgm:t>
    </dgm:pt>
    <dgm:pt modelId="{02100D5F-09AD-47A7-8BC1-394BF6CA9C49}">
      <dgm:prSet phldrT="[Текст]"/>
      <dgm:spPr/>
      <dgm:t>
        <a:bodyPr/>
        <a:lstStyle/>
        <a:p>
          <a:r>
            <a:rPr lang="ru-RU" dirty="0" smtClean="0"/>
            <a:t>характеристики личностных, регулятивных, познавательных, коммуникативных универсальных учебных действий</a:t>
          </a:r>
          <a:endParaRPr lang="ru-RU" dirty="0"/>
        </a:p>
      </dgm:t>
    </dgm:pt>
    <dgm:pt modelId="{52F0B087-3189-4000-B0A6-FC84A54C052D}" type="parTrans" cxnId="{4D929348-229F-430E-9CAF-E240D78B5548}">
      <dgm:prSet/>
      <dgm:spPr/>
      <dgm:t>
        <a:bodyPr/>
        <a:lstStyle/>
        <a:p>
          <a:endParaRPr lang="ru-RU"/>
        </a:p>
      </dgm:t>
    </dgm:pt>
    <dgm:pt modelId="{8CDBBA58-D681-4B26-8B96-88178F6511CA}" type="sibTrans" cxnId="{4D929348-229F-430E-9CAF-E240D78B5548}">
      <dgm:prSet/>
      <dgm:spPr/>
      <dgm:t>
        <a:bodyPr/>
        <a:lstStyle/>
        <a:p>
          <a:endParaRPr lang="ru-RU"/>
        </a:p>
      </dgm:t>
    </dgm:pt>
    <dgm:pt modelId="{C0BF3121-F280-4CCD-9B27-A95048FC81E1}" type="pres">
      <dgm:prSet presAssocID="{E7B1C764-CEE9-4A6B-9263-CFFA65592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E9F0D-C13A-41E7-ACC7-002B60C9181E}" type="pres">
      <dgm:prSet presAssocID="{456FA8E6-C60C-4DC7-81EE-97DDE03BBF8C}" presName="boxAndChildren" presStyleCnt="0"/>
      <dgm:spPr/>
    </dgm:pt>
    <dgm:pt modelId="{9DEAA69F-B398-4E20-AF79-182A8E95B983}" type="pres">
      <dgm:prSet presAssocID="{456FA8E6-C60C-4DC7-81EE-97DDE03BBF8C}" presName="parentTextBox" presStyleLbl="node1" presStyleIdx="0" presStyleCnt="3"/>
      <dgm:spPr/>
      <dgm:t>
        <a:bodyPr/>
        <a:lstStyle/>
        <a:p>
          <a:endParaRPr lang="ru-RU"/>
        </a:p>
      </dgm:t>
    </dgm:pt>
    <dgm:pt modelId="{3C17EF96-CB4F-4E0E-9286-7F1A705D5D86}" type="pres">
      <dgm:prSet presAssocID="{456FA8E6-C60C-4DC7-81EE-97DDE03BBF8C}" presName="entireBox" presStyleLbl="node1" presStyleIdx="0" presStyleCnt="3" custLinFactNeighborX="-35957" custLinFactNeighborY="-789"/>
      <dgm:spPr/>
      <dgm:t>
        <a:bodyPr/>
        <a:lstStyle/>
        <a:p>
          <a:endParaRPr lang="ru-RU"/>
        </a:p>
      </dgm:t>
    </dgm:pt>
    <dgm:pt modelId="{C5346F10-BB34-47A1-86D6-EECF2261B5E2}" type="pres">
      <dgm:prSet presAssocID="{456FA8E6-C60C-4DC7-81EE-97DDE03BBF8C}" presName="descendantBox" presStyleCnt="0"/>
      <dgm:spPr/>
    </dgm:pt>
    <dgm:pt modelId="{2E75350E-BD5F-446E-B3F7-3A7A91FB8A3E}" type="pres">
      <dgm:prSet presAssocID="{02100D5F-09AD-47A7-8BC1-394BF6CA9C49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0493-B922-4892-BAF2-B77989190628}" type="pres">
      <dgm:prSet presAssocID="{7AB08658-564D-4828-8589-0AC2DE8DC054}" presName="sp" presStyleCnt="0"/>
      <dgm:spPr/>
    </dgm:pt>
    <dgm:pt modelId="{CCF0626E-3195-40D1-AC4C-D7790AF035CD}" type="pres">
      <dgm:prSet presAssocID="{EB8E82FE-49D7-4211-94D6-24440D03856D}" presName="arrowAndChildren" presStyleCnt="0"/>
      <dgm:spPr/>
    </dgm:pt>
    <dgm:pt modelId="{B59A1898-B072-46C5-834D-722908A4E38D}" type="pres">
      <dgm:prSet presAssocID="{EB8E82FE-49D7-4211-94D6-24440D03856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80B8408-1146-49DD-9691-073FA65751CB}" type="pres">
      <dgm:prSet presAssocID="{EB8E82FE-49D7-4211-94D6-24440D03856D}" presName="arrow" presStyleLbl="node1" presStyleIdx="1" presStyleCnt="3"/>
      <dgm:spPr/>
      <dgm:t>
        <a:bodyPr/>
        <a:lstStyle/>
        <a:p>
          <a:endParaRPr lang="ru-RU"/>
        </a:p>
      </dgm:t>
    </dgm:pt>
    <dgm:pt modelId="{C5D1D860-0AEE-4B70-BD17-F36CF4A4A35F}" type="pres">
      <dgm:prSet presAssocID="{EB8E82FE-49D7-4211-94D6-24440D03856D}" presName="descendantArrow" presStyleCnt="0"/>
      <dgm:spPr/>
    </dgm:pt>
    <dgm:pt modelId="{0EE83B75-50FB-4806-8FCD-5DE38A6F1E48}" type="pres">
      <dgm:prSet presAssocID="{03B98A37-3B69-411D-8125-3986DEED7069}" presName="childTextArrow" presStyleLbl="fgAccFollowNode1" presStyleIdx="1" presStyleCnt="3" custLinFactNeighborX="1695" custLinFactNeighborY="5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A514B-A08F-4912-B04D-CCDF0E58857E}" type="pres">
      <dgm:prSet presAssocID="{4E526A1A-EAE3-4180-9906-C91EF2024642}" presName="sp" presStyleCnt="0"/>
      <dgm:spPr/>
    </dgm:pt>
    <dgm:pt modelId="{5E98EE2C-9394-41C2-A584-E9F8D2F5011F}" type="pres">
      <dgm:prSet presAssocID="{AC42FCBA-D05E-4819-87BE-48A1CA0E437D}" presName="arrowAndChildren" presStyleCnt="0"/>
      <dgm:spPr/>
    </dgm:pt>
    <dgm:pt modelId="{35FFDE8B-FCC5-4D74-BC21-971890FDCEA7}" type="pres">
      <dgm:prSet presAssocID="{AC42FCBA-D05E-4819-87BE-48A1CA0E437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AD27A8B-0FDE-4E27-96D7-8B18995F3484}" type="pres">
      <dgm:prSet presAssocID="{AC42FCBA-D05E-4819-87BE-48A1CA0E437D}" presName="arrow" presStyleLbl="node1" presStyleIdx="2" presStyleCnt="3"/>
      <dgm:spPr/>
      <dgm:t>
        <a:bodyPr/>
        <a:lstStyle/>
        <a:p>
          <a:endParaRPr lang="ru-RU"/>
        </a:p>
      </dgm:t>
    </dgm:pt>
    <dgm:pt modelId="{338C0326-0832-4C93-88A0-52B058BFE03A}" type="pres">
      <dgm:prSet presAssocID="{AC42FCBA-D05E-4819-87BE-48A1CA0E437D}" presName="descendantArrow" presStyleCnt="0"/>
      <dgm:spPr/>
    </dgm:pt>
    <dgm:pt modelId="{E160E5BD-3FF7-438C-B634-6B77C1CE4B20}" type="pres">
      <dgm:prSet presAssocID="{0B740486-11D1-4848-AF91-9DEA37EB846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5289C8-C8D1-4C65-BFC3-E91B5BDA0038}" srcId="{E7B1C764-CEE9-4A6B-9263-CFFA655920E7}" destId="{AC42FCBA-D05E-4819-87BE-48A1CA0E437D}" srcOrd="0" destOrd="0" parTransId="{EFE21716-1038-47ED-A620-C90BC7B15DAB}" sibTransId="{4E526A1A-EAE3-4180-9906-C91EF2024642}"/>
    <dgm:cxn modelId="{4D929348-229F-430E-9CAF-E240D78B5548}" srcId="{456FA8E6-C60C-4DC7-81EE-97DDE03BBF8C}" destId="{02100D5F-09AD-47A7-8BC1-394BF6CA9C49}" srcOrd="0" destOrd="0" parTransId="{52F0B087-3189-4000-B0A6-FC84A54C052D}" sibTransId="{8CDBBA58-D681-4B26-8B96-88178F6511CA}"/>
    <dgm:cxn modelId="{5DB4B42C-125D-4F75-9432-A4B91272BB39}" type="presOf" srcId="{E7B1C764-CEE9-4A6B-9263-CFFA655920E7}" destId="{C0BF3121-F280-4CCD-9B27-A95048FC81E1}" srcOrd="0" destOrd="0" presId="urn:microsoft.com/office/officeart/2005/8/layout/process4"/>
    <dgm:cxn modelId="{28DA37A8-8688-45D0-B307-5AA256C0CAB3}" type="presOf" srcId="{03B98A37-3B69-411D-8125-3986DEED7069}" destId="{0EE83B75-50FB-4806-8FCD-5DE38A6F1E48}" srcOrd="0" destOrd="0" presId="urn:microsoft.com/office/officeart/2005/8/layout/process4"/>
    <dgm:cxn modelId="{52B63703-BB1C-43F0-811D-2587A605C808}" type="presOf" srcId="{456FA8E6-C60C-4DC7-81EE-97DDE03BBF8C}" destId="{9DEAA69F-B398-4E20-AF79-182A8E95B983}" srcOrd="0" destOrd="0" presId="urn:microsoft.com/office/officeart/2005/8/layout/process4"/>
    <dgm:cxn modelId="{1245303B-381D-445B-8EE4-85C33E4E0BF7}" srcId="{E7B1C764-CEE9-4A6B-9263-CFFA655920E7}" destId="{EB8E82FE-49D7-4211-94D6-24440D03856D}" srcOrd="1" destOrd="0" parTransId="{3C8BCECB-55AD-4621-937D-6616D75DE031}" sibTransId="{7AB08658-564D-4828-8589-0AC2DE8DC054}"/>
    <dgm:cxn modelId="{62723059-4F89-4714-A432-06C4F9EA5F33}" type="presOf" srcId="{0B740486-11D1-4848-AF91-9DEA37EB846A}" destId="{E160E5BD-3FF7-438C-B634-6B77C1CE4B20}" srcOrd="0" destOrd="0" presId="urn:microsoft.com/office/officeart/2005/8/layout/process4"/>
    <dgm:cxn modelId="{9DE470C5-1D37-4DEF-AE30-E0C9B318CE21}" srcId="{AC42FCBA-D05E-4819-87BE-48A1CA0E437D}" destId="{0B740486-11D1-4848-AF91-9DEA37EB846A}" srcOrd="0" destOrd="0" parTransId="{9F2C13A2-1509-4BA4-8FDB-1C7B7C81B1F5}" sibTransId="{C349BA85-2D08-401B-85BB-9E086A67B9CE}"/>
    <dgm:cxn modelId="{EBAAA4D4-790D-4F09-B7DC-926D12170E44}" type="presOf" srcId="{EB8E82FE-49D7-4211-94D6-24440D03856D}" destId="{F80B8408-1146-49DD-9691-073FA65751CB}" srcOrd="1" destOrd="0" presId="urn:microsoft.com/office/officeart/2005/8/layout/process4"/>
    <dgm:cxn modelId="{A8B4623F-D7D0-47DE-B051-F6E3F94EEDCD}" type="presOf" srcId="{AC42FCBA-D05E-4819-87BE-48A1CA0E437D}" destId="{35FFDE8B-FCC5-4D74-BC21-971890FDCEA7}" srcOrd="0" destOrd="0" presId="urn:microsoft.com/office/officeart/2005/8/layout/process4"/>
    <dgm:cxn modelId="{CC64FC24-4BC5-4585-BBC4-44C84AAB1ADD}" type="presOf" srcId="{02100D5F-09AD-47A7-8BC1-394BF6CA9C49}" destId="{2E75350E-BD5F-446E-B3F7-3A7A91FB8A3E}" srcOrd="0" destOrd="0" presId="urn:microsoft.com/office/officeart/2005/8/layout/process4"/>
    <dgm:cxn modelId="{35166E3F-4DBF-42D8-9855-7FD4658D44EA}" type="presOf" srcId="{EB8E82FE-49D7-4211-94D6-24440D03856D}" destId="{B59A1898-B072-46C5-834D-722908A4E38D}" srcOrd="0" destOrd="0" presId="urn:microsoft.com/office/officeart/2005/8/layout/process4"/>
    <dgm:cxn modelId="{3A49136A-40E4-4032-9190-3ADCCBA1370B}" type="presOf" srcId="{456FA8E6-C60C-4DC7-81EE-97DDE03BBF8C}" destId="{3C17EF96-CB4F-4E0E-9286-7F1A705D5D86}" srcOrd="1" destOrd="0" presId="urn:microsoft.com/office/officeart/2005/8/layout/process4"/>
    <dgm:cxn modelId="{BF60D0AA-4B03-49F5-BA8F-775BB65C3FED}" srcId="{EB8E82FE-49D7-4211-94D6-24440D03856D}" destId="{03B98A37-3B69-411D-8125-3986DEED7069}" srcOrd="0" destOrd="0" parTransId="{18E65385-B292-46FC-87C2-84CB6834F64D}" sibTransId="{D48881E8-4713-45C6-ADB2-C3E0517ED64C}"/>
    <dgm:cxn modelId="{6D22AC7F-98EB-4DB5-AD86-AC18649A934A}" type="presOf" srcId="{AC42FCBA-D05E-4819-87BE-48A1CA0E437D}" destId="{7AD27A8B-0FDE-4E27-96D7-8B18995F3484}" srcOrd="1" destOrd="0" presId="urn:microsoft.com/office/officeart/2005/8/layout/process4"/>
    <dgm:cxn modelId="{1538A331-7CA0-4356-BD18-6E6E540FCB7A}" srcId="{E7B1C764-CEE9-4A6B-9263-CFFA655920E7}" destId="{456FA8E6-C60C-4DC7-81EE-97DDE03BBF8C}" srcOrd="2" destOrd="0" parTransId="{ADDED40E-0390-4B8E-A99F-861F09D5B083}" sibTransId="{EB4C5C0A-F515-4A73-9C5A-480B8D2D9B08}"/>
    <dgm:cxn modelId="{CB8F09B2-E48D-4BB9-ABD5-A93ECF4C7430}" type="presParOf" srcId="{C0BF3121-F280-4CCD-9B27-A95048FC81E1}" destId="{084E9F0D-C13A-41E7-ACC7-002B60C9181E}" srcOrd="0" destOrd="0" presId="urn:microsoft.com/office/officeart/2005/8/layout/process4"/>
    <dgm:cxn modelId="{3F514308-0790-4C4F-88D1-3F0FE8F8F505}" type="presParOf" srcId="{084E9F0D-C13A-41E7-ACC7-002B60C9181E}" destId="{9DEAA69F-B398-4E20-AF79-182A8E95B983}" srcOrd="0" destOrd="0" presId="urn:microsoft.com/office/officeart/2005/8/layout/process4"/>
    <dgm:cxn modelId="{209BF175-4039-46E1-9335-D14F1DCBB254}" type="presParOf" srcId="{084E9F0D-C13A-41E7-ACC7-002B60C9181E}" destId="{3C17EF96-CB4F-4E0E-9286-7F1A705D5D86}" srcOrd="1" destOrd="0" presId="urn:microsoft.com/office/officeart/2005/8/layout/process4"/>
    <dgm:cxn modelId="{42BF5651-6277-458D-918D-1F35E4005420}" type="presParOf" srcId="{084E9F0D-C13A-41E7-ACC7-002B60C9181E}" destId="{C5346F10-BB34-47A1-86D6-EECF2261B5E2}" srcOrd="2" destOrd="0" presId="urn:microsoft.com/office/officeart/2005/8/layout/process4"/>
    <dgm:cxn modelId="{5B3ED421-5F1A-4DF3-8FE1-A1D7F314EDCC}" type="presParOf" srcId="{C5346F10-BB34-47A1-86D6-EECF2261B5E2}" destId="{2E75350E-BD5F-446E-B3F7-3A7A91FB8A3E}" srcOrd="0" destOrd="0" presId="urn:microsoft.com/office/officeart/2005/8/layout/process4"/>
    <dgm:cxn modelId="{04CB63C1-A4DA-41C2-9CAE-5AAFDC8AA140}" type="presParOf" srcId="{C0BF3121-F280-4CCD-9B27-A95048FC81E1}" destId="{C7B90493-B922-4892-BAF2-B77989190628}" srcOrd="1" destOrd="0" presId="urn:microsoft.com/office/officeart/2005/8/layout/process4"/>
    <dgm:cxn modelId="{FD4EAE9B-84F4-44AC-AAC1-71FBD700CDAE}" type="presParOf" srcId="{C0BF3121-F280-4CCD-9B27-A95048FC81E1}" destId="{CCF0626E-3195-40D1-AC4C-D7790AF035CD}" srcOrd="2" destOrd="0" presId="urn:microsoft.com/office/officeart/2005/8/layout/process4"/>
    <dgm:cxn modelId="{072F165A-2150-4226-A2C1-047E05A4D570}" type="presParOf" srcId="{CCF0626E-3195-40D1-AC4C-D7790AF035CD}" destId="{B59A1898-B072-46C5-834D-722908A4E38D}" srcOrd="0" destOrd="0" presId="urn:microsoft.com/office/officeart/2005/8/layout/process4"/>
    <dgm:cxn modelId="{D9F289E6-822A-4CAD-BD7B-43DACCF3F328}" type="presParOf" srcId="{CCF0626E-3195-40D1-AC4C-D7790AF035CD}" destId="{F80B8408-1146-49DD-9691-073FA65751CB}" srcOrd="1" destOrd="0" presId="urn:microsoft.com/office/officeart/2005/8/layout/process4"/>
    <dgm:cxn modelId="{40C05DAF-0C61-4610-9A25-8C2928A8C685}" type="presParOf" srcId="{CCF0626E-3195-40D1-AC4C-D7790AF035CD}" destId="{C5D1D860-0AEE-4B70-BD17-F36CF4A4A35F}" srcOrd="2" destOrd="0" presId="urn:microsoft.com/office/officeart/2005/8/layout/process4"/>
    <dgm:cxn modelId="{7C0DB60D-A8AA-45A6-9AA9-664A6489F0D2}" type="presParOf" srcId="{C5D1D860-0AEE-4B70-BD17-F36CF4A4A35F}" destId="{0EE83B75-50FB-4806-8FCD-5DE38A6F1E48}" srcOrd="0" destOrd="0" presId="urn:microsoft.com/office/officeart/2005/8/layout/process4"/>
    <dgm:cxn modelId="{26E0DB4A-DB50-47BA-A054-300E131FDB88}" type="presParOf" srcId="{C0BF3121-F280-4CCD-9B27-A95048FC81E1}" destId="{3C3A514B-A08F-4912-B04D-CCDF0E58857E}" srcOrd="3" destOrd="0" presId="urn:microsoft.com/office/officeart/2005/8/layout/process4"/>
    <dgm:cxn modelId="{0D921839-699F-437C-A066-ED18C025CA87}" type="presParOf" srcId="{C0BF3121-F280-4CCD-9B27-A95048FC81E1}" destId="{5E98EE2C-9394-41C2-A584-E9F8D2F5011F}" srcOrd="4" destOrd="0" presId="urn:microsoft.com/office/officeart/2005/8/layout/process4"/>
    <dgm:cxn modelId="{F06C7E94-BF98-48D3-BA62-A937C943A989}" type="presParOf" srcId="{5E98EE2C-9394-41C2-A584-E9F8D2F5011F}" destId="{35FFDE8B-FCC5-4D74-BC21-971890FDCEA7}" srcOrd="0" destOrd="0" presId="urn:microsoft.com/office/officeart/2005/8/layout/process4"/>
    <dgm:cxn modelId="{E25A9098-DDCA-49CD-99F6-01D231551B33}" type="presParOf" srcId="{5E98EE2C-9394-41C2-A584-E9F8D2F5011F}" destId="{7AD27A8B-0FDE-4E27-96D7-8B18995F3484}" srcOrd="1" destOrd="0" presId="urn:microsoft.com/office/officeart/2005/8/layout/process4"/>
    <dgm:cxn modelId="{568F3F8F-3DB0-4EEF-80CF-B0364C44ECC0}" type="presParOf" srcId="{5E98EE2C-9394-41C2-A584-E9F8D2F5011F}" destId="{338C0326-0832-4C93-88A0-52B058BFE03A}" srcOrd="2" destOrd="0" presId="urn:microsoft.com/office/officeart/2005/8/layout/process4"/>
    <dgm:cxn modelId="{51C59B4C-E600-452B-A1CC-C0472FD47FC2}" type="presParOf" srcId="{338C0326-0832-4C93-88A0-52B058BFE03A}" destId="{E160E5BD-3FF7-438C-B634-6B77C1CE4B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2957-2B8E-484F-AC7D-65AD3F5E8528}">
      <dsp:nvSpPr>
        <dsp:cNvPr id="0" name=""/>
        <dsp:cNvSpPr/>
      </dsp:nvSpPr>
      <dsp:spPr>
        <a:xfrm rot="285323">
          <a:off x="-206435" y="-6"/>
          <a:ext cx="7740352" cy="530122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B56BA8-EEBD-43BB-B7FE-EF63DADD1E5F}">
      <dsp:nvSpPr>
        <dsp:cNvPr id="0" name=""/>
        <dsp:cNvSpPr/>
      </dsp:nvSpPr>
      <dsp:spPr>
        <a:xfrm>
          <a:off x="720080" y="3600400"/>
          <a:ext cx="178028" cy="178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1D416-D558-4EDD-8991-2197A5D0A16F}">
      <dsp:nvSpPr>
        <dsp:cNvPr id="0" name=""/>
        <dsp:cNvSpPr/>
      </dsp:nvSpPr>
      <dsp:spPr>
        <a:xfrm>
          <a:off x="365906" y="4077068"/>
          <a:ext cx="2010359" cy="115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3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sz="1700" kern="1200" dirty="0"/>
        </a:p>
      </dsp:txBody>
      <dsp:txXfrm>
        <a:off x="365906" y="4077068"/>
        <a:ext cx="2010359" cy="1151377"/>
      </dsp:txXfrm>
    </dsp:sp>
    <dsp:sp modelId="{72927D7B-23A7-4FE1-9B86-C7DFECFD0149}">
      <dsp:nvSpPr>
        <dsp:cNvPr id="0" name=""/>
        <dsp:cNvSpPr/>
      </dsp:nvSpPr>
      <dsp:spPr>
        <a:xfrm>
          <a:off x="1656184" y="2808313"/>
          <a:ext cx="278652" cy="2786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99BC2-3182-4254-81FB-EA16E66EDABA}">
      <dsp:nvSpPr>
        <dsp:cNvPr id="0" name=""/>
        <dsp:cNvSpPr/>
      </dsp:nvSpPr>
      <dsp:spPr>
        <a:xfrm>
          <a:off x="1800203" y="3140971"/>
          <a:ext cx="1897024" cy="20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5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  <a:endParaRPr lang="ru-RU" sz="1400" b="1" kern="1200" dirty="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1800203" y="3140971"/>
        <a:ext cx="1897024" cy="2027004"/>
      </dsp:txXfrm>
    </dsp:sp>
    <dsp:sp modelId="{0A8C4C9E-0F75-40C7-84B8-FE4489661FFF}">
      <dsp:nvSpPr>
        <dsp:cNvPr id="0" name=""/>
        <dsp:cNvSpPr/>
      </dsp:nvSpPr>
      <dsp:spPr>
        <a:xfrm>
          <a:off x="2952327" y="2016226"/>
          <a:ext cx="371536" cy="371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A8478-D15C-4C69-9456-A474AD137C57}">
      <dsp:nvSpPr>
        <dsp:cNvPr id="0" name=""/>
        <dsp:cNvSpPr/>
      </dsp:nvSpPr>
      <dsp:spPr>
        <a:xfrm>
          <a:off x="3168354" y="2420891"/>
          <a:ext cx="2718637" cy="2718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7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6" charset="0"/>
            </a:rPr>
            <a:t>Способность к самообразованию </a:t>
          </a:r>
          <a:endParaRPr lang="ru-RU" sz="1800" b="1" kern="1200" dirty="0"/>
        </a:p>
      </dsp:txBody>
      <dsp:txXfrm>
        <a:off x="3168354" y="2420891"/>
        <a:ext cx="2718637" cy="2718798"/>
      </dsp:txXfrm>
    </dsp:sp>
    <dsp:sp modelId="{0F56A230-A7EC-4F37-A0FA-143A8CDAA7F4}">
      <dsp:nvSpPr>
        <dsp:cNvPr id="0" name=""/>
        <dsp:cNvSpPr/>
      </dsp:nvSpPr>
      <dsp:spPr>
        <a:xfrm>
          <a:off x="4392488" y="1440162"/>
          <a:ext cx="479901" cy="479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6922A-0EE3-45B3-98C3-32910B4BD001}">
      <dsp:nvSpPr>
        <dsp:cNvPr id="0" name=""/>
        <dsp:cNvSpPr/>
      </dsp:nvSpPr>
      <dsp:spPr>
        <a:xfrm>
          <a:off x="4356386" y="1916840"/>
          <a:ext cx="2052323" cy="324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9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600" b="1" kern="1200" dirty="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4356386" y="1916840"/>
        <a:ext cx="2052323" cy="3241272"/>
      </dsp:txXfrm>
    </dsp:sp>
    <dsp:sp modelId="{8BF2E22E-0165-4988-9C5F-2903292E73C2}">
      <dsp:nvSpPr>
        <dsp:cNvPr id="0" name=""/>
        <dsp:cNvSpPr/>
      </dsp:nvSpPr>
      <dsp:spPr>
        <a:xfrm>
          <a:off x="5832647" y="1080120"/>
          <a:ext cx="611487" cy="611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B8582-8EA8-45FF-9D8F-63702EBB130C}">
      <dsp:nvSpPr>
        <dsp:cNvPr id="0" name=""/>
        <dsp:cNvSpPr/>
      </dsp:nvSpPr>
      <dsp:spPr>
        <a:xfrm>
          <a:off x="6192281" y="1508902"/>
          <a:ext cx="1548070" cy="356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1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6" charset="0"/>
            </a:rPr>
            <a:t>Смена социальных ролей</a:t>
          </a:r>
          <a:endParaRPr lang="ru-RU" sz="1600" b="1" kern="1200" dirty="0"/>
        </a:p>
      </dsp:txBody>
      <dsp:txXfrm>
        <a:off x="6192281" y="1508902"/>
        <a:ext cx="1548070" cy="3560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1AA12-828A-407B-B7B8-FB4A2069A694}">
      <dsp:nvSpPr>
        <dsp:cNvPr id="0" name=""/>
        <dsp:cNvSpPr/>
      </dsp:nvSpPr>
      <dsp:spPr>
        <a:xfrm rot="21300000">
          <a:off x="3314" y="262571"/>
          <a:ext cx="1073490" cy="12293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A76F7-450C-40CF-BAB9-A69F203E44CF}">
      <dsp:nvSpPr>
        <dsp:cNvPr id="0" name=""/>
        <dsp:cNvSpPr/>
      </dsp:nvSpPr>
      <dsp:spPr>
        <a:xfrm>
          <a:off x="129614" y="36004"/>
          <a:ext cx="324036" cy="28803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AE2D0-88D1-47B5-AD9F-133BAF55FF49}">
      <dsp:nvSpPr>
        <dsp:cNvPr id="0" name=""/>
        <dsp:cNvSpPr/>
      </dsp:nvSpPr>
      <dsp:spPr>
        <a:xfrm>
          <a:off x="572463" y="0"/>
          <a:ext cx="345638" cy="30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572463" y="0"/>
        <a:ext cx="345638" cy="302433"/>
      </dsp:txXfrm>
    </dsp:sp>
    <dsp:sp modelId="{2264CEDA-67B0-45BC-8857-6C038CDCD52E}">
      <dsp:nvSpPr>
        <dsp:cNvPr id="0" name=""/>
        <dsp:cNvSpPr/>
      </dsp:nvSpPr>
      <dsp:spPr>
        <a:xfrm>
          <a:off x="626469" y="396044"/>
          <a:ext cx="324036" cy="2880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EA461-6C12-40B4-8613-942BF0E9EDDC}">
      <dsp:nvSpPr>
        <dsp:cNvPr id="0" name=""/>
        <dsp:cNvSpPr/>
      </dsp:nvSpPr>
      <dsp:spPr>
        <a:xfrm>
          <a:off x="162018" y="417646"/>
          <a:ext cx="345638" cy="30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62018" y="417646"/>
        <a:ext cx="345638" cy="302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88CE7-8894-4508-8005-09E5E5B3DFE2}">
      <dsp:nvSpPr>
        <dsp:cNvPr id="0" name=""/>
        <dsp:cNvSpPr/>
      </dsp:nvSpPr>
      <dsp:spPr>
        <a:xfrm>
          <a:off x="115212" y="0"/>
          <a:ext cx="4954150" cy="3096344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8E741-1FA2-428B-B834-55FB1C28299A}">
      <dsp:nvSpPr>
        <dsp:cNvPr id="0" name=""/>
        <dsp:cNvSpPr/>
      </dsp:nvSpPr>
      <dsp:spPr>
        <a:xfrm>
          <a:off x="744389" y="2137096"/>
          <a:ext cx="128807" cy="128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1CEF9-51A5-42FE-B355-3537712ECCEF}">
      <dsp:nvSpPr>
        <dsp:cNvPr id="0" name=""/>
        <dsp:cNvSpPr/>
      </dsp:nvSpPr>
      <dsp:spPr>
        <a:xfrm>
          <a:off x="808793" y="2201500"/>
          <a:ext cx="1154317" cy="89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5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Фгос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ноо</a:t>
          </a:r>
          <a:endParaRPr lang="ru-RU" sz="2000" b="1" kern="1200" dirty="0"/>
        </a:p>
      </dsp:txBody>
      <dsp:txXfrm>
        <a:off x="808793" y="2201500"/>
        <a:ext cx="1154317" cy="894843"/>
      </dsp:txXfrm>
    </dsp:sp>
    <dsp:sp modelId="{500F9643-C9C2-4347-8C3F-F97FAEAD7D30}">
      <dsp:nvSpPr>
        <dsp:cNvPr id="0" name=""/>
        <dsp:cNvSpPr/>
      </dsp:nvSpPr>
      <dsp:spPr>
        <a:xfrm>
          <a:off x="1881367" y="1295510"/>
          <a:ext cx="232845" cy="232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F3CE-A925-468B-BE99-875B61CD2233}">
      <dsp:nvSpPr>
        <dsp:cNvPr id="0" name=""/>
        <dsp:cNvSpPr/>
      </dsp:nvSpPr>
      <dsp:spPr>
        <a:xfrm>
          <a:off x="1997789" y="1411932"/>
          <a:ext cx="1188996" cy="168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Фгос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ооо</a:t>
          </a:r>
          <a:endParaRPr lang="ru-RU" sz="2000" b="1" kern="1200" dirty="0"/>
        </a:p>
      </dsp:txBody>
      <dsp:txXfrm>
        <a:off x="1997789" y="1411932"/>
        <a:ext cx="1188996" cy="1684411"/>
      </dsp:txXfrm>
    </dsp:sp>
    <dsp:sp modelId="{AE4E07B4-B4A2-4F4A-8D8D-E47B10D27D29}">
      <dsp:nvSpPr>
        <dsp:cNvPr id="0" name=""/>
        <dsp:cNvSpPr/>
      </dsp:nvSpPr>
      <dsp:spPr>
        <a:xfrm>
          <a:off x="3248712" y="783375"/>
          <a:ext cx="322019" cy="322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95437-94D4-4972-A8C8-F9A23EDB80CD}">
      <dsp:nvSpPr>
        <dsp:cNvPr id="0" name=""/>
        <dsp:cNvSpPr/>
      </dsp:nvSpPr>
      <dsp:spPr>
        <a:xfrm>
          <a:off x="3409722" y="944384"/>
          <a:ext cx="1188996" cy="215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3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Фгос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соо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3409722" y="944384"/>
        <a:ext cx="1188996" cy="2151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F96-CB4F-4E0E-9286-7F1A705D5D86}">
      <dsp:nvSpPr>
        <dsp:cNvPr id="0" name=""/>
        <dsp:cNvSpPr/>
      </dsp:nvSpPr>
      <dsp:spPr>
        <a:xfrm>
          <a:off x="0" y="3688187"/>
          <a:ext cx="8712968" cy="121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связь универсальных учебных действий с содержанием учебных предметов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688187"/>
        <a:ext cx="8712968" cy="655391"/>
      </dsp:txXfrm>
    </dsp:sp>
    <dsp:sp modelId="{2E75350E-BD5F-446E-B3F7-3A7A91FB8A3E}">
      <dsp:nvSpPr>
        <dsp:cNvPr id="0" name=""/>
        <dsp:cNvSpPr/>
      </dsp:nvSpPr>
      <dsp:spPr>
        <a:xfrm>
          <a:off x="0" y="4328881"/>
          <a:ext cx="8712968" cy="558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характеристики личностных, регулятивных, познавательных, коммуникативных универсальных учебных действий</a:t>
          </a:r>
          <a:endParaRPr lang="ru-RU" sz="1900" kern="1200" dirty="0"/>
        </a:p>
      </dsp:txBody>
      <dsp:txXfrm>
        <a:off x="0" y="4328881"/>
        <a:ext cx="8712968" cy="558296"/>
      </dsp:txXfrm>
    </dsp:sp>
    <dsp:sp modelId="{F80B8408-1146-49DD-9691-073FA65751CB}">
      <dsp:nvSpPr>
        <dsp:cNvPr id="0" name=""/>
        <dsp:cNvSpPr/>
      </dsp:nvSpPr>
      <dsp:spPr>
        <a:xfrm rot="10800000">
          <a:off x="0" y="1849315"/>
          <a:ext cx="8712968" cy="18666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содержит описание ценностных ориентиров на каждом уровне образования</a:t>
          </a:r>
          <a:endParaRPr lang="ru-RU" sz="2100" kern="1200" dirty="0">
            <a:solidFill>
              <a:schemeClr val="tx1"/>
            </a:solidFill>
          </a:endParaRPr>
        </a:p>
      </dsp:txBody>
      <dsp:txXfrm rot="-10800000">
        <a:off x="0" y="1849315"/>
        <a:ext cx="8712968" cy="655195"/>
      </dsp:txXfrm>
    </dsp:sp>
    <dsp:sp modelId="{0EE83B75-50FB-4806-8FCD-5DE38A6F1E48}">
      <dsp:nvSpPr>
        <dsp:cNvPr id="0" name=""/>
        <dsp:cNvSpPr/>
      </dsp:nvSpPr>
      <dsp:spPr>
        <a:xfrm>
          <a:off x="0" y="2536056"/>
          <a:ext cx="8712968" cy="558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описание преемственности программы формирования универсальных учебных действий по уровням общего образования</a:t>
          </a:r>
          <a:endParaRPr lang="ru-RU" sz="1900" kern="1200" dirty="0"/>
        </a:p>
      </dsp:txBody>
      <dsp:txXfrm>
        <a:off x="0" y="2536056"/>
        <a:ext cx="8712968" cy="558129"/>
      </dsp:txXfrm>
    </dsp:sp>
    <dsp:sp modelId="{7AD27A8B-0FDE-4E27-96D7-8B18995F3484}">
      <dsp:nvSpPr>
        <dsp:cNvPr id="0" name=""/>
        <dsp:cNvSpPr/>
      </dsp:nvSpPr>
      <dsp:spPr>
        <a:xfrm rot="10800000">
          <a:off x="0" y="868"/>
          <a:ext cx="8712968" cy="18666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Регулирование  различных аспектов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освоения </a:t>
          </a:r>
          <a:r>
            <a:rPr lang="ru-RU" sz="2000" b="1" kern="1200" dirty="0" err="1" smtClean="0">
              <a:solidFill>
                <a:schemeClr val="tx1"/>
              </a:solidFill>
            </a:rPr>
            <a:t>метапредметных</a:t>
          </a:r>
          <a:r>
            <a:rPr lang="ru-RU" sz="2000" b="1" kern="1200" dirty="0" smtClean="0">
              <a:solidFill>
                <a:schemeClr val="tx1"/>
              </a:solidFill>
            </a:rPr>
            <a:t> умений:</a:t>
          </a:r>
          <a:endParaRPr lang="ru-RU" sz="1800" kern="1200" dirty="0"/>
        </a:p>
      </dsp:txBody>
      <dsp:txXfrm rot="-10800000">
        <a:off x="0" y="868"/>
        <a:ext cx="8712968" cy="655195"/>
      </dsp:txXfrm>
    </dsp:sp>
    <dsp:sp modelId="{E160E5BD-3FF7-438C-B634-6B77C1CE4B20}">
      <dsp:nvSpPr>
        <dsp:cNvPr id="0" name=""/>
        <dsp:cNvSpPr/>
      </dsp:nvSpPr>
      <dsp:spPr>
        <a:xfrm>
          <a:off x="0" y="656063"/>
          <a:ext cx="8712968" cy="558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способов деятельности, применимых в рамках как образовательного процесса, так и при решении проблем в реальных жизненных ситуациях</a:t>
          </a:r>
          <a:endParaRPr lang="ru-RU" sz="1900" kern="1200" dirty="0"/>
        </a:p>
      </dsp:txBody>
      <dsp:txXfrm>
        <a:off x="0" y="656063"/>
        <a:ext cx="8712968" cy="55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4E6FB5C-F0CF-4E65-9959-5A656DBAFF7E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7C624E7-09AD-435A-B8E3-8F867D004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7F9D5672-324A-4710-A84E-55C3066C44F4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7129EFD5-7045-4074-872D-BE29A66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9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ED806-8F6A-4BA9-B715-C2E6614B9A6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Verdana" pitchFamily="34" charset="0"/>
              </a:rPr>
              <a:t>    </a:t>
            </a:r>
            <a:r>
              <a:rPr lang="ru-RU" sz="1400">
                <a:latin typeface="Times New Roman" pitchFamily="18" charset="0"/>
              </a:rPr>
              <a:t>Новые социальные запросы определяют </a:t>
            </a:r>
            <a:r>
              <a:rPr lang="ru-RU" sz="1400" b="1">
                <a:latin typeface="Times New Roman" pitchFamily="18" charset="0"/>
              </a:rPr>
              <a:t>цели образования</a:t>
            </a:r>
            <a:r>
              <a:rPr lang="ru-RU" sz="1400">
                <a:latin typeface="Times New Roman" pitchFamily="18" charset="0"/>
              </a:rPr>
              <a:t> как общекультурное, личностное и познавательное развитие учащихся, обеспечивающие такую ключевую компетенцию образования как </a:t>
            </a:r>
            <a:r>
              <a:rPr lang="ru-RU" sz="1400" b="1">
                <a:latin typeface="Times New Roman" pitchFamily="18" charset="0"/>
              </a:rPr>
              <a:t>«научить учиться»</a:t>
            </a:r>
            <a:r>
              <a:rPr lang="ru-RU" sz="1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   Важнейшей задачей современной системы образования является формирование </a:t>
            </a:r>
            <a:r>
              <a:rPr lang="ru-RU" sz="1400" b="1">
                <a:latin typeface="Times New Roman" pitchFamily="18" charset="0"/>
              </a:rPr>
              <a:t>совокупности «универсальных учебных действий», обеспечивающих «умение учиться»,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способность личности к саморазвитию и самосовершенствованию</a:t>
            </a:r>
            <a:r>
              <a:rPr lang="ru-RU" sz="1400">
                <a:latin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</a:rPr>
              <a:t>путем сознательного и активного присвоения нового социального опыта</a:t>
            </a:r>
            <a:r>
              <a:rPr lang="ru-RU" sz="1400">
                <a:latin typeface="Times New Roman" pitchFamily="18" charset="0"/>
              </a:rPr>
              <a:t>, а не только освоение учащимися конкретных предметных знаний и навыков в рамках отдельных дисциплин. При этом знания, умения и навыки формируются, применяются и сохраняются в тесной связи с активными действиями самих учащихся. 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46076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B2348-6A82-4669-A013-4E755A2FE0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>
              <a:cs typeface="Arial" charset="0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  Коммуникативные УУД обеспечивают возможности сотрудничества –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</a:t>
            </a:r>
            <a:endParaRPr lang="ru-RU" sz="140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400">
                <a:solidFill>
                  <a:srgbClr val="000099"/>
                </a:solidFill>
                <a:latin typeface="Times New Roman" pitchFamily="18" charset="0"/>
              </a:rPr>
              <a:t>  Где же идёт развитие коммуникативных УУД? </a:t>
            </a:r>
          </a:p>
          <a:p>
            <a:pPr eaLnBrk="1" hangingPunct="1">
              <a:spcBef>
                <a:spcPct val="0"/>
              </a:spcBef>
            </a:pPr>
            <a:r>
              <a:rPr lang="ru-RU" sz="1400">
                <a:solidFill>
                  <a:srgbClr val="000099"/>
                </a:solidFill>
                <a:latin typeface="Times New Roman" pitchFamily="18" charset="0"/>
              </a:rPr>
              <a:t>Умение учитывать разные мнения и стремиться к координации различных позиций в сотрудничестве; формирование собственного мнения и позиции, договариваться, приходить к общему решению в совместной деятельности.</a:t>
            </a:r>
            <a:r>
              <a:rPr lang="ru-RU" smtClean="0"/>
              <a:t> Умение действовать с учетом позиции другого и уметь согласовывать свои действия; устанавливать и поддерживать необходимые контакты с другими людьми; удовлетворительно владеть нормами и «техникой» общения, умение определять цели коммуникации, оценивать ситуацию, учитывать намерения и способы коммуникации партнера, выбирать адекватные стратегии коммуникации.</a:t>
            </a:r>
            <a:endParaRPr lang="ru-RU" sz="140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4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681C8-00BA-4CAE-9519-38D16C6249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  УУД - это система действий учащегося, обеспечивающая  культурную идентичность, социальную компетентность, </a:t>
            </a:r>
          </a:p>
          <a:p>
            <a:pPr eaLnBrk="1" hangingPunct="1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толерантность, способность к самостоятельному усвоению новых знаний и умений, включая организацию самостоятельной учебной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  Авторы стандартов второго поколения рассматривают УУД как обеспечение возможностей учащегося самостоятельно действовать при получении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97406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 txBox="1">
            <a:spLocks noGrp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A50825CB-47EF-48B9-BE19-4EBD514B4070}" type="slidenum">
              <a:rPr lang="ru-RU" sz="1200"/>
              <a:pPr algn="r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4067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8DD79-E486-442F-B9E9-23513C5D37D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   Качество усвоения знаний определяется </a:t>
            </a:r>
            <a:r>
              <a:rPr lang="ru-RU" b="1" smtClean="0">
                <a:latin typeface="Times New Roman" pitchFamily="18" charset="0"/>
              </a:rPr>
              <a:t>многообразием и характером</a:t>
            </a:r>
            <a:r>
              <a:rPr lang="ru-RU" smtClean="0">
                <a:latin typeface="Times New Roman" pitchFamily="18" charset="0"/>
              </a:rPr>
              <a:t> видов универсальных действий.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   В качестве основных видов универсальных учебных действий разработчики стандарта выделяют личностные, регулятивные, познавательные и коммуникативные УУД.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   Овладение ими происходит в контексте </a:t>
            </a:r>
            <a:r>
              <a:rPr lang="ru-RU" b="1" smtClean="0">
                <a:latin typeface="Times New Roman" pitchFamily="18" charset="0"/>
              </a:rPr>
              <a:t>разных </a:t>
            </a:r>
            <a:r>
              <a:rPr lang="ru-RU" smtClean="0">
                <a:latin typeface="Times New Roman" pitchFamily="18" charset="0"/>
              </a:rPr>
              <a:t>учебных предметов. Каждый учебный предмет раскрывает свои собственные, специфические возможности для формирования УУД, определяемые, в первую очередь, функцией учебного предмета и его предметным содержанием.</a:t>
            </a:r>
          </a:p>
        </p:txBody>
      </p:sp>
    </p:spTree>
    <p:extLst>
      <p:ext uri="{BB962C8B-B14F-4D97-AF65-F5344CB8AC3E}">
        <p14:creationId xmlns:p14="http://schemas.microsoft.com/office/powerpoint/2010/main" val="105137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552324-DA03-490C-A146-7DC33F940932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5614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D39A7-AC5B-447D-ADD0-9936ABCD7CD8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1658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C333A5-D507-44BA-B411-F75C532E372F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2408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 txBox="1">
            <a:spLocks noGrp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7C15A55D-6678-48FA-9306-1726465BD42B}" type="slidenum">
              <a:rPr lang="ru-RU" sz="1200"/>
              <a:pPr algn="r"/>
              <a:t>21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1476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8548" name="Номер слайда 3"/>
          <p:cNvSpPr txBox="1">
            <a:spLocks noGrp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A90B9581-00ED-4283-B3DC-B416E622ADE0}" type="slidenum">
              <a:rPr lang="ru-RU" sz="1200"/>
              <a:pPr algn="r"/>
              <a:t>29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6744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884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721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7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1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6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425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742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81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0342-AE60-44EB-BE86-8C8F3D7B6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A959-CDA0-4CD0-A8CF-41F0C3C9874A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44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71625"/>
            <a:ext cx="8229600" cy="455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FBC7FA-795B-4894-8181-63300F4F0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700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5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072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84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4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0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613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8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7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  <p:sldLayoutId id="2147484142" r:id="rId18"/>
    <p:sldLayoutId id="2147484143" r:id="rId19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hyperlink" Target="http://standart.edu.ru/" TargetMode="Externa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200" y="476672"/>
            <a:ext cx="7788729" cy="2852737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ФГОС общего образования: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структура и условия формирования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универсальных учебных действий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42" name="Picture 2" descr="http://gorod-kamyshlov.ru/media/cache/52/7c/d2/ce/2e/38/527cd2ce2e38d034a54320404ec788f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506" y="545673"/>
            <a:ext cx="6120680" cy="2331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6885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</a:rPr>
              <a:t>Универсальный характер УУД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059" y="1772816"/>
            <a:ext cx="8482144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dirty="0" smtClean="0"/>
              <a:t>носят </a:t>
            </a:r>
            <a:r>
              <a:rPr lang="ru-RU" sz="2800" dirty="0" err="1" smtClean="0">
                <a:solidFill>
                  <a:srgbClr val="C00000"/>
                </a:solidFill>
              </a:rPr>
              <a:t>надпредметный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метапредметный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характер</a:t>
            </a:r>
            <a:r>
              <a:rPr lang="ru-RU" sz="2800" i="1" dirty="0" smtClean="0"/>
              <a:t>;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dirty="0" smtClean="0"/>
              <a:t>реализуют </a:t>
            </a:r>
            <a:r>
              <a:rPr lang="ru-RU" sz="2800" dirty="0" smtClean="0">
                <a:solidFill>
                  <a:srgbClr val="C00000"/>
                </a:solidFill>
              </a:rPr>
              <a:t>целостность </a:t>
            </a:r>
            <a:r>
              <a:rPr lang="ru-RU" sz="2800" dirty="0" smtClean="0"/>
              <a:t>общекультурного,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   личностного и познавательного </a:t>
            </a:r>
            <a:r>
              <a:rPr lang="ru-RU" dirty="0">
                <a:solidFill>
                  <a:srgbClr val="C00000"/>
                </a:solidFill>
              </a:rPr>
              <a:t>развития и </a:t>
            </a:r>
            <a:r>
              <a:rPr lang="ru-RU" sz="2800" dirty="0" smtClean="0">
                <a:solidFill>
                  <a:srgbClr val="C00000"/>
                </a:solidFill>
              </a:rPr>
              <a:t>саморазвития личности</a:t>
            </a:r>
            <a:r>
              <a:rPr lang="ru-RU" sz="2800" i="1" dirty="0" smtClean="0">
                <a:solidFill>
                  <a:srgbClr val="C00000"/>
                </a:solidFill>
              </a:rPr>
              <a:t>;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dirty="0" smtClean="0"/>
              <a:t>обеспечивают </a:t>
            </a:r>
            <a:r>
              <a:rPr lang="ru-RU" sz="2800" dirty="0" smtClean="0">
                <a:solidFill>
                  <a:srgbClr val="C00000"/>
                </a:solidFill>
              </a:rPr>
              <a:t>преемственность</a:t>
            </a:r>
            <a:r>
              <a:rPr lang="ru-RU" sz="2800" dirty="0" smtClean="0"/>
              <a:t> всех уровней обучения;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2800" dirty="0" smtClean="0"/>
              <a:t>лежат в </a:t>
            </a:r>
            <a:r>
              <a:rPr lang="ru-RU" sz="2800" dirty="0" smtClean="0">
                <a:solidFill>
                  <a:srgbClr val="C00000"/>
                </a:solidFill>
              </a:rPr>
              <a:t>основе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организации и регуляции </a:t>
            </a:r>
            <a:r>
              <a:rPr lang="ru-RU" sz="2800" dirty="0" smtClean="0">
                <a:solidFill>
                  <a:srgbClr val="C00000"/>
                </a:solidFill>
              </a:rPr>
              <a:t>любой деятельности учащегося</a:t>
            </a:r>
            <a:r>
              <a:rPr lang="ru-RU" sz="2800" i="1" dirty="0" smtClean="0"/>
              <a:t> </a:t>
            </a:r>
            <a:r>
              <a:rPr lang="ru-RU" sz="2800" dirty="0" smtClean="0"/>
              <a:t>независимо от ее специально-предметного содержания.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Программа </a:t>
            </a:r>
            <a:r>
              <a:rPr lang="ru-RU" sz="2400" b="1" dirty="0" smtClean="0">
                <a:solidFill>
                  <a:srgbClr val="C00000"/>
                </a:solidFill>
              </a:rPr>
              <a:t>формирования и развития </a:t>
            </a:r>
            <a:r>
              <a:rPr lang="ru-RU" sz="2400" b="1" dirty="0">
                <a:solidFill>
                  <a:srgbClr val="C00000"/>
                </a:solidFill>
              </a:rPr>
              <a:t>универсальных учебных </a:t>
            </a:r>
            <a:r>
              <a:rPr lang="ru-RU" sz="2400" b="1" dirty="0" smtClean="0">
                <a:solidFill>
                  <a:srgbClr val="C00000"/>
                </a:solidFill>
              </a:rPr>
              <a:t>действий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397000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3968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8006" cy="6222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1795202" y="764704"/>
            <a:ext cx="5729125" cy="360040"/>
          </a:xfrm>
          <a:prstGeom prst="rect">
            <a:avLst/>
          </a:prstGeom>
          <a:solidFill>
            <a:srgbClr val="C4C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047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16824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Этапы формирования УУД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Приобретение первичного опыта и мотивация.</a:t>
            </a:r>
          </a:p>
          <a:p>
            <a:pPr algn="just"/>
            <a:r>
              <a:rPr lang="ru-RU" sz="3200" dirty="0" smtClean="0"/>
              <a:t>Получение теоретических знаний о новом способе (алгоритме) действия.</a:t>
            </a:r>
          </a:p>
          <a:p>
            <a:pPr algn="just"/>
            <a:r>
              <a:rPr lang="ru-RU" sz="3200" dirty="0" smtClean="0"/>
              <a:t>Тренинг в применении установленного алгоритма, уточнение связей, самоконтроль и коррекция.</a:t>
            </a:r>
          </a:p>
          <a:p>
            <a:pPr algn="just"/>
            <a:r>
              <a:rPr lang="ru-RU" sz="3200" dirty="0" smtClean="0"/>
              <a:t>Контроль.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AutoShape 3"/>
          <p:cNvSpPr>
            <a:spLocks noChangeArrowheads="1"/>
          </p:cNvSpPr>
          <p:nvPr/>
        </p:nvSpPr>
        <p:spPr bwMode="gray">
          <a:xfrm>
            <a:off x="2303860" y="1773238"/>
            <a:ext cx="4319588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539552" y="195534"/>
            <a:ext cx="4343400" cy="100806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Виды УУД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1119" y="3068640"/>
            <a:ext cx="1944291" cy="1735137"/>
            <a:chOff x="555" y="2823"/>
            <a:chExt cx="973" cy="1065"/>
          </a:xfrm>
        </p:grpSpPr>
        <p:pic>
          <p:nvPicPr>
            <p:cNvPr id="161819" name="Picture 6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20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21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22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pic>
          <p:nvPicPr>
            <p:cNvPr id="161823" name="Picture 10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1497993" y="3576315"/>
            <a:ext cx="151216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95514" y="4508500"/>
            <a:ext cx="1997869" cy="1873250"/>
            <a:chOff x="555" y="2823"/>
            <a:chExt cx="973" cy="1065"/>
          </a:xfrm>
        </p:grpSpPr>
        <p:pic>
          <p:nvPicPr>
            <p:cNvPr id="161814" name="Picture 13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15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16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17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pic>
          <p:nvPicPr>
            <p:cNvPr id="161818" name="Picture 17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2357754" y="5157192"/>
            <a:ext cx="1728192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301730" y="4508500"/>
            <a:ext cx="2106215" cy="1951038"/>
            <a:chOff x="555" y="2823"/>
            <a:chExt cx="973" cy="1065"/>
          </a:xfrm>
        </p:grpSpPr>
        <p:pic>
          <p:nvPicPr>
            <p:cNvPr id="161809" name="Picture 20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10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11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12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pic>
          <p:nvPicPr>
            <p:cNvPr id="161813" name="Picture 24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4409982" y="5157192"/>
            <a:ext cx="1893788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atin typeface="Verdana" pitchFamily="34" charset="0"/>
              </a:rPr>
              <a:t>Познавательные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60245" y="3213100"/>
            <a:ext cx="1997869" cy="1835150"/>
            <a:chOff x="555" y="2823"/>
            <a:chExt cx="973" cy="1065"/>
          </a:xfrm>
        </p:grpSpPr>
        <p:pic>
          <p:nvPicPr>
            <p:cNvPr id="161804" name="Picture 2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05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06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1807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pic>
          <p:nvPicPr>
            <p:cNvPr id="161808" name="Picture 31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5814138" y="3789040"/>
            <a:ext cx="1890210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Коммуникативные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61803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40337"/>
            <a:ext cx="3635896" cy="91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3636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90" y="188640"/>
            <a:ext cx="7514035" cy="74595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Универсальные учебные действия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89855"/>
              </p:ext>
            </p:extLst>
          </p:nvPr>
        </p:nvGraphicFramePr>
        <p:xfrm>
          <a:off x="181459" y="1349943"/>
          <a:ext cx="8964488" cy="550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780"/>
                <a:gridCol w="6253708"/>
              </a:tblGrid>
              <a:tr h="11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Личностные универсальные учебные действия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система ценностных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ориентаций  школьника, отражающих личностные смыслы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Регулятивные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универсальные учебные действия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отражают способность обучающегося строить учебно-познавательную                   деятельность, учитывая все ее компоненты (цель, мотив, прогноз,     средства, контроль, оценка).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horzOverflow="overflow"/>
                </a:tc>
              </a:tr>
              <a:tr h="11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Познавательные  универсальные учебные действия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система способов познания окружающего мира, построения     самостоятельного процесса поиска, исследования и совокупность операций по обработке, систематизации, обобщению и использованию полученной информации</a:t>
                      </a:r>
                    </a:p>
                  </a:txBody>
                  <a:tcPr marL="68580" marR="68580" horzOverflow="overflow"/>
                </a:tc>
              </a:tr>
              <a:tr h="111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Коммуникативные универсальные  действия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способность обучающегося осуществлять коммуникативную деятельность, использование правил общения в конкретных учебных 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внеучебных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ситуациях; самостоятельная организация речевой деятельности в устной и письменной форме.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4491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Ctr="1"/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</a:rPr>
              <a:t>Самопознание и самоопределение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dirty="0" smtClean="0">
                <a:effectLst/>
              </a:rPr>
              <a:t> формирование чувства сопричастности и гордости за свою Родину, народ и историю, осознание ответственности человека за благосостояние общества; </a:t>
            </a:r>
          </a:p>
          <a:p>
            <a:pPr algn="just">
              <a:spcBef>
                <a:spcPts val="0"/>
              </a:spcBef>
            </a:pPr>
            <a:endParaRPr lang="ru-RU" dirty="0" smtClean="0">
              <a:effectLst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effectLst/>
              </a:rPr>
              <a:t>ознакомление с миром профессий, их социальной значимостью и содержанием;</a:t>
            </a:r>
          </a:p>
          <a:p>
            <a:pPr algn="just">
              <a:spcBef>
                <a:spcPts val="0"/>
              </a:spcBef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effectLst/>
              </a:rPr>
              <a:t> формирование адекватной позитивной осознанной самооценки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Регулятивные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универсальные учебные действия</a:t>
            </a:r>
            <a:endParaRPr lang="ru-RU" sz="2800" dirty="0"/>
          </a:p>
        </p:txBody>
      </p:sp>
      <p:pic>
        <p:nvPicPr>
          <p:cNvPr id="4098" name="Picture 2" descr="https://bigslide.ru/images/19/18999/960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8" b="1"/>
          <a:stretch/>
        </p:blipFill>
        <p:spPr bwMode="auto">
          <a:xfrm>
            <a:off x="611560" y="1772816"/>
            <a:ext cx="7749771" cy="50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21371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 anchorCtr="1"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Регулятивные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универсальные учебные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Целеполагание</a:t>
            </a:r>
            <a:r>
              <a:rPr lang="ru-RU" dirty="0"/>
              <a:t> - постановка учебной задачи на основе соотнесения того, что уже известно и усвоено учащимся, и того, что еще неизвестно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Планирование</a:t>
            </a:r>
            <a:r>
              <a:rPr lang="ru-RU" dirty="0"/>
              <a:t> – определение последовательности промежуточных целей с учетом конечного результата; составление плана и последовательности действий.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Регулятивные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универсальные учебные действия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/>
              <a:t>Прогнозирование</a:t>
            </a:r>
            <a:r>
              <a:rPr lang="ru-RU" dirty="0"/>
              <a:t> – предвосхищение результата и уровня усвоения, его временных характеристик.</a:t>
            </a:r>
          </a:p>
          <a:p>
            <a:pPr eaLnBrk="1" hangingPunct="1">
              <a:defRPr/>
            </a:pPr>
            <a:r>
              <a:rPr lang="ru-RU" dirty="0"/>
              <a:t> </a:t>
            </a:r>
            <a:r>
              <a:rPr lang="ru-RU" b="1" dirty="0"/>
              <a:t>Контроль</a:t>
            </a:r>
            <a:r>
              <a:rPr lang="ru-RU" dirty="0"/>
              <a:t> в форме сличения способа действия и его результата с заданным эталоном с целью обнаружения отклонений и отличий от эталона.</a:t>
            </a:r>
          </a:p>
          <a:p>
            <a:pPr eaLnBrk="1" hangingPunct="1">
              <a:defRPr/>
            </a:pPr>
            <a:r>
              <a:rPr lang="ru-RU" b="1" dirty="0"/>
              <a:t>Коррекция</a:t>
            </a:r>
            <a:r>
              <a:rPr lang="ru-RU" dirty="0"/>
              <a:t> – внесение необходимых дополнений и корректив в план и способ действия в случае расхождения эталона, реального действия и его продукта.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0529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395536" y="1916832"/>
            <a:ext cx="3886200" cy="4351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ru-RU" sz="2800" dirty="0" smtClean="0">
                <a:latin typeface="Tahoma" pitchFamily="34" charset="0"/>
              </a:rPr>
              <a:t>  </a:t>
            </a:r>
            <a:r>
              <a:rPr lang="ru-RU" sz="1800" b="1" dirty="0" smtClean="0">
                <a:solidFill>
                  <a:srgbClr val="3333FF"/>
                </a:solidFill>
                <a:latin typeface="Tahoma" pitchFamily="34" charset="0"/>
              </a:rPr>
              <a:t>Общекультурное, личностное и познавательное развитие учащихся, </a:t>
            </a:r>
            <a:r>
              <a:rPr lang="ru-RU" sz="1800" b="1" dirty="0" smtClean="0">
                <a:solidFill>
                  <a:srgbClr val="3333FF"/>
                </a:solidFill>
                <a:latin typeface="Tahoma" pitchFamily="34" charset="0"/>
              </a:rPr>
              <a:t>обеспечивающее </a:t>
            </a:r>
            <a:r>
              <a:rPr lang="ru-RU" sz="1800" b="1" dirty="0" smtClean="0">
                <a:solidFill>
                  <a:srgbClr val="3333FF"/>
                </a:solidFill>
                <a:latin typeface="Tahoma" pitchFamily="34" charset="0"/>
              </a:rPr>
              <a:t>такую </a:t>
            </a:r>
            <a:r>
              <a:rPr lang="ru-RU" sz="1800" b="1" dirty="0" smtClean="0">
                <a:solidFill>
                  <a:srgbClr val="FF3300"/>
                </a:solidFill>
                <a:latin typeface="Tahoma" pitchFamily="34" charset="0"/>
              </a:rPr>
              <a:t>ключевую</a:t>
            </a:r>
            <a:r>
              <a:rPr lang="ru-RU" sz="1800" b="1" dirty="0" smtClean="0">
                <a:solidFill>
                  <a:srgbClr val="3333FF"/>
                </a:solidFill>
                <a:latin typeface="Tahoma" pitchFamily="34" charset="0"/>
              </a:rPr>
              <a:t> компетенцию образования как </a:t>
            </a:r>
            <a:r>
              <a:rPr lang="ru-RU" sz="1800" b="1" dirty="0" smtClean="0">
                <a:solidFill>
                  <a:srgbClr val="FF3300"/>
                </a:solidFill>
                <a:latin typeface="Tahoma" pitchFamily="34" charset="0"/>
              </a:rPr>
              <a:t>«научить учиться»</a:t>
            </a:r>
            <a:r>
              <a:rPr lang="ru-RU" sz="1800" b="1" dirty="0" smtClean="0">
                <a:solidFill>
                  <a:srgbClr val="3333FF"/>
                </a:solidFill>
              </a:rPr>
              <a:t> </a:t>
            </a:r>
          </a:p>
          <a:p>
            <a:pPr eaLnBrk="1" hangingPunct="1"/>
            <a:endParaRPr lang="ru-RU" sz="3400" b="1" dirty="0" smtClean="0">
              <a:solidFill>
                <a:srgbClr val="3333FF"/>
              </a:solidFill>
            </a:endParaRPr>
          </a:p>
        </p:txBody>
      </p:sp>
      <p:pic>
        <p:nvPicPr>
          <p:cNvPr id="15053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199232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nformator.media/wp-content/uploads/2016/03/%D1%88%D0%BA%D0%BE%D0%BB%D0%B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636912"/>
            <a:ext cx="46736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029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Регулятивные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универсальные учебные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825624"/>
            <a:ext cx="3886200" cy="4351338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4000" b="1" dirty="0"/>
              <a:t>Оценка -</a:t>
            </a:r>
            <a:r>
              <a:rPr lang="ru-RU" sz="4000" dirty="0"/>
              <a:t> выделение и осознание учащимся того, что уже усвоено и что еще подлежит усвоению, осознание качества и уровня усвоения.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61767" y="1628800"/>
            <a:ext cx="4261757" cy="491574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4000" b="1" dirty="0"/>
              <a:t>Волевая </a:t>
            </a:r>
            <a:r>
              <a:rPr lang="ru-RU" sz="4000" b="1" dirty="0" err="1"/>
              <a:t>саморегуляция</a:t>
            </a:r>
            <a:r>
              <a:rPr lang="ru-RU" sz="4000" b="1" dirty="0"/>
              <a:t> </a:t>
            </a:r>
            <a:r>
              <a:rPr lang="ru-RU" sz="4000" dirty="0"/>
              <a:t>как способность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000" dirty="0"/>
              <a:t> </a:t>
            </a:r>
            <a:r>
              <a:rPr lang="ru-RU" sz="4000" dirty="0" smtClean="0"/>
              <a:t>к </a:t>
            </a:r>
            <a:r>
              <a:rPr lang="ru-RU" sz="4000" dirty="0"/>
              <a:t>мобилизации сил и энергии;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000" dirty="0"/>
              <a:t>  </a:t>
            </a:r>
            <a:r>
              <a:rPr lang="ru-RU" sz="4000" dirty="0" smtClean="0"/>
              <a:t>к </a:t>
            </a:r>
            <a:r>
              <a:rPr lang="ru-RU" sz="4000" dirty="0"/>
              <a:t>волевому усилию  - выбору в ситуации конфликта мотивов;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000" dirty="0"/>
              <a:t>  </a:t>
            </a:r>
            <a:r>
              <a:rPr lang="ru-RU" sz="4000" dirty="0" smtClean="0"/>
              <a:t> </a:t>
            </a:r>
            <a:r>
              <a:rPr lang="ru-RU" sz="4000" dirty="0"/>
              <a:t>к преодолению препятствий;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000" dirty="0"/>
              <a:t>  </a:t>
            </a:r>
            <a:r>
              <a:rPr lang="ru-RU" sz="4000" dirty="0" smtClean="0"/>
              <a:t>эмоциональная </a:t>
            </a:r>
            <a:r>
              <a:rPr lang="ru-RU" sz="4000" dirty="0"/>
              <a:t>устойчивость к стрессам;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000" dirty="0"/>
              <a:t>  </a:t>
            </a:r>
            <a:r>
              <a:rPr lang="ru-RU" sz="4000" dirty="0" smtClean="0"/>
              <a:t>эффективные </a:t>
            </a:r>
            <a:r>
              <a:rPr lang="ru-RU" sz="4000" dirty="0"/>
              <a:t>стратегии </a:t>
            </a:r>
            <a:r>
              <a:rPr lang="ru-RU" sz="4000" dirty="0" err="1"/>
              <a:t>совладания</a:t>
            </a:r>
            <a:r>
              <a:rPr lang="ru-RU" sz="4000" dirty="0"/>
              <a:t> с трудными жизненными ситуациями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</a:rPr>
              <a:t>Познавательные - </a:t>
            </a:r>
            <a:r>
              <a:rPr lang="ru-RU" sz="2800" b="1" dirty="0" err="1">
                <a:solidFill>
                  <a:srgbClr val="C00000"/>
                </a:solidFill>
              </a:rPr>
              <a:t>общеучебные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универсальные действия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6ed/0004ae54-a42c38ff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2" y="1493080"/>
            <a:ext cx="8064896" cy="53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145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1841" y="498486"/>
            <a:ext cx="7200901" cy="2387600"/>
          </a:xfrm>
        </p:spPr>
        <p:txBody>
          <a:bodyPr anchor="b"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</a:rPr>
              <a:t>Технология развития критического мышления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2123728" y="3645024"/>
            <a:ext cx="655238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altLang="zh-CN" b="1" i="1" dirty="0">
                <a:solidFill>
                  <a:srgbClr val="244E93"/>
                </a:solidFill>
              </a:rPr>
              <a:t>Критическое творческое мышление -это способность и стремление оценивать разные утверждения и делать объективные суждения на основе хорошо обоснованных доказательств.</a:t>
            </a:r>
          </a:p>
          <a:p>
            <a:r>
              <a:rPr lang="ru-RU" altLang="zh-CN" dirty="0">
                <a:solidFill>
                  <a:srgbClr val="244E93"/>
                </a:solidFill>
              </a:rPr>
              <a:t>К. </a:t>
            </a:r>
            <a:r>
              <a:rPr lang="ru-RU" altLang="zh-CN" dirty="0" err="1">
                <a:solidFill>
                  <a:srgbClr val="244E93"/>
                </a:solidFill>
              </a:rPr>
              <a:t>Уейд</a:t>
            </a:r>
            <a:r>
              <a:rPr lang="ru-RU" altLang="zh-CN" dirty="0">
                <a:solidFill>
                  <a:srgbClr val="244E93"/>
                </a:solidFill>
              </a:rPr>
              <a:t>, К. </a:t>
            </a:r>
            <a:r>
              <a:rPr lang="ru-RU" altLang="zh-CN" dirty="0" err="1" smtClean="0">
                <a:solidFill>
                  <a:srgbClr val="244E93"/>
                </a:solidFill>
              </a:rPr>
              <a:t>Таврис</a:t>
            </a:r>
            <a:endParaRPr lang="ru-RU" altLang="zh-CN" dirty="0" smtClean="0">
              <a:solidFill>
                <a:srgbClr val="244E93"/>
              </a:solidFill>
            </a:endParaRPr>
          </a:p>
          <a:p>
            <a:endParaRPr lang="ru-RU" altLang="zh-CN" dirty="0">
              <a:solidFill>
                <a:srgbClr val="244E93"/>
              </a:solidFill>
            </a:endParaRPr>
          </a:p>
          <a:p>
            <a:r>
              <a:rPr lang="ru-RU" i="1" dirty="0">
                <a:solidFill>
                  <a:srgbClr val="244E93"/>
                </a:solidFill>
              </a:rPr>
              <a:t>(</a:t>
            </a:r>
            <a:r>
              <a:rPr lang="ru-RU" b="1" i="1" dirty="0">
                <a:solidFill>
                  <a:srgbClr val="244E93"/>
                </a:solidFill>
              </a:rPr>
              <a:t>Предполагает изучение явления с разных сторон, с учетом разных подходов, выявления противо</a:t>
            </a:r>
            <a:r>
              <a:rPr lang="ru-RU" altLang="zh-CN" b="1" i="1" dirty="0">
                <a:solidFill>
                  <a:srgbClr val="244E93"/>
                </a:solidFill>
              </a:rPr>
              <a:t>речий, поиск рационального пути их преодоления за счет взвешенного анализа различных аргументов, их обоснований).</a:t>
            </a:r>
          </a:p>
        </p:txBody>
      </p:sp>
    </p:spTree>
    <p:extLst>
      <p:ext uri="{BB962C8B-B14F-4D97-AF65-F5344CB8AC3E}">
        <p14:creationId xmlns:p14="http://schemas.microsoft.com/office/powerpoint/2010/main" val="333309297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err="1" smtClean="0">
                <a:solidFill>
                  <a:srgbClr val="C00000"/>
                </a:solidFill>
              </a:rPr>
              <a:t>Инсерт</a:t>
            </a:r>
            <a:r>
              <a:rPr lang="ru-RU" sz="2400" dirty="0" smtClean="0">
                <a:solidFill>
                  <a:srgbClr val="C00000"/>
                </a:solidFill>
              </a:rPr>
              <a:t> – система маркировки текста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(пометки на полях)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Продвинутая лекция – работа с текстом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«</a:t>
            </a:r>
            <a:r>
              <a:rPr lang="en-US" sz="2800" dirty="0" smtClean="0">
                <a:solidFill>
                  <a:srgbClr val="0000FF"/>
                </a:solidFill>
              </a:rPr>
              <a:t>V</a:t>
            </a:r>
            <a:r>
              <a:rPr lang="ru-RU" sz="2800" dirty="0" smtClean="0">
                <a:solidFill>
                  <a:srgbClr val="0000FF"/>
                </a:solidFill>
              </a:rPr>
              <a:t>» -  «знаю»;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«-» -  «противоречит моим первоначальным         представлениям»;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«?»  -«хочу узнать, есть вопросы»;   </a:t>
            </a:r>
            <a:endParaRPr lang="ru-RU" altLang="zh-CN" sz="2800" b="1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zh-CN" sz="2800" b="1" dirty="0" smtClean="0">
                <a:solidFill>
                  <a:srgbClr val="0000FF"/>
                </a:solidFill>
              </a:rPr>
              <a:t> </a:t>
            </a:r>
            <a:r>
              <a:rPr lang="ru-RU" altLang="zh-CN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«+» - «новое знание».</a:t>
            </a:r>
            <a:r>
              <a:rPr lang="ru-RU" altLang="zh-CN" sz="2800" b="1" dirty="0" smtClean="0"/>
              <a:t>	</a:t>
            </a:r>
            <a:r>
              <a:rPr lang="ru-RU" altLang="zh-CN" sz="2800" dirty="0" smtClean="0"/>
              <a:t> 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643321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839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793038" cy="146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Дневники и «бортовые журналы»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571500" y="2428875"/>
          <a:ext cx="8229600" cy="296545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мне известно по данной теме?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35" marR="38735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нового я узнал из текста?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735" marR="38735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886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Двухчастный дневник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000501"/>
        </p:xfrm>
        <a:graphic>
          <a:graphicData uri="http://schemas.openxmlformats.org/drawingml/2006/table">
            <a:tbl>
              <a:tblPr/>
              <a:tblGrid>
                <a:gridCol w="3943350"/>
                <a:gridCol w="3943350"/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74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Трехчастные дневники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213101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  <a:gridCol w="2628900"/>
              </a:tblGrid>
              <a:tr h="135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Комментарии.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эта цитата привлекла ваше внимание?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к учителю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5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290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Трехчастные дневники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857625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  <a:gridCol w="2628900"/>
              </a:tblGrid>
              <a:tr h="201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Комментарии.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эта цитата привлекла ваше внимание? (вопросы)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 по прошествии некоторого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времени (ответы)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121" marR="37121" marT="38735" marB="38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87630" marR="876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334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с остановками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4" name="Содержимое 5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400" dirty="0" smtClean="0"/>
              <a:t>Конструирование предполагаемого текста по опорным словам, обсуждение заглавия рассказа и прогноз его содержания и проблематики. 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400" dirty="0" smtClean="0"/>
              <a:t>Чтение текста небольшими отрывками с обсуждением содержания каждого и прогнозом развития сюжета. 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400" dirty="0" smtClean="0"/>
              <a:t>Текст  осмысливается как  единое целое. </a:t>
            </a:r>
          </a:p>
          <a:p>
            <a:pPr marL="457200" indent="-457200" eaLnBrk="1" hangingPunct="1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761328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Познавательные - </a:t>
            </a:r>
            <a:r>
              <a:rPr lang="ru-RU" sz="2800" b="1" dirty="0" smtClean="0">
                <a:solidFill>
                  <a:srgbClr val="C00000"/>
                </a:solidFill>
              </a:rPr>
              <a:t>логические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универсальные действия</a:t>
            </a:r>
          </a:p>
        </p:txBody>
      </p:sp>
      <p:pic>
        <p:nvPicPr>
          <p:cNvPr id="3074" name="Picture 2" descr="https://ds02.infourok.ru/uploads/ex/06ed/0004ae54-a42c38ff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0485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03648" y="404664"/>
          <a:ext cx="774035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0" y="260648"/>
            <a:ext cx="1763688" cy="6336704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Школа</a:t>
            </a:r>
            <a:r>
              <a:rPr lang="ru-RU" b="1" dirty="0" smtClean="0">
                <a:solidFill>
                  <a:schemeClr val="tx1"/>
                </a:solidFill>
              </a:rPr>
              <a:t> 2008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Школа </a:t>
            </a:r>
          </a:p>
          <a:p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60912" y="74438"/>
            <a:ext cx="596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Arial" charset="0"/>
              </a:rPr>
              <a:t>ФГОС: Сегодня – в «Завтра»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5473005"/>
            <a:ext cx="2843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«Завтра»: 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глобализация 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гиперконкуренция</a:t>
            </a:r>
            <a:endParaRPr kumimoji="1"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сверхбыстрая смена технологий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интернет 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социальная самоорганизация</a:t>
            </a:r>
            <a:endParaRPr kumimoji="1" lang="ru-RU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1714488"/>
            <a:ext cx="553998" cy="38802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Быстро меняющийся мир </a:t>
            </a:r>
            <a:endParaRPr lang="ru-RU" sz="2400" dirty="0"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Дуга 12"/>
          <p:cNvSpPr/>
          <p:nvPr/>
        </p:nvSpPr>
        <p:spPr>
          <a:xfrm rot="15130912">
            <a:off x="6855404" y="4234942"/>
            <a:ext cx="1265841" cy="3356666"/>
          </a:xfrm>
          <a:prstGeom prst="arc">
            <a:avLst>
              <a:gd name="adj1" fmla="val 16086080"/>
              <a:gd name="adj2" fmla="val 5483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2411760" y="692696"/>
          <a:ext cx="108012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419872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обеспечения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баланса целей личности, общества и государства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образовании.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419872" y="3212976"/>
          <a:ext cx="51845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000892" y="3000372"/>
            <a:ext cx="174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Преемственность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и развитие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52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Freeform 2"/>
          <p:cNvSpPr>
            <a:spLocks noEditPoints="1"/>
          </p:cNvSpPr>
          <p:nvPr/>
        </p:nvSpPr>
        <p:spPr bwMode="gray">
          <a:xfrm rot="-645533">
            <a:off x="2355850" y="2905125"/>
            <a:ext cx="3132138" cy="27813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CC9900"/>
              </a:gs>
              <a:gs pos="50000">
                <a:srgbClr val="EAD88A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75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3234" name="Freeform 3"/>
          <p:cNvSpPr>
            <a:spLocks noEditPoints="1"/>
          </p:cNvSpPr>
          <p:nvPr/>
        </p:nvSpPr>
        <p:spPr bwMode="gray">
          <a:xfrm rot="10552877">
            <a:off x="3511550" y="1816100"/>
            <a:ext cx="3314700" cy="26924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4996E3"/>
              </a:gs>
              <a:gs pos="50000">
                <a:srgbClr val="AFCEF7"/>
              </a:gs>
              <a:gs pos="100000">
                <a:srgbClr val="4996E3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75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4996E3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3235" name="Text Box 5"/>
          <p:cNvSpPr txBox="1">
            <a:spLocks noChangeArrowheads="1"/>
          </p:cNvSpPr>
          <p:nvPr/>
        </p:nvSpPr>
        <p:spPr bwMode="auto">
          <a:xfrm>
            <a:off x="978012" y="1412876"/>
            <a:ext cx="39608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Arial Narrow" pitchFamily="34" charset="0"/>
              </a:rPr>
              <a:t>формулирование проблемы</a:t>
            </a:r>
            <a:endParaRPr lang="en-US" sz="3200" b="1" dirty="0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223236" name="Text Box 6"/>
          <p:cNvSpPr txBox="1">
            <a:spLocks noChangeArrowheads="1"/>
          </p:cNvSpPr>
          <p:nvPr/>
        </p:nvSpPr>
        <p:spPr bwMode="auto">
          <a:xfrm>
            <a:off x="4284664" y="4797426"/>
            <a:ext cx="4391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b="1">
                <a:solidFill>
                  <a:srgbClr val="0000CC"/>
                </a:solidFill>
                <a:latin typeface="Arial Narrow" pitchFamily="34" charset="0"/>
              </a:rPr>
              <a:t>самостоятельное создание способов решения проблем</a:t>
            </a:r>
            <a:endParaRPr lang="en-US" sz="32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223237" name="Rectangle 7"/>
          <p:cNvSpPr>
            <a:spLocks noChangeArrowheads="1"/>
          </p:cNvSpPr>
          <p:nvPr/>
        </p:nvSpPr>
        <p:spPr bwMode="auto">
          <a:xfrm>
            <a:off x="539552" y="0"/>
            <a:ext cx="8229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</a:rPr>
              <a:t>Постановка и решение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33384669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Oval 2"/>
          <p:cNvSpPr>
            <a:spLocks noChangeArrowheads="1"/>
          </p:cNvSpPr>
          <p:nvPr/>
        </p:nvSpPr>
        <p:spPr bwMode="gray">
          <a:xfrm>
            <a:off x="2590800" y="213360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 Narrow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1400" y="3124200"/>
            <a:ext cx="2057400" cy="2133600"/>
            <a:chOff x="2016" y="1920"/>
            <a:chExt cx="1680" cy="1680"/>
          </a:xfrm>
        </p:grpSpPr>
        <p:sp>
          <p:nvSpPr>
            <p:cNvPr id="227383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27384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995 w 1321"/>
                <a:gd name="T1" fmla="*/ 79 h 712"/>
                <a:gd name="T2" fmla="*/ 1008 w 1321"/>
                <a:gd name="T3" fmla="*/ 87 h 712"/>
                <a:gd name="T4" fmla="*/ 1011 w 1321"/>
                <a:gd name="T5" fmla="*/ 94 h 712"/>
                <a:gd name="T6" fmla="*/ 1006 w 1321"/>
                <a:gd name="T7" fmla="*/ 102 h 712"/>
                <a:gd name="T8" fmla="*/ 993 w 1321"/>
                <a:gd name="T9" fmla="*/ 107 h 712"/>
                <a:gd name="T10" fmla="*/ 973 w 1321"/>
                <a:gd name="T11" fmla="*/ 114 h 712"/>
                <a:gd name="T12" fmla="*/ 948 w 1321"/>
                <a:gd name="T13" fmla="*/ 119 h 712"/>
                <a:gd name="T14" fmla="*/ 915 w 1321"/>
                <a:gd name="T15" fmla="*/ 124 h 712"/>
                <a:gd name="T16" fmla="*/ 878 w 1321"/>
                <a:gd name="T17" fmla="*/ 128 h 712"/>
                <a:gd name="T18" fmla="*/ 836 w 1321"/>
                <a:gd name="T19" fmla="*/ 132 h 712"/>
                <a:gd name="T20" fmla="*/ 789 w 1321"/>
                <a:gd name="T21" fmla="*/ 134 h 712"/>
                <a:gd name="T22" fmla="*/ 740 w 1321"/>
                <a:gd name="T23" fmla="*/ 135 h 712"/>
                <a:gd name="T24" fmla="*/ 686 w 1321"/>
                <a:gd name="T25" fmla="*/ 139 h 712"/>
                <a:gd name="T26" fmla="*/ 631 w 1321"/>
                <a:gd name="T27" fmla="*/ 140 h 712"/>
                <a:gd name="T28" fmla="*/ 609 w 1321"/>
                <a:gd name="T29" fmla="*/ 141 h 712"/>
                <a:gd name="T30" fmla="*/ 365 w 1321"/>
                <a:gd name="T31" fmla="*/ 141 h 712"/>
                <a:gd name="T32" fmla="*/ 361 w 1321"/>
                <a:gd name="T33" fmla="*/ 141 h 712"/>
                <a:gd name="T34" fmla="*/ 313 w 1321"/>
                <a:gd name="T35" fmla="*/ 140 h 712"/>
                <a:gd name="T36" fmla="*/ 267 w 1321"/>
                <a:gd name="T37" fmla="*/ 139 h 712"/>
                <a:gd name="T38" fmla="*/ 223 w 1321"/>
                <a:gd name="T39" fmla="*/ 137 h 712"/>
                <a:gd name="T40" fmla="*/ 180 w 1321"/>
                <a:gd name="T41" fmla="*/ 134 h 712"/>
                <a:gd name="T42" fmla="*/ 143 w 1321"/>
                <a:gd name="T43" fmla="*/ 134 h 712"/>
                <a:gd name="T44" fmla="*/ 110 w 1321"/>
                <a:gd name="T45" fmla="*/ 130 h 712"/>
                <a:gd name="T46" fmla="*/ 76 w 1321"/>
                <a:gd name="T47" fmla="*/ 127 h 712"/>
                <a:gd name="T48" fmla="*/ 53 w 1321"/>
                <a:gd name="T49" fmla="*/ 125 h 712"/>
                <a:gd name="T50" fmla="*/ 26 w 1321"/>
                <a:gd name="T51" fmla="*/ 119 h 712"/>
                <a:gd name="T52" fmla="*/ 18 w 1321"/>
                <a:gd name="T53" fmla="*/ 115 h 712"/>
                <a:gd name="T54" fmla="*/ 6 w 1321"/>
                <a:gd name="T55" fmla="*/ 110 h 712"/>
                <a:gd name="T56" fmla="*/ 0 w 1321"/>
                <a:gd name="T57" fmla="*/ 103 h 712"/>
                <a:gd name="T58" fmla="*/ 0 w 1321"/>
                <a:gd name="T59" fmla="*/ 102 h 712"/>
                <a:gd name="T60" fmla="*/ 4 w 1321"/>
                <a:gd name="T61" fmla="*/ 94 h 712"/>
                <a:gd name="T62" fmla="*/ 16 w 1321"/>
                <a:gd name="T63" fmla="*/ 88 h 712"/>
                <a:gd name="T64" fmla="*/ 37 w 1321"/>
                <a:gd name="T65" fmla="*/ 73 h 712"/>
                <a:gd name="T66" fmla="*/ 72 w 1321"/>
                <a:gd name="T67" fmla="*/ 59 h 712"/>
                <a:gd name="T68" fmla="*/ 114 w 1321"/>
                <a:gd name="T69" fmla="*/ 47 h 712"/>
                <a:gd name="T70" fmla="*/ 157 w 1321"/>
                <a:gd name="T71" fmla="*/ 34 h 712"/>
                <a:gd name="T72" fmla="*/ 207 w 1321"/>
                <a:gd name="T73" fmla="*/ 24 h 712"/>
                <a:gd name="T74" fmla="*/ 262 w 1321"/>
                <a:gd name="T75" fmla="*/ 16 h 712"/>
                <a:gd name="T76" fmla="*/ 318 w 1321"/>
                <a:gd name="T77" fmla="*/ 9 h 712"/>
                <a:gd name="T78" fmla="*/ 381 w 1321"/>
                <a:gd name="T79" fmla="*/ 4 h 712"/>
                <a:gd name="T80" fmla="*/ 444 w 1321"/>
                <a:gd name="T81" fmla="*/ 4 h 712"/>
                <a:gd name="T82" fmla="*/ 511 w 1321"/>
                <a:gd name="T83" fmla="*/ 0 h 712"/>
                <a:gd name="T84" fmla="*/ 511 w 1321"/>
                <a:gd name="T85" fmla="*/ 0 h 712"/>
                <a:gd name="T86" fmla="*/ 581 w 1321"/>
                <a:gd name="T87" fmla="*/ 4 h 712"/>
                <a:gd name="T88" fmla="*/ 648 w 1321"/>
                <a:gd name="T89" fmla="*/ 4 h 712"/>
                <a:gd name="T90" fmla="*/ 713 w 1321"/>
                <a:gd name="T91" fmla="*/ 10 h 712"/>
                <a:gd name="T92" fmla="*/ 774 w 1321"/>
                <a:gd name="T93" fmla="*/ 18 h 712"/>
                <a:gd name="T94" fmla="*/ 828 w 1321"/>
                <a:gd name="T95" fmla="*/ 27 h 712"/>
                <a:gd name="T96" fmla="*/ 879 w 1321"/>
                <a:gd name="T97" fmla="*/ 38 h 712"/>
                <a:gd name="T98" fmla="*/ 924 w 1321"/>
                <a:gd name="T99" fmla="*/ 50 h 712"/>
                <a:gd name="T100" fmla="*/ 963 w 1321"/>
                <a:gd name="T101" fmla="*/ 64 h 712"/>
                <a:gd name="T102" fmla="*/ 995 w 1321"/>
                <a:gd name="T103" fmla="*/ 79 h 712"/>
                <a:gd name="T104" fmla="*/ 995 w 1321"/>
                <a:gd name="T105" fmla="*/ 7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2295" name="Text Box 7"/>
          <p:cNvSpPr txBox="1">
            <a:spLocks noChangeArrowheads="1"/>
          </p:cNvSpPr>
          <p:nvPr/>
        </p:nvSpPr>
        <p:spPr bwMode="gray">
          <a:xfrm>
            <a:off x="3851275" y="3860800"/>
            <a:ext cx="1182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УУД</a:t>
            </a: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91000" y="1727200"/>
            <a:ext cx="685800" cy="658813"/>
            <a:chOff x="2640" y="1088"/>
            <a:chExt cx="432" cy="41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227381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Arial Narrow" pitchFamily="34" charset="0"/>
                </a:endParaRPr>
              </a:p>
            </p:txBody>
          </p:sp>
          <p:sp>
            <p:nvSpPr>
              <p:cNvPr id="227382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0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5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49650" y="5065713"/>
            <a:ext cx="319088" cy="279400"/>
            <a:chOff x="2236" y="3191"/>
            <a:chExt cx="201" cy="176"/>
          </a:xfrm>
        </p:grpSpPr>
        <p:sp>
          <p:nvSpPr>
            <p:cNvPr id="227377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27378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95600" y="5329238"/>
            <a:ext cx="685800" cy="685800"/>
            <a:chOff x="1824" y="3357"/>
            <a:chExt cx="432" cy="43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227375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Arial Narrow" pitchFamily="34" charset="0"/>
                </a:endParaRPr>
              </a:p>
            </p:txBody>
          </p:sp>
          <p:sp>
            <p:nvSpPr>
              <p:cNvPr id="227376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08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2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253163" y="3124200"/>
            <a:ext cx="681037" cy="693738"/>
            <a:chOff x="3938" y="1968"/>
            <a:chExt cx="430" cy="437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27371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Arial Narrow" pitchFamily="34" charset="0"/>
                </a:endParaRPr>
              </a:p>
            </p:txBody>
          </p:sp>
          <p:sp>
            <p:nvSpPr>
              <p:cNvPr id="227372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3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4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638800" y="5300663"/>
            <a:ext cx="654050" cy="622300"/>
            <a:chOff x="3552" y="3339"/>
            <a:chExt cx="412" cy="392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27367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Arial Narrow" pitchFamily="34" charset="0"/>
                </a:endParaRPr>
              </a:p>
            </p:txBody>
          </p:sp>
          <p:sp>
            <p:nvSpPr>
              <p:cNvPr id="227368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18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3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362200" y="3124200"/>
            <a:ext cx="685800" cy="685800"/>
            <a:chOff x="1488" y="1968"/>
            <a:chExt cx="432" cy="432"/>
          </a:xfrm>
        </p:grpSpPr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227363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Arial Narrow" pitchFamily="34" charset="0"/>
                </a:endParaRPr>
              </a:p>
            </p:txBody>
          </p:sp>
          <p:sp>
            <p:nvSpPr>
              <p:cNvPr id="227364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2323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+mn-cs"/>
                </a:rPr>
                <a:t>1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sp>
        <p:nvSpPr>
          <p:cNvPr id="227338" name="Oval 36"/>
          <p:cNvSpPr>
            <a:spLocks noChangeArrowheads="1"/>
          </p:cNvSpPr>
          <p:nvPr/>
        </p:nvSpPr>
        <p:spPr bwMode="gray">
          <a:xfrm rot="-3372907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227339" name="Oval 37"/>
          <p:cNvSpPr>
            <a:spLocks noChangeArrowheads="1"/>
          </p:cNvSpPr>
          <p:nvPr/>
        </p:nvSpPr>
        <p:spPr bwMode="gray">
          <a:xfrm rot="-3372907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 Narrow" pitchFamily="34" charset="0"/>
            </a:endParaRPr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227359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27360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4495800" y="2559050"/>
            <a:ext cx="138113" cy="412750"/>
            <a:chOff x="2832" y="1612"/>
            <a:chExt cx="87" cy="260"/>
          </a:xfrm>
        </p:grpSpPr>
        <p:sp>
          <p:nvSpPr>
            <p:cNvPr id="227357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27358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</p:grpSp>
      <p:sp>
        <p:nvSpPr>
          <p:cNvPr id="227342" name="Oval 44"/>
          <p:cNvSpPr>
            <a:spLocks noChangeArrowheads="1"/>
          </p:cNvSpPr>
          <p:nvPr/>
        </p:nvSpPr>
        <p:spPr bwMode="gray">
          <a:xfrm rot="-3372907">
            <a:off x="5966619" y="3606006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227343" name="Oval 45"/>
          <p:cNvSpPr>
            <a:spLocks noChangeArrowheads="1"/>
          </p:cNvSpPr>
          <p:nvPr/>
        </p:nvSpPr>
        <p:spPr bwMode="gray">
          <a:xfrm rot="-3372907">
            <a:off x="5718969" y="3729831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227344" name="Text Box 46"/>
          <p:cNvSpPr txBox="1">
            <a:spLocks noChangeArrowheads="1"/>
          </p:cNvSpPr>
          <p:nvPr/>
        </p:nvSpPr>
        <p:spPr bwMode="auto">
          <a:xfrm>
            <a:off x="4824413" y="1557338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  <a:latin typeface="Arial Narrow" pitchFamily="34" charset="0"/>
              </a:rPr>
              <a:t>умение с достаточной полнотой и точностью выражать свои мысли</a:t>
            </a:r>
            <a:r>
              <a:rPr lang="ru-RU" sz="2000">
                <a:solidFill>
                  <a:srgbClr val="33CCFF"/>
                </a:solidFill>
                <a:latin typeface="Arial Narrow" pitchFamily="34" charset="0"/>
              </a:rPr>
              <a:t> </a:t>
            </a:r>
            <a:endParaRPr lang="en-US" sz="2000" b="1">
              <a:solidFill>
                <a:srgbClr val="33CCFF"/>
              </a:solidFill>
              <a:latin typeface="Arial Narrow" pitchFamily="34" charset="0"/>
            </a:endParaRPr>
          </a:p>
        </p:txBody>
      </p:sp>
      <p:sp>
        <p:nvSpPr>
          <p:cNvPr id="227345" name="Text Box 47"/>
          <p:cNvSpPr txBox="1">
            <a:spLocks noChangeArrowheads="1"/>
          </p:cNvSpPr>
          <p:nvPr/>
        </p:nvSpPr>
        <p:spPr bwMode="auto">
          <a:xfrm>
            <a:off x="250825" y="2781300"/>
            <a:ext cx="2160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  <a:latin typeface="Arial Narrow" pitchFamily="34" charset="0"/>
              </a:rPr>
              <a:t>планирование учебного сотрудничества с учителем и сверстниками</a:t>
            </a:r>
          </a:p>
        </p:txBody>
      </p:sp>
      <p:sp>
        <p:nvSpPr>
          <p:cNvPr id="227346" name="Text Box 48"/>
          <p:cNvSpPr txBox="1">
            <a:spLocks noChangeArrowheads="1"/>
          </p:cNvSpPr>
          <p:nvPr/>
        </p:nvSpPr>
        <p:spPr bwMode="auto">
          <a:xfrm>
            <a:off x="6804025" y="3068638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0000CC"/>
                </a:solidFill>
                <a:latin typeface="Arial Narrow" pitchFamily="34" charset="0"/>
              </a:rPr>
              <a:t>управление поведением партнёра</a:t>
            </a:r>
            <a:r>
              <a:rPr lang="ru-RU" sz="2000">
                <a:solidFill>
                  <a:srgbClr val="33CCFF"/>
                </a:solidFill>
                <a:latin typeface="Arial Narrow" pitchFamily="34" charset="0"/>
              </a:rPr>
              <a:t> </a:t>
            </a:r>
            <a:endParaRPr lang="en-US" sz="2000" b="1">
              <a:solidFill>
                <a:srgbClr val="33CCFF"/>
              </a:solidFill>
              <a:latin typeface="Arial Narrow" pitchFamily="34" charset="0"/>
            </a:endParaRPr>
          </a:p>
        </p:txBody>
      </p:sp>
      <p:sp>
        <p:nvSpPr>
          <p:cNvPr id="227347" name="Text Box 49"/>
          <p:cNvSpPr txBox="1">
            <a:spLocks noChangeArrowheads="1"/>
          </p:cNvSpPr>
          <p:nvPr/>
        </p:nvSpPr>
        <p:spPr bwMode="auto">
          <a:xfrm>
            <a:off x="971550" y="5445125"/>
            <a:ext cx="1916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  <a:latin typeface="Arial Narrow" pitchFamily="34" charset="0"/>
              </a:rPr>
              <a:t>постановка вопросов</a:t>
            </a:r>
          </a:p>
          <a:p>
            <a:endParaRPr lang="en-US" sz="200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27348" name="Text Box 50"/>
          <p:cNvSpPr txBox="1">
            <a:spLocks noChangeArrowheads="1"/>
          </p:cNvSpPr>
          <p:nvPr/>
        </p:nvSpPr>
        <p:spPr bwMode="auto">
          <a:xfrm>
            <a:off x="6372225" y="54451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CC"/>
                </a:solidFill>
                <a:latin typeface="Arial Narrow" pitchFamily="34" charset="0"/>
              </a:rPr>
              <a:t>разрешение конфликтов</a:t>
            </a:r>
            <a:r>
              <a:rPr lang="ru-RU" sz="2000">
                <a:solidFill>
                  <a:srgbClr val="33CCFF"/>
                </a:solidFill>
                <a:latin typeface="Arial Narrow" pitchFamily="34" charset="0"/>
              </a:rPr>
              <a:t> </a:t>
            </a:r>
            <a:endParaRPr lang="en-US" sz="2000" b="1">
              <a:solidFill>
                <a:srgbClr val="33CCFF"/>
              </a:solidFill>
              <a:latin typeface="Arial Narrow" pitchFamily="34" charset="0"/>
            </a:endParaRPr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Коммуникативные УУД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Три группы коммуникативных действий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effectLst/>
              </a:rPr>
              <a:t>	</a:t>
            </a:r>
            <a:endParaRPr lang="ru-RU" sz="2800" dirty="0" smtClean="0"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effectLst/>
              </a:rPr>
              <a:t>Коммуникация  как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взаимодействие,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effectLst/>
              </a:rPr>
              <a:t>Коммуникация  как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сотрудничество;</a:t>
            </a:r>
            <a:endParaRPr lang="ru-RU" sz="2800" dirty="0" smtClean="0">
              <a:solidFill>
                <a:srgbClr val="FFFF99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effectLst/>
              </a:rPr>
              <a:t>Коммуникация  как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условие </a:t>
            </a:r>
            <a:r>
              <a:rPr lang="ru-RU" sz="2800" dirty="0" err="1" smtClean="0">
                <a:solidFill>
                  <a:srgbClr val="C00000"/>
                </a:solidFill>
                <a:effectLst/>
              </a:rPr>
              <a:t>интериоризации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</a:rPr>
              <a:t>Технология проектного обучения</a:t>
            </a:r>
          </a:p>
        </p:txBody>
      </p:sp>
      <p:sp>
        <p:nvSpPr>
          <p:cNvPr id="57347" name="Rectangle 3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888432" cy="43924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Суть проектного обучения </a:t>
            </a:r>
            <a:r>
              <a:rPr lang="ru-RU" altLang="ru-RU" sz="2000" b="1" dirty="0" smtClean="0">
                <a:latin typeface="Times New Roman" pitchFamily="18" charset="0"/>
              </a:rPr>
              <a:t>состоит в том, что ученик в процессе работы над учебным проектом постигает реальные процессы, объекты и т.д.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</a:rPr>
              <a:t>   </a:t>
            </a:r>
            <a:r>
              <a:rPr lang="ru-RU" altLang="ru-RU" sz="2000" b="1" dirty="0"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latin typeface="Times New Roman" pitchFamily="18" charset="0"/>
              </a:rPr>
              <a:t>редполагает проживание учеником конкретных ситуаций, приобщение его к проникновению вглубь явлений, процессов и конструированию новых объектов.</a:t>
            </a:r>
          </a:p>
          <a:p>
            <a:pPr eaLnBrk="1" hangingPunct="1"/>
            <a:endParaRPr lang="ru-RU" altLang="ru-RU" b="1" dirty="0" smtClean="0">
              <a:latin typeface="Times New Roman" pitchFamily="18" charset="0"/>
            </a:endParaRPr>
          </a:p>
        </p:txBody>
      </p:sp>
      <p:pic>
        <p:nvPicPr>
          <p:cNvPr id="65542" name="Picture 6" descr="https://ds04.infourok.ru/uploads/ex/06f3/00065c0a-203024ae/hello_html_273502a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499992" y="1628800"/>
            <a:ext cx="4248472" cy="2160240"/>
          </a:xfrm>
          <a:effectLst>
            <a:softEdge rad="112500"/>
          </a:effectLst>
        </p:spPr>
      </p:pic>
      <p:pic>
        <p:nvPicPr>
          <p:cNvPr id="8" name="Picture 10" descr="http://images.freeimages.com/images/premium/previews/5773/57733958-turkish-students-and-teacher-in-chemistry-lab-researching-ista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44008" y="3933056"/>
            <a:ext cx="4185208" cy="26924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Проектно-исследовательские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44823"/>
            <a:ext cx="4263330" cy="4332139"/>
          </a:xfrm>
        </p:spPr>
        <p:txBody>
          <a:bodyPr>
            <a:normAutofit/>
          </a:bodyPr>
          <a:lstStyle/>
          <a:p>
            <a:r>
              <a:rPr lang="ru-RU" dirty="0" smtClean="0"/>
              <a:t>Учебное </a:t>
            </a:r>
            <a:r>
              <a:rPr lang="ru-RU" dirty="0"/>
              <a:t>и социальное </a:t>
            </a:r>
            <a:r>
              <a:rPr lang="ru-RU" dirty="0" smtClean="0"/>
              <a:t>проектирование, учебное исследование</a:t>
            </a:r>
          </a:p>
          <a:p>
            <a:endParaRPr lang="ru-RU" dirty="0"/>
          </a:p>
        </p:txBody>
      </p:sp>
      <p:pic>
        <p:nvPicPr>
          <p:cNvPr id="6" name="Picture 2" descr="https://ds03.infourok.ru/uploads/ex/0214/00056ccb-bb38b455/img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15883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https://d2td6mzj4f4e1e.cloudfront.net/wp-content/uploads/2014/08/school-students-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485" y="4077072"/>
            <a:ext cx="3475656" cy="261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ds04.infourok.ru/uploads/ex/06f3/00065c0a-203024ae/hello_html_273502ae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399524" y="1484784"/>
            <a:ext cx="4523608" cy="21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4914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ling-form.ru/pars_docs/refs/83/82920/82920_html_mde59a97.png"/>
          <p:cNvPicPr>
            <a:picLocks noChangeAspect="1" noChangeArrowheads="1"/>
          </p:cNvPicPr>
          <p:nvPr/>
        </p:nvPicPr>
        <p:blipFill>
          <a:blip r:embed="rId2" cstate="print"/>
          <a:srcRect t="6150"/>
          <a:stretch>
            <a:fillRect/>
          </a:stretch>
        </p:blipFill>
        <p:spPr bwMode="auto">
          <a:xfrm>
            <a:off x="0" y="0"/>
            <a:ext cx="9144000" cy="69482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193"/>
            <a:ext cx="7006623" cy="5284959"/>
          </a:xfrm>
          <a:prstGeom prst="rect">
            <a:avLst/>
          </a:prstGeom>
        </p:spPr>
      </p:pic>
      <p:pic>
        <p:nvPicPr>
          <p:cNvPr id="4" name="Picture 11" descr="i?id=289697545-2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2446433" cy="1887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76" y="1979383"/>
            <a:ext cx="1443839" cy="1042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5556104"/>
            <a:ext cx="804699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i="1" dirty="0">
                <a:latin typeface="Times New Roman" pitchFamily="18" charset="0"/>
              </a:rPr>
              <a:t>Открытость образования - это не что-то объективно существующее, а такой взгляд и такой тип рассуждения, при котором не только традиционные институты (детский сад, школа, вуз и т.п.) несут на себе образовательные функции, но и каждый элемент социальной и культурной среды может нести на себе определенный образовательный эффект, если его использовать соответствующим для этого образом. </a:t>
            </a:r>
          </a:p>
          <a:p>
            <a:pPr algn="r">
              <a:lnSpc>
                <a:spcPct val="90000"/>
              </a:lnSpc>
            </a:pPr>
            <a:r>
              <a:rPr lang="ru-RU" sz="1400" b="1" dirty="0">
                <a:latin typeface="Times New Roman" pitchFamily="18" charset="0"/>
              </a:rPr>
              <a:t>Т.М. Ковалева</a:t>
            </a:r>
          </a:p>
        </p:txBody>
      </p:sp>
    </p:spTree>
    <p:extLst>
      <p:ext uri="{BB962C8B-B14F-4D97-AF65-F5344CB8AC3E}">
        <p14:creationId xmlns:p14="http://schemas.microsoft.com/office/powerpoint/2010/main" val="12062277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</a:rPr>
              <a:t>Информационно-библиотечный центр </a:t>
            </a:r>
          </a:p>
        </p:txBody>
      </p:sp>
      <p:pic>
        <p:nvPicPr>
          <p:cNvPr id="25603" name="Picture 2" descr="http://www.crimea9.ru/wp-content/uploads/2015/09/bibl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4021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11"/>
          <p:cNvSpPr>
            <a:spLocks noChangeArrowheads="1"/>
          </p:cNvSpPr>
          <p:nvPr/>
        </p:nvSpPr>
        <p:spPr bwMode="auto">
          <a:xfrm>
            <a:off x="323850" y="1484313"/>
            <a:ext cx="8640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latin typeface="Georgia" panose="02040502050405020303" pitchFamily="18" charset="0"/>
              </a:rPr>
              <a:t>Навигатор  в открытом  информационно-образовательном пространстве, обеспечивающий  интеграцию отдельных предметных дисциплин и поддержку метапредметного образовательного процесса</a:t>
            </a:r>
          </a:p>
        </p:txBody>
      </p:sp>
      <p:pic>
        <p:nvPicPr>
          <p:cNvPr id="6" name="Picture 2" descr="http://infocom.uz/wp-content/uploads/2013/08/bib_20_08_2013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20031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172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12681" y="5805264"/>
            <a:ext cx="5486400" cy="5667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968353" y="9134897"/>
            <a:ext cx="2779469" cy="53512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ds02.infourok.ru/uploads/ex/00b0/0006a3e7-097646e7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3" y="332656"/>
            <a:ext cx="6819635" cy="51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041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От </a:t>
            </a:r>
            <a:r>
              <a:rPr lang="ru-RU" sz="2700" b="1" dirty="0" err="1">
                <a:solidFill>
                  <a:srgbClr val="C00000"/>
                </a:solidFill>
              </a:rPr>
              <a:t>общеучебных</a:t>
            </a:r>
            <a:r>
              <a:rPr lang="ru-RU" sz="2700" b="1" dirty="0">
                <a:solidFill>
                  <a:srgbClr val="C00000"/>
                </a:solidFill>
              </a:rPr>
              <a:t> умений и навыков 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к универсальным учебным действиям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82170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dirty="0" smtClean="0">
                          <a:solidFill>
                            <a:srgbClr val="002060"/>
                          </a:solidFill>
                        </a:rPr>
                        <a:t>Предметные умения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4800" marR="848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</a:rPr>
                        <a:t>Общеучебные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 умения и навыки</a:t>
                      </a:r>
                      <a:br>
                        <a:rPr lang="ru-RU" sz="1800" b="1" dirty="0" smtClean="0">
                          <a:solidFill>
                            <a:srgbClr val="002060"/>
                          </a:solidFill>
                        </a:rPr>
                      </a:b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84800" marR="848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Универсальные учебные действия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4800" marR="848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http://dyuts.obr71.ru/wp-content/uploads/sites/24/2016/03/M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116685" cy="281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decor.az/katalog-oboev.html?task=images.crossdomain&amp;image=https://st.depositphotos.com/1606463/1312/i/950/depositphotos_13124825-stock-photo-study-schoo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44008" y="2996952"/>
            <a:ext cx="4254070" cy="2836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Предметные умения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333300"/>
                </a:solidFill>
              </a:rPr>
              <a:t>Применение знаний в учебной ситуации (стандартной и нестандартной)</a:t>
            </a:r>
          </a:p>
          <a:p>
            <a:r>
              <a:rPr lang="ru-RU" altLang="ru-RU" sz="2800" dirty="0" smtClean="0">
                <a:solidFill>
                  <a:srgbClr val="333300"/>
                </a:solidFill>
              </a:rPr>
              <a:t>Ограничивается зоной предмета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2800" dirty="0" smtClean="0"/>
              <a:t>Я бегло, правильно, осознанно и выразительно читаю литературный текст на уроке чтения</a:t>
            </a:r>
          </a:p>
          <a:p>
            <a:r>
              <a:rPr lang="ru-RU" altLang="ru-RU" sz="2800" dirty="0" smtClean="0"/>
              <a:t>Я хорошо решаю математическую задачу</a:t>
            </a:r>
          </a:p>
          <a:p>
            <a:endParaRPr lang="ru-RU" altLang="ru-RU" sz="2800" dirty="0" smtClean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err="1" smtClean="0">
                <a:solidFill>
                  <a:srgbClr val="C00000"/>
                </a:solidFill>
              </a:rPr>
              <a:t>Общеучебные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умения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333300"/>
                </a:solidFill>
              </a:rPr>
              <a:t>Использование предметных умений для решения задач в иных предметных областях</a:t>
            </a:r>
          </a:p>
          <a:p>
            <a:r>
              <a:rPr lang="ru-RU" altLang="ru-RU" sz="2800" dirty="0" smtClean="0">
                <a:solidFill>
                  <a:srgbClr val="333300"/>
                </a:solidFill>
              </a:rPr>
              <a:t>Другие предметные области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2400" dirty="0" smtClean="0"/>
              <a:t>Я бегло, правильно, осознанно и выразительно читаю литературный и научно-популярный текст на всех уроках.</a:t>
            </a:r>
          </a:p>
          <a:p>
            <a:r>
              <a:rPr lang="ru-RU" altLang="ru-RU" sz="2400" dirty="0" smtClean="0"/>
              <a:t>Я хорошо решаю математическую и физическую задачу.</a:t>
            </a:r>
          </a:p>
          <a:p>
            <a:r>
              <a:rPr lang="ru-RU" altLang="ru-RU" sz="2400" dirty="0" smtClean="0"/>
              <a:t>Я и на уроке русского языка и на математике слово «грибов» пишу с буквой «в» на конце слова.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Универсальные умения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ru-RU" altLang="ru-RU" sz="2600" dirty="0" smtClean="0">
                <a:solidFill>
                  <a:srgbClr val="333300"/>
                </a:solidFill>
              </a:rPr>
              <a:t>Самостоятельное использование учебного опыта в любом виде деятельности:</a:t>
            </a:r>
          </a:p>
          <a:p>
            <a:pPr>
              <a:spcBef>
                <a:spcPct val="50000"/>
              </a:spcBef>
            </a:pPr>
            <a:r>
              <a:rPr lang="ru-RU" altLang="ru-RU" sz="2600" dirty="0" smtClean="0">
                <a:solidFill>
                  <a:srgbClr val="333300"/>
                </a:solidFill>
              </a:rPr>
              <a:t>учебная, трудовая, спортивная, общественная, семейно-бытовая, </a:t>
            </a:r>
            <a:r>
              <a:rPr lang="ru-RU" altLang="ru-RU" sz="2600" dirty="0" err="1" smtClean="0">
                <a:solidFill>
                  <a:srgbClr val="333300"/>
                </a:solidFill>
              </a:rPr>
              <a:t>досуговая</a:t>
            </a:r>
            <a:endParaRPr lang="ru-RU" altLang="ru-RU" sz="2600" dirty="0" smtClean="0">
              <a:solidFill>
                <a:srgbClr val="3333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 smtClean="0"/>
              <a:t>Я бегло, правильно, осознанно и выразительно читаю литературный, научно-популярный текст, инструкции, рецепт, рекламу…</a:t>
            </a:r>
          </a:p>
          <a:p>
            <a:r>
              <a:rPr lang="ru-RU" altLang="ru-RU" dirty="0" smtClean="0"/>
              <a:t>Я хорошо решаю задачи, связанные с бытом, трудом, досугом.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7" name="Group 9"/>
          <p:cNvGrpSpPr>
            <a:grpSpLocks/>
          </p:cNvGrpSpPr>
          <p:nvPr/>
        </p:nvGrpSpPr>
        <p:grpSpPr bwMode="auto">
          <a:xfrm>
            <a:off x="4572000" y="2060575"/>
            <a:ext cx="4319588" cy="5040313"/>
            <a:chOff x="2842" y="1421"/>
            <a:chExt cx="2164" cy="2497"/>
          </a:xfrm>
        </p:grpSpPr>
        <p:sp>
          <p:nvSpPr>
            <p:cNvPr id="5131" name="AutoShape 10"/>
            <p:cNvSpPr>
              <a:spLocks noChangeArrowheads="1"/>
            </p:cNvSpPr>
            <p:nvPr/>
          </p:nvSpPr>
          <p:spPr bwMode="gray">
            <a:xfrm>
              <a:off x="2894" y="1747"/>
              <a:ext cx="2112" cy="1595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587" name="Text Box 11"/>
            <p:cNvSpPr txBox="1">
              <a:spLocks noChangeArrowheads="1"/>
            </p:cNvSpPr>
            <p:nvPr/>
          </p:nvSpPr>
          <p:spPr bwMode="gray">
            <a:xfrm>
              <a:off x="2878" y="1820"/>
              <a:ext cx="2090" cy="20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2000">
                  <a:solidFill>
                    <a:srgbClr val="000066"/>
                  </a:solidFill>
                  <a:latin typeface="Arial Narrow" pitchFamily="34" charset="0"/>
                </a:rPr>
                <a:t>совокупность действий </a:t>
              </a:r>
            </a:p>
            <a:p>
              <a:pPr algn="r"/>
              <a:r>
                <a:rPr lang="ru-RU" sz="2000">
                  <a:solidFill>
                    <a:srgbClr val="000066"/>
                  </a:solidFill>
                  <a:latin typeface="Arial Narrow" pitchFamily="34" charset="0"/>
                </a:rPr>
                <a:t>учащегося, обеспечивающих социальную компетентность, способность к самостоятельному усвоению новых знаний и умений, включая организацию этого процесса, культурную идентичность и толерантность</a:t>
              </a:r>
              <a:r>
                <a:rPr lang="ru-RU" sz="2000">
                  <a:latin typeface="Arial Narrow" pitchFamily="34" charset="0"/>
                </a:rPr>
                <a:t>.</a:t>
              </a:r>
            </a:p>
            <a:p>
              <a:endParaRPr lang="ru-RU" sz="2400" b="1">
                <a:solidFill>
                  <a:srgbClr val="006666"/>
                </a:solidFill>
                <a:latin typeface="Arial Narrow" pitchFamily="34" charset="0"/>
              </a:endParaRPr>
            </a:p>
            <a:p>
              <a:endParaRPr lang="ru-RU" sz="2400" b="1">
                <a:solidFill>
                  <a:srgbClr val="006666"/>
                </a:solidFill>
                <a:latin typeface="Arial Narrow" pitchFamily="34" charset="0"/>
              </a:endParaRPr>
            </a:p>
            <a:p>
              <a:endParaRPr lang="ru-RU" sz="2400" b="1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2400" b="1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en-US" sz="16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grpSp>
          <p:nvGrpSpPr>
            <p:cNvPr id="152588" name="Group 12"/>
            <p:cNvGrpSpPr>
              <a:grpSpLocks/>
            </p:cNvGrpSpPr>
            <p:nvPr/>
          </p:nvGrpSpPr>
          <p:grpSpPr bwMode="auto">
            <a:xfrm>
              <a:off x="2842" y="1421"/>
              <a:ext cx="342" cy="867"/>
              <a:chOff x="2842" y="1421"/>
              <a:chExt cx="342" cy="867"/>
            </a:xfrm>
          </p:grpSpPr>
          <p:sp>
            <p:nvSpPr>
              <p:cNvPr id="5134" name="Freeform 13"/>
              <p:cNvSpPr>
                <a:spLocks/>
              </p:cNvSpPr>
              <p:nvPr/>
            </p:nvSpPr>
            <p:spPr bwMode="gray">
              <a:xfrm>
                <a:off x="2914" y="1421"/>
                <a:ext cx="153" cy="153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135" name="Freeform 14"/>
              <p:cNvSpPr>
                <a:spLocks/>
              </p:cNvSpPr>
              <p:nvPr/>
            </p:nvSpPr>
            <p:spPr bwMode="gray">
              <a:xfrm>
                <a:off x="2842" y="1612"/>
                <a:ext cx="342" cy="676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250825" y="1989138"/>
            <a:ext cx="4197350" cy="3916362"/>
            <a:chOff x="672" y="1421"/>
            <a:chExt cx="2130" cy="1891"/>
          </a:xfrm>
        </p:grpSpPr>
        <p:sp>
          <p:nvSpPr>
            <p:cNvPr id="5127" name="AutoShape 3"/>
            <p:cNvSpPr>
              <a:spLocks noChangeArrowheads="1"/>
            </p:cNvSpPr>
            <p:nvPr/>
          </p:nvSpPr>
          <p:spPr bwMode="gray">
            <a:xfrm>
              <a:off x="672" y="1769"/>
              <a:ext cx="2112" cy="1543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52583" name="Group 4"/>
            <p:cNvGrpSpPr>
              <a:grpSpLocks/>
            </p:cNvGrpSpPr>
            <p:nvPr/>
          </p:nvGrpSpPr>
          <p:grpSpPr bwMode="auto">
            <a:xfrm>
              <a:off x="2489" y="1421"/>
              <a:ext cx="313" cy="880"/>
              <a:chOff x="2489" y="1421"/>
              <a:chExt cx="313" cy="880"/>
            </a:xfrm>
          </p:grpSpPr>
          <p:sp>
            <p:nvSpPr>
              <p:cNvPr id="5129" name="Freeform 5"/>
              <p:cNvSpPr>
                <a:spLocks/>
              </p:cNvSpPr>
              <p:nvPr/>
            </p:nvSpPr>
            <p:spPr bwMode="gray">
              <a:xfrm>
                <a:off x="2572" y="1421"/>
                <a:ext cx="151" cy="153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130" name="Freeform 6"/>
              <p:cNvSpPr>
                <a:spLocks/>
              </p:cNvSpPr>
              <p:nvPr/>
            </p:nvSpPr>
            <p:spPr bwMode="gray">
              <a:xfrm>
                <a:off x="2489" y="1625"/>
                <a:ext cx="313" cy="676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2579" name="Text Box 8"/>
          <p:cNvSpPr txBox="1">
            <a:spLocks noChangeArrowheads="1"/>
          </p:cNvSpPr>
          <p:nvPr/>
        </p:nvSpPr>
        <p:spPr bwMode="gray">
          <a:xfrm>
            <a:off x="395288" y="2852738"/>
            <a:ext cx="381635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3300"/>
                </a:solidFill>
                <a:latin typeface="Arial Narrow" pitchFamily="34" charset="0"/>
              </a:rPr>
              <a:t>умение учиться</a:t>
            </a:r>
            <a:r>
              <a:rPr lang="ru-RU" sz="2000" b="1">
                <a:solidFill>
                  <a:srgbClr val="000066"/>
                </a:solidFill>
                <a:latin typeface="Arial Narrow" pitchFamily="34" charset="0"/>
              </a:rPr>
              <a:t>,</a:t>
            </a:r>
            <a:r>
              <a:rPr lang="ru-RU" sz="2000">
                <a:solidFill>
                  <a:srgbClr val="000066"/>
                </a:solidFill>
                <a:latin typeface="Arial Narrow" pitchFamily="34" charset="0"/>
              </a:rPr>
              <a:t> т.·е. способность субъекта к саморазвитию и самосовершенствованию путём сознательного и активного присвоения нового социального опыта.</a:t>
            </a:r>
            <a:endParaRPr lang="ru-RU" sz="2000" b="1">
              <a:solidFill>
                <a:srgbClr val="000066"/>
              </a:solidFill>
              <a:latin typeface="Arial Narrow" pitchFamily="34" charset="0"/>
            </a:endParaRPr>
          </a:p>
          <a:p>
            <a:endParaRPr lang="ru-RU" sz="2400" b="1">
              <a:solidFill>
                <a:srgbClr val="000066"/>
              </a:solidFill>
              <a:latin typeface="Arial Narrow" pitchFamily="34" charset="0"/>
            </a:endParaRPr>
          </a:p>
          <a:p>
            <a:endParaRPr lang="ru-RU" sz="2400" b="1">
              <a:solidFill>
                <a:srgbClr val="000000"/>
              </a:solidFill>
              <a:latin typeface="Arial Narrow" pitchFamily="34" charset="0"/>
            </a:endParaRPr>
          </a:p>
          <a:p>
            <a:endParaRPr lang="en-US" sz="16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5258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50825" y="333375"/>
            <a:ext cx="5329238" cy="1008063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Понятие УУД</a:t>
            </a:r>
            <a:endParaRPr lang="en-US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0974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0263" y="908720"/>
            <a:ext cx="7920037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400" b="1" dirty="0" smtClean="0">
                <a:solidFill>
                  <a:srgbClr val="FF3300"/>
                </a:solidFill>
              </a:rPr>
              <a:t>Универсальные учебные действия</a:t>
            </a:r>
            <a:r>
              <a:rPr lang="ru-RU" sz="2800" dirty="0" smtClean="0"/>
              <a:t> разработаны группой ученых-психологов под руководством члена-корреспондента РАО, профессора МГУ </a:t>
            </a:r>
            <a:r>
              <a:rPr lang="ru-RU" sz="2800" b="1" dirty="0" smtClean="0">
                <a:solidFill>
                  <a:srgbClr val="FF3300"/>
                </a:solidFill>
              </a:rPr>
              <a:t>А.Г. </a:t>
            </a:r>
            <a:r>
              <a:rPr lang="ru-RU" sz="2800" b="1" dirty="0" err="1" smtClean="0">
                <a:solidFill>
                  <a:srgbClr val="FF3300"/>
                </a:solidFill>
              </a:rPr>
              <a:t>Асмолова</a:t>
            </a:r>
            <a:r>
              <a:rPr lang="ru-RU" sz="2800" b="1" dirty="0" smtClean="0">
                <a:solidFill>
                  <a:srgbClr val="FF33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solidFill>
                <a:srgbClr val="FF3300"/>
              </a:solidFill>
            </a:endParaRPr>
          </a:p>
        </p:txBody>
      </p:sp>
      <p:sp>
        <p:nvSpPr>
          <p:cNvPr id="149506" name="Rectangle 6"/>
          <p:cNvSpPr>
            <a:spLocks noChangeArrowheads="1"/>
          </p:cNvSpPr>
          <p:nvPr/>
        </p:nvSpPr>
        <p:spPr bwMode="auto">
          <a:xfrm>
            <a:off x="684213" y="3789040"/>
            <a:ext cx="80660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400" b="1" smtClean="0">
                <a:solidFill>
                  <a:srgbClr val="3333FF"/>
                </a:solidFill>
                <a:latin typeface="Arial Narrow" pitchFamily="34" charset="0"/>
              </a:rPr>
              <a:t>Методологической и теоретической основой УУД является</a:t>
            </a:r>
            <a:r>
              <a:rPr lang="ru-RU" sz="2800" smtClean="0"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smtClean="0">
                <a:solidFill>
                  <a:srgbClr val="FF3300"/>
                </a:solidFill>
                <a:latin typeface="Arial Narrow" pitchFamily="34" charset="0"/>
              </a:rPr>
              <a:t>системно-деятельностный </a:t>
            </a:r>
            <a:r>
              <a:rPr lang="ru-RU" sz="2800" b="1" dirty="0" smtClean="0">
                <a:solidFill>
                  <a:srgbClr val="FF3300"/>
                </a:solidFill>
                <a:latin typeface="Arial Narrow" pitchFamily="34" charset="0"/>
              </a:rPr>
              <a:t>подход</a:t>
            </a:r>
            <a:endParaRPr lang="ru-RU" sz="28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Arial Narrow" pitchFamily="34" charset="0"/>
              </a:rPr>
              <a:t>Л.В</a:t>
            </a:r>
            <a:r>
              <a:rPr lang="ru-RU" sz="2800" dirty="0">
                <a:latin typeface="Arial Narrow" pitchFamily="34" charset="0"/>
              </a:rPr>
              <a:t>. Выготского, А.Н. </a:t>
            </a:r>
            <a:r>
              <a:rPr lang="ru-RU" sz="2800" dirty="0" err="1">
                <a:latin typeface="Arial Narrow" pitchFamily="34" charset="0"/>
              </a:rPr>
              <a:t>Леонтьева,П.Я</a:t>
            </a:r>
            <a:r>
              <a:rPr lang="ru-RU" sz="2800" dirty="0">
                <a:latin typeface="Arial Narrow" pitchFamily="34" charset="0"/>
              </a:rPr>
              <a:t>. Гальперина,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latin typeface="Arial Narrow" pitchFamily="34" charset="0"/>
              </a:rPr>
              <a:t>Д.Б. </a:t>
            </a:r>
            <a:r>
              <a:rPr lang="ru-RU" sz="2800" dirty="0" err="1">
                <a:latin typeface="Arial Narrow" pitchFamily="34" charset="0"/>
              </a:rPr>
              <a:t>Эльконина</a:t>
            </a:r>
            <a:r>
              <a:rPr lang="ru-RU" sz="2800" dirty="0">
                <a:latin typeface="Arial Narrow" pitchFamily="34" charset="0"/>
              </a:rPr>
              <a:t>, А.В. Запорожца, В.В. Давыдова.</a:t>
            </a:r>
          </a:p>
          <a:p>
            <a:pPr algn="ctr">
              <a:spcBef>
                <a:spcPct val="20000"/>
              </a:spcBef>
            </a:pPr>
            <a:endParaRPr lang="ru-RU" sz="2800" dirty="0">
              <a:latin typeface="Arial Narrow" pitchFamily="34" charset="0"/>
            </a:endParaRPr>
          </a:p>
        </p:txBody>
      </p:sp>
      <p:pic>
        <p:nvPicPr>
          <p:cNvPr id="14950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912" y="108025"/>
            <a:ext cx="235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8218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9abda32e32b5a30be987d16b48b76067908a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8BBCEACBCBC0409C1EBB3F22591AB0" ma:contentTypeVersion="49" ma:contentTypeDescription="Создание документа." ma:contentTypeScope="" ma:versionID="4b632ad4415b77e38ec87b8b9a5aecb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AWJJH2MPE6E2-1519004642-8</_dlc_DocId>
    <_dlc_DocIdUrl xmlns="4a252ca3-5a62-4c1c-90a6-29f4710e47f8">
      <Url>http://edu-sps.koiro.local/BiblioLiga/_layouts/15/DocIdRedir.aspx?ID=AWJJH2MPE6E2-1519004642-8</Url>
      <Description>AWJJH2MPE6E2-1519004642-8</Description>
    </_dlc_DocIdUrl>
  </documentManagement>
</p:properties>
</file>

<file path=customXml/itemProps1.xml><?xml version="1.0" encoding="utf-8"?>
<ds:datastoreItem xmlns:ds="http://schemas.openxmlformats.org/officeDocument/2006/customXml" ds:itemID="{E91030E7-BD99-4355-8C58-90A7A0707BE6}"/>
</file>

<file path=customXml/itemProps2.xml><?xml version="1.0" encoding="utf-8"?>
<ds:datastoreItem xmlns:ds="http://schemas.openxmlformats.org/officeDocument/2006/customXml" ds:itemID="{47145BE6-852C-4FE0-982B-7666141D8773}"/>
</file>

<file path=customXml/itemProps3.xml><?xml version="1.0" encoding="utf-8"?>
<ds:datastoreItem xmlns:ds="http://schemas.openxmlformats.org/officeDocument/2006/customXml" ds:itemID="{87045BF5-75E9-4B58-8C28-26E081D161B7}"/>
</file>

<file path=customXml/itemProps4.xml><?xml version="1.0" encoding="utf-8"?>
<ds:datastoreItem xmlns:ds="http://schemas.openxmlformats.org/officeDocument/2006/customXml" ds:itemID="{F5BFC633-D5F0-4477-932D-2BAC5AFB63D9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1296</TotalTime>
  <Words>1578</Words>
  <Application>Microsoft Office PowerPoint</Application>
  <PresentationFormat>Экран (4:3)</PresentationFormat>
  <Paragraphs>222</Paragraphs>
  <Slides>38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2" baseType="lpstr">
      <vt:lpstr>Arial</vt:lpstr>
      <vt:lpstr>Arial Black</vt:lpstr>
      <vt:lpstr>Arial Narrow</vt:lpstr>
      <vt:lpstr>Calibri</vt:lpstr>
      <vt:lpstr>Cambria</vt:lpstr>
      <vt:lpstr>Century Gothic</vt:lpstr>
      <vt:lpstr>Garamond</vt:lpstr>
      <vt:lpstr>Georgia</vt:lpstr>
      <vt:lpstr>Tahoma</vt:lpstr>
      <vt:lpstr>Times New Roman</vt:lpstr>
      <vt:lpstr>Verdana</vt:lpstr>
      <vt:lpstr>Wingdings</vt:lpstr>
      <vt:lpstr>Wingdings 2</vt:lpstr>
      <vt:lpstr>КОИРО2</vt:lpstr>
      <vt:lpstr>Презентация PowerPoint</vt:lpstr>
      <vt:lpstr>Цель образования</vt:lpstr>
      <vt:lpstr>Презентация PowerPoint</vt:lpstr>
      <vt:lpstr>От общеучебных умений и навыков  к универсальным учебным действиям </vt:lpstr>
      <vt:lpstr>Предметные умения </vt:lpstr>
      <vt:lpstr>Общеучебные умения </vt:lpstr>
      <vt:lpstr>Универсальные умения </vt:lpstr>
      <vt:lpstr>Презентация PowerPoint</vt:lpstr>
      <vt:lpstr>Презентация PowerPoint</vt:lpstr>
      <vt:lpstr>Универсальный характер УУД</vt:lpstr>
      <vt:lpstr>Программа формирования и развития универсальных учебных действий</vt:lpstr>
      <vt:lpstr>Презентация PowerPoint</vt:lpstr>
      <vt:lpstr>Этапы формирования УУД</vt:lpstr>
      <vt:lpstr>Презентация PowerPoint</vt:lpstr>
      <vt:lpstr>Универсальные учебные действия</vt:lpstr>
      <vt:lpstr>Самопознание и самоопределение</vt:lpstr>
      <vt:lpstr>Регулятивные универсальные учебные действия</vt:lpstr>
      <vt:lpstr>Регулятивные универсальные учебные действия</vt:lpstr>
      <vt:lpstr>Регулятивные универсальные учебные действия </vt:lpstr>
      <vt:lpstr>Регулятивные универсальные учебные действия</vt:lpstr>
      <vt:lpstr>Познавательные - общеучебные  универсальные действия</vt:lpstr>
      <vt:lpstr>Технология развития критического мышления</vt:lpstr>
      <vt:lpstr>Инсерт – система маркировки текста  (пометки на полях) </vt:lpstr>
      <vt:lpstr>    Дневники и «бортовые журналы»   </vt:lpstr>
      <vt:lpstr>Двухчастный дневник</vt:lpstr>
      <vt:lpstr>Трехчастные дневники </vt:lpstr>
      <vt:lpstr>Трехчастные дневники</vt:lpstr>
      <vt:lpstr>Чтение с остановками</vt:lpstr>
      <vt:lpstr>Познавательные - логические  универсальные действия</vt:lpstr>
      <vt:lpstr>Презентация PowerPoint</vt:lpstr>
      <vt:lpstr>Коммуникативные УУД </vt:lpstr>
      <vt:lpstr>Три группы коммуникативных действий</vt:lpstr>
      <vt:lpstr>Технология проектного обучения</vt:lpstr>
      <vt:lpstr>Проектно-исследовательские технологии</vt:lpstr>
      <vt:lpstr>Презентация PowerPoint</vt:lpstr>
      <vt:lpstr>Презентация PowerPoint</vt:lpstr>
      <vt:lpstr>Информационно-библиотечный центр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общеучебных умений и навыков к универсальным учебным действиям»</dc:title>
  <dc:creator>Кабинет 207</dc:creator>
  <cp:lastModifiedBy>Администратор</cp:lastModifiedBy>
  <cp:revision>111</cp:revision>
  <cp:lastPrinted>2018-02-02T07:47:47Z</cp:lastPrinted>
  <dcterms:created xsi:type="dcterms:W3CDTF">2015-03-27T05:24:58Z</dcterms:created>
  <dcterms:modified xsi:type="dcterms:W3CDTF">2018-02-02T07:47:56Z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0x010100CC8BBCEACBCBC0409C1EBB3F22591AB0</vt:lpwstr>
  </property>
  <property fmtid="{D5CDD505-2E9C-101B-9397-08002B2CF9AE}" pid="3" name="_dlc_DocIdItemGuid">
    <vt:lpwstr>11fa349c-5be9-4a2d-88b8-a7510427a398</vt:lpwstr>
  </property>
</Properties>
</file>