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0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4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9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2" r:id="rId6"/>
    <p:sldMasterId id="2147483756" r:id="rId7"/>
    <p:sldMasterId id="2147483780" r:id="rId8"/>
    <p:sldMasterId id="2147483822" r:id="rId9"/>
    <p:sldMasterId id="2147483846" r:id="rId10"/>
  </p:sldMasterIdLst>
  <p:notesMasterIdLst>
    <p:notesMasterId r:id="rId46"/>
  </p:notesMasterIdLst>
  <p:sldIdLst>
    <p:sldId id="256" r:id="rId11"/>
    <p:sldId id="282" r:id="rId12"/>
    <p:sldId id="285" r:id="rId13"/>
    <p:sldId id="283" r:id="rId14"/>
    <p:sldId id="284" r:id="rId15"/>
    <p:sldId id="286" r:id="rId16"/>
    <p:sldId id="293" r:id="rId17"/>
    <p:sldId id="257" r:id="rId18"/>
    <p:sldId id="266" r:id="rId19"/>
    <p:sldId id="287" r:id="rId20"/>
    <p:sldId id="289" r:id="rId21"/>
    <p:sldId id="290" r:id="rId22"/>
    <p:sldId id="291" r:id="rId23"/>
    <p:sldId id="292" r:id="rId24"/>
    <p:sldId id="259" r:id="rId25"/>
    <p:sldId id="288" r:id="rId26"/>
    <p:sldId id="294" r:id="rId27"/>
    <p:sldId id="267" r:id="rId28"/>
    <p:sldId id="260" r:id="rId29"/>
    <p:sldId id="264" r:id="rId30"/>
    <p:sldId id="261" r:id="rId31"/>
    <p:sldId id="295" r:id="rId32"/>
    <p:sldId id="265" r:id="rId33"/>
    <p:sldId id="262" r:id="rId34"/>
    <p:sldId id="270" r:id="rId35"/>
    <p:sldId id="263" r:id="rId36"/>
    <p:sldId id="272" r:id="rId37"/>
    <p:sldId id="273" r:id="rId38"/>
    <p:sldId id="274" r:id="rId39"/>
    <p:sldId id="275" r:id="rId40"/>
    <p:sldId id="276" r:id="rId41"/>
    <p:sldId id="277" r:id="rId42"/>
    <p:sldId id="281" r:id="rId43"/>
    <p:sldId id="279" r:id="rId44"/>
    <p:sldId id="280" r:id="rId45"/>
  </p:sldIdLst>
  <p:sldSz cx="9144000" cy="6858000" type="screen4x3"/>
  <p:notesSz cx="6858000" cy="9144000"/>
  <p:custDataLst>
    <p:tags r:id="rId4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5" autoAdjust="0"/>
    <p:restoredTop sz="94660"/>
  </p:normalViewPr>
  <p:slideViewPr>
    <p:cSldViewPr>
      <p:cViewPr varScale="1">
        <p:scale>
          <a:sx n="67" d="100"/>
          <a:sy n="67" d="100"/>
        </p:scale>
        <p:origin x="156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55" Type="http://schemas.openxmlformats.org/officeDocument/2006/relationships/customXml" Target="../customXml/item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34173-A2E2-4CFE-86DE-0A82488CE590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F87ED-921B-4138-9A35-F963CDF77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21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F87ED-921B-4138-9A35-F963CDF774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5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B29B7-23A3-42F2-A5D9-D194A2DC57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16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Проект существующий как идея, как прописанная дорожная карта на пути к объекту , который нужно получить.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F87ED-921B-4138-9A35-F963CDF7740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4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E1E4C5-353F-4149-BBE4-B3BBC497199A}" type="slidenum">
              <a:rPr lang="ru-RU" altLang="ru-RU">
                <a:solidFill>
                  <a:srgbClr val="000000"/>
                </a:solidFill>
              </a:rPr>
              <a:pPr/>
              <a:t>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 сформировано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алгоритмичное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мышление, не сформировано образное мышление + конструктивное мышление, самоорганизация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F87ED-921B-4138-9A35-F963CDF7740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463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C818A9E-FF17-402A-997D-BE4B07F41986}" type="slidenum">
              <a:rPr lang="ru-RU" altLang="ru-RU">
                <a:solidFill>
                  <a:srgbClr val="000000"/>
                </a:solidFill>
              </a:rPr>
              <a:pPr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65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Нет</a:t>
            </a:r>
            <a:r>
              <a:rPr lang="ru-RU" baseline="0" dirty="0" smtClean="0"/>
              <a:t> на это времени , недостаточно  знаний из других областей, проблема формулирования темы, цели 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F87ED-921B-4138-9A35-F963CDF7740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402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5CA604C2-F4FF-4B4C-9404-9BF988A58E21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A2DE4C-CBDC-45BD-A135-C215B8B7AE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611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6183CAA9-2624-426C-96EA-27C9A316CFA7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9DAF3-4F82-413A-8C70-4A0C015A21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7932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2836-F235-4C4C-9B95-6D008E4B6A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44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0A1B-7E51-490A-BC3F-168E79CB84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FC1A-07FA-467E-8C7C-311F918C78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497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5DA9-2899-410B-B36B-F52FD5E42B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265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7602-E9EF-4C37-9E56-787044EDF0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532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1216-1643-481A-9D80-BB310234C1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431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1172-0263-4A88-95A9-3071C3FA49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4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B62-F648-4A85-B463-5085D18E3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046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C076-DAAB-4A78-8BE3-7DBBD18458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478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BCFE-9547-4DCB-BC0F-337E962ECC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3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4C4328B7-D2E8-4852-90B9-F92D7B4D05D5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0F2A0-38D7-494F-9E6D-8209DE05CA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72076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A4F1-C5B5-4209-88BE-7158579292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17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ABAA693F-F4F1-4C7C-BA95-878361B3F2C8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86FAB42-BFB0-44EA-9426-5E37659375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3251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A41E501B-15ED-412C-91D7-1437598FA7C6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AEFCD-4DE6-4208-8FFC-7307B8F213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067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08947AEF-49C8-4099-A361-9BD0BD10696D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4DB52-8354-4321-BEFF-C2B4CFA4DF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158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9BBB95EF-5B2D-47BE-8F24-B40BB7ADB81A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48EE-85E4-4BBB-84F0-F2E6705BA6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4058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D60C6561-7895-4158-8CC3-5C956451481A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3F730-34E8-44C9-98E9-A6DC1BF28D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5560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FF409C27-1040-4127-9529-026FF1AF1365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87622-2255-4718-8DA6-A080D51828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0954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5ABBC4D9-6E3D-4A6D-B5E3-8EA08B799C50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D5C51-9ECC-4331-83D9-9F9DCCD4FA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2633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C96950E5-DE6B-496E-8C05-AA51184235AA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45FEB-6FAB-44BB-BF36-460F9768D8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052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A21D1362-E05D-400F-9FE9-05FC67080040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82C9D-231F-4E10-B597-456AF782F9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6628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6B8A8472-73E8-423A-B246-0E9244FE7FE2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3D373-CB04-40B0-8C55-3DCC850892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0940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0AB088B7-8AC6-4358-83AB-EA14EDB867C2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A3E9E-E8FA-4ED3-A994-2826BC60E7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585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E9D13034-31CE-44C8-AC44-1C19A472B28F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2308B-84A7-43CA-8CE2-22A44675C5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3266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2836-F235-4C4C-9B95-6D008E4B6A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2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0A1B-7E51-490A-BC3F-168E79CB84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3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FC1A-07FA-467E-8C7C-311F918C78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83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5DA9-2899-410B-B36B-F52FD5E42B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36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7602-E9EF-4C37-9E56-787044EDF0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6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1216-1643-481A-9D80-BB310234C1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76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1172-0263-4A88-95A9-3071C3FA49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02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620B53DB-C146-41ED-89A2-B7DF4B6EF000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07C06-92FE-409D-B48A-107EC7F48A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6560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B62-F648-4A85-B463-5085D18E3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08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C076-DAAB-4A78-8BE3-7DBBD18458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35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BCFE-9547-4DCB-BC0F-337E962ECC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01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A4F1-C5B5-4209-88BE-7158579292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58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2836-F235-4C4C-9B95-6D008E4B6A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2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0A1B-7E51-490A-BC3F-168E79CB84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3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FC1A-07FA-467E-8C7C-311F918C78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83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5DA9-2899-410B-B36B-F52FD5E42B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36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7602-E9EF-4C37-9E56-787044EDF0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6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1216-1643-481A-9D80-BB310234C1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7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E2A3B0A0-8D52-46C6-910E-04C70757C65A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46BB3-3C38-4820-A02C-5B1DA9F45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409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1172-0263-4A88-95A9-3071C3FA49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02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B62-F648-4A85-B463-5085D18E3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08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C076-DAAB-4A78-8BE3-7DBBD18458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35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BCFE-9547-4DCB-BC0F-337E962ECC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01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A4F1-C5B5-4209-88BE-7158579292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58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2836-F235-4C4C-9B95-6D008E4B6A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2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0A1B-7E51-490A-BC3F-168E79CB84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3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FC1A-07FA-467E-8C7C-311F918C78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83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5DA9-2899-410B-B36B-F52FD5E42B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36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7602-E9EF-4C37-9E56-787044EDF0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03D62F2D-1D34-4BC6-A57B-65BC1411F0A2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9769F-0B07-4791-BEFA-32511D833C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5792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1216-1643-481A-9D80-BB310234C1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76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1172-0263-4A88-95A9-3071C3FA49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022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B62-F648-4A85-B463-5085D18E3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08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C076-DAAB-4A78-8BE3-7DBBD18458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35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BCFE-9547-4DCB-BC0F-337E962ECC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01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A4F1-C5B5-4209-88BE-7158579292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58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2836-F235-4C4C-9B95-6D008E4B6A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2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0A1B-7E51-490A-BC3F-168E79CB84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3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FC1A-07FA-467E-8C7C-311F918C78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834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5DA9-2899-410B-B36B-F52FD5E42B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3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34E2505F-29EE-4FEC-9EEC-473E762EF187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C4204-5A5C-452A-8CA0-A1A1DD101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43602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7602-E9EF-4C37-9E56-787044EDF0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6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1216-1643-481A-9D80-BB310234C1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76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1172-0263-4A88-95A9-3071C3FA49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022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B62-F648-4A85-B463-5085D18E3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080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C076-DAAB-4A78-8BE3-7DBBD18458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350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BCFE-9547-4DCB-BC0F-337E962ECC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017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A4F1-C5B5-4209-88BE-7158579292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584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2836-F235-4C4C-9B95-6D008E4B6A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2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0A1B-7E51-490A-BC3F-168E79CB84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17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FC1A-07FA-467E-8C7C-311F918C78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3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493A14E8-AD0A-4EE0-BA40-DC8EF9885F97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8C0AA-956B-482D-B71B-478F48C20B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19925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5DA9-2899-410B-B36B-F52FD5E42B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09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7602-E9EF-4C37-9E56-787044EDF0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13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1216-1643-481A-9D80-BB310234C1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71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1172-0263-4A88-95A9-3071C3FA49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20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B62-F648-4A85-B463-5085D18E3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616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C076-DAAB-4A78-8BE3-7DBBD18458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682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BCFE-9547-4DCB-BC0F-337E962ECC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758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A4F1-C5B5-4209-88BE-7158579292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170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2836-F235-4C4C-9B95-6D008E4B6A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2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0A1B-7E51-490A-BC3F-168E79CB84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17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68F0C139-1601-4431-8822-E37C9782B9FD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DDFA5-2193-4A73-9A9E-A8C9DF8CE3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6400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FC1A-07FA-467E-8C7C-311F918C78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366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5DA9-2899-410B-B36B-F52FD5E42B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09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7602-E9EF-4C37-9E56-787044EDF0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131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1216-1643-481A-9D80-BB310234C1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71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1172-0263-4A88-95A9-3071C3FA49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209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B62-F648-4A85-B463-5085D18E3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61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C076-DAAB-4A78-8BE3-7DBBD18458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682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BCFE-9547-4DCB-BC0F-337E962ECC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758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A4F1-C5B5-4209-88BE-7158579292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170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987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fld id="{06A2EC39-5BEE-442E-A871-A78B3EA313A2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808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B6B2D-5717-402F-86C8-588C8AA23F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2839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90351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75472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447975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78281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40393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93187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1359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16178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676583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4AD4-D40F-405F-A3EB-C5ECCCEF113B}" type="datetime1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31613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5A8E65-8F27-4AFF-ADD9-9FA54FA39749}" type="slidenum">
              <a:rPr lang="ru-RU" altLang="ru-RU"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8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5A8E65-8F27-4AFF-ADD9-9FA54FA39749}" type="slidenum">
              <a:rPr lang="ru-RU" altLang="ru-RU" smtClean="0"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5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651C7D9-54B7-44E1-B3FA-7B0397C45474}" type="slidenum">
              <a:rPr lang="ru-RU" altLang="ru-RU" smtClean="0"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8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4AD4-D40F-405F-A3EB-C5ECCCEF11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8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4AD4-D40F-405F-A3EB-C5ECCCEF11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8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4AD4-D40F-405F-A3EB-C5ECCCEF11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8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4AD4-D40F-405F-A3EB-C5ECCCEF11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8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4AD4-D40F-405F-A3EB-C5ECCCEF11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4AD4-D40F-405F-A3EB-C5ECCCEF11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5A8E65-8F27-4AFF-ADD9-9FA54FA39749}" type="slidenum">
              <a:rPr lang="ru-RU" altLang="ru-RU" smtClean="0"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0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1.jpeg"/><Relationship Id="rId4" Type="http://schemas.openxmlformats.org/officeDocument/2006/relationships/hyperlink" Target="http://copypast.ru/uploads/posts/1232099174_09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2.jpeg"/><Relationship Id="rId4" Type="http://schemas.openxmlformats.org/officeDocument/2006/relationships/hyperlink" Target="http://s43.radikal.ru/i100/1210/bc/8ba62a0a2e16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://img0.liveinternet.ru/images/attach/c/3/75/298/75298744_yekonomika.jpg" TargetMode="External"/><Relationship Id="rId5" Type="http://schemas.openxmlformats.org/officeDocument/2006/relationships/image" Target="../media/image54.jpeg"/><Relationship Id="rId4" Type="http://schemas.openxmlformats.org/officeDocument/2006/relationships/hyperlink" Target="http://images.yandex.ru/yandsearch?img_url=http://www.izvestia.com.ua/images/article/icon/full/2/ArticleIcon_22828.jpg&amp;iorient=&amp;ih=&amp;nojs=1&amp;icolor=&amp;site=&amp;text=%D1%80%D0%B0%D0%B7%D0%B2%D0%B8%D1%82%D0%B8%D0%B5%20%D0%BA%D0%B0%D1%80%D1%82%D0%B8%D0%BD%D0%BA%D0%B8&amp;iw=&amp;wp=&amp;pos=1&amp;recent=&amp;type=&amp;isize=&amp;rpt=simage&amp;itype=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7.png"/><Relationship Id="rId4" Type="http://schemas.openxmlformats.org/officeDocument/2006/relationships/hyperlink" Target="http://lib.1september.ru/2004/20/13_2.gi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1.xml"/><Relationship Id="rId6" Type="http://schemas.openxmlformats.org/officeDocument/2006/relationships/hyperlink" Target="http://kroufr.ru/arch/images/reopt1.gif" TargetMode="External"/><Relationship Id="rId5" Type="http://schemas.openxmlformats.org/officeDocument/2006/relationships/image" Target="../media/image58.png"/><Relationship Id="rId4" Type="http://schemas.openxmlformats.org/officeDocument/2006/relationships/hyperlink" Target="http://forum.masterforex-v.org/uploads/post-13955-1270244516,89_thumb.gi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1.xml"/><Relationship Id="rId6" Type="http://schemas.openxmlformats.org/officeDocument/2006/relationships/hyperlink" Target="http://i42.fastpic.ru/big/2012/0717/aa/a25e6ad47f8e9293db3df3eae75557aa.jpg" TargetMode="External"/><Relationship Id="rId5" Type="http://schemas.openxmlformats.org/officeDocument/2006/relationships/image" Target="../media/image60.png"/><Relationship Id="rId4" Type="http://schemas.openxmlformats.org/officeDocument/2006/relationships/hyperlink" Target="http://www.cadmaster.ru/740x560/assets/images/articles/cm_42_novaya_zhizn/ris_02.p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03848" y="165493"/>
            <a:ext cx="5760640" cy="1666875"/>
          </a:xfr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«Межведомственное взаимодействие школьных и публичных библиотек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»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Библиолига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03848" y="2204864"/>
            <a:ext cx="5760640" cy="302433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Организация проектно-исследовательской деятельности </a:t>
            </a:r>
            <a:r>
              <a:rPr lang="ru-RU" altLang="ru-RU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учащихся </a:t>
            </a:r>
            <a:r>
              <a:rPr lang="ru-RU" alt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использованием ресурса информационно-библиотечного центра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26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7" y="165493"/>
            <a:ext cx="2905125" cy="166687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3848" y="5589240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Преподаватель: </a:t>
            </a:r>
            <a:endParaRPr lang="ru-RU" sz="2000" dirty="0" smtClean="0"/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atin typeface="Arial"/>
              </a:rPr>
              <a:t>Волкова Любовь Альбертовна- к.п.н., доцент кафедры развития образования</a:t>
            </a:r>
          </a:p>
        </p:txBody>
      </p:sp>
      <p:pic>
        <p:nvPicPr>
          <p:cNvPr id="1030" name="Picture 6" descr="http://s3.amazonaws.com/pbblogassets/uploads/2012/09/iStock_000021021088X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7" y="2014417"/>
            <a:ext cx="29051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Проектные продукты, которые может получать учащийся </a:t>
            </a:r>
            <a:r>
              <a:rPr lang="ru-RU" sz="28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посредством использования</a:t>
            </a:r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библиотечного ресурса </a:t>
            </a:r>
            <a:endParaRPr lang="ru-RU" sz="28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4"/>
            <a:ext cx="6895678" cy="44116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sz="2000" dirty="0" smtClean="0">
                <a:latin typeface="Georgia" panose="02040502050405020303" pitchFamily="18" charset="0"/>
              </a:rPr>
              <a:t>Предметные  ученические журналы (Мое открытие)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Справочники </a:t>
            </a:r>
            <a:r>
              <a:rPr lang="ru-RU" sz="2000" dirty="0" smtClean="0">
                <a:latin typeface="Georgia" panose="02040502050405020303" pitchFamily="18" charset="0"/>
              </a:rPr>
              <a:t>по </a:t>
            </a:r>
            <a:r>
              <a:rPr lang="ru-RU" sz="2000" dirty="0" smtClean="0">
                <a:latin typeface="Georgia" panose="02040502050405020303" pitchFamily="18" charset="0"/>
              </a:rPr>
              <a:t>предметам  </a:t>
            </a:r>
            <a:r>
              <a:rPr lang="ru-RU" sz="2000" dirty="0" smtClean="0">
                <a:latin typeface="Georgia" panose="02040502050405020303" pitchFamily="18" charset="0"/>
              </a:rPr>
              <a:t>(Просто о сложном)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Сценарии праздников (Краеведческий праздник: «Гуси-лебеди» )</a:t>
            </a:r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Экскурсии </a:t>
            </a:r>
            <a:r>
              <a:rPr lang="ru-RU" sz="2000" dirty="0" smtClean="0">
                <a:latin typeface="Georgia" panose="02040502050405020303" pitchFamily="18" charset="0"/>
              </a:rPr>
              <a:t>по </a:t>
            </a:r>
            <a:r>
              <a:rPr lang="ru-RU" sz="2000" dirty="0" smtClean="0">
                <a:latin typeface="Georgia" panose="02040502050405020303" pitchFamily="18" charset="0"/>
              </a:rPr>
              <a:t>родному  </a:t>
            </a:r>
            <a:r>
              <a:rPr lang="ru-RU" sz="2000" dirty="0" smtClean="0">
                <a:latin typeface="Georgia" panose="02040502050405020303" pitchFamily="18" charset="0"/>
              </a:rPr>
              <a:t>селу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Виртуальные экспозиции (выставки) «Умелые руки», «Мои путешествия» и др.</a:t>
            </a:r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Карты </a:t>
            </a:r>
            <a:r>
              <a:rPr lang="ru-RU" sz="2000" dirty="0" smtClean="0">
                <a:latin typeface="Georgia" panose="02040502050405020303" pitchFamily="18" charset="0"/>
              </a:rPr>
              <a:t>традиций (Интересные традиции Костромской </a:t>
            </a:r>
            <a:r>
              <a:rPr lang="ru-RU" sz="2000" dirty="0" smtClean="0">
                <a:latin typeface="Georgia" panose="02040502050405020303" pitchFamily="18" charset="0"/>
              </a:rPr>
              <a:t>области, моей семьи, моего народа)</a:t>
            </a:r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Информационные бюллетени(Что произошло  в этот день в Мире в другие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latin typeface="Georgia" panose="02040502050405020303" pitchFamily="18" charset="0"/>
              </a:rPr>
              <a:t>годы)</a:t>
            </a:r>
          </a:p>
          <a:p>
            <a:pPr marL="0" indent="0">
              <a:buNone/>
            </a:pPr>
            <a:endParaRPr lang="ru-RU" sz="2400" dirty="0" smtClean="0">
              <a:latin typeface="Georgia" panose="02040502050405020303" pitchFamily="18" charset="0"/>
            </a:endParaRPr>
          </a:p>
          <a:p>
            <a:endParaRPr lang="ru-RU" sz="2400" dirty="0" smtClean="0">
              <a:latin typeface="Georgia" panose="02040502050405020303" pitchFamily="18" charset="0"/>
            </a:endParaRP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2050" name="Picture 2" descr="http://moiro.by/1/2017.03/14/01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37" y="5301208"/>
            <a:ext cx="2335139" cy="129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759774" cy="1119658"/>
          </a:xfrm>
        </p:spPr>
        <p:txBody>
          <a:bodyPr/>
          <a:lstStyle/>
          <a:p>
            <a:r>
              <a:rPr lang="ru-RU" altLang="ru-RU" sz="2500" b="1" dirty="0">
                <a:solidFill>
                  <a:srgbClr val="C00000"/>
                </a:solidFill>
                <a:latin typeface="Georgia" pitchFamily="18" charset="0"/>
              </a:rPr>
              <a:t>Особенности  проектирования как технологии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84784"/>
            <a:ext cx="5743550" cy="4824535"/>
          </a:xfrm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pPr marL="365760" lvl="0" indent="-256032" algn="just" defTabSz="685800">
              <a:spcBef>
                <a:spcPts val="750"/>
              </a:spcBef>
              <a:buClr>
                <a:srgbClr val="A5A5A5"/>
              </a:buClr>
              <a:buFont typeface="Georgia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Аргументация</a:t>
            </a:r>
            <a:r>
              <a:rPr lang="ru-RU" sz="2400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актуальности появления проектируемого объекта (зачем проектируемый объект нужен?) </a:t>
            </a:r>
          </a:p>
          <a:p>
            <a:pPr marL="365760" lvl="0" indent="-256032" algn="just" defTabSz="685800">
              <a:spcBef>
                <a:spcPts val="750"/>
              </a:spcBef>
              <a:buClr>
                <a:srgbClr val="A5A5A5"/>
              </a:buClr>
              <a:buFont typeface="Georgia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Достижение цели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через детальную разработку</a:t>
            </a:r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которая должна завершиться вполне реальным,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осязаемым практическим результатом оформленным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тем или иным образом</a:t>
            </a:r>
          </a:p>
          <a:p>
            <a:pPr marL="365760" lvl="0" indent="-256032" algn="just" defTabSz="685800">
              <a:spcBef>
                <a:spcPts val="750"/>
              </a:spcBef>
              <a:buClr>
                <a:srgbClr val="A5A5A5"/>
              </a:buClr>
              <a:buFont typeface="Georgia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Результат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не может отличаться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по существенным характеристикам от заявленного</a:t>
            </a:r>
          </a:p>
          <a:p>
            <a:pPr marL="365760" lvl="0" indent="-256032" algn="just" defTabSz="685800">
              <a:spcBef>
                <a:spcPts val="750"/>
              </a:spcBef>
              <a:buClr>
                <a:srgbClr val="A5A5A5"/>
              </a:buClr>
              <a:buFont typeface="Georgia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Завершённый проект предполагает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публичную презентацию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достижений</a:t>
            </a:r>
            <a:r>
              <a:rPr lang="ru-RU" sz="2000" dirty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</a:p>
          <a:p>
            <a:pPr marL="365760" lvl="0" indent="-256032" algn="just" defTabSz="685800">
              <a:spcBef>
                <a:spcPts val="750"/>
              </a:spcBef>
              <a:buClr>
                <a:srgbClr val="A5A5A5"/>
              </a:buClr>
              <a:buFont typeface="Georgia"/>
              <a:buChar char="•"/>
              <a:defRPr/>
            </a:pPr>
            <a:endParaRPr lang="ru-RU" sz="2100" dirty="0">
              <a:solidFill>
                <a:prstClr val="black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4" name="Picture 2" descr="http://thumbs.dreamstime.com/z/argumenta%C3%A7%C3%A3o-de-dois-homens-16215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9420"/>
            <a:ext cx="1266126" cy="117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30" y="1968409"/>
            <a:ext cx="1269451" cy="12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91" y="3493270"/>
            <a:ext cx="2016224" cy="120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980" y="4853757"/>
            <a:ext cx="1194920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Основные шаги в проектной </a:t>
            </a:r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деятельности, которые необходимо  продумать и прописать</a:t>
            </a:r>
            <a:endParaRPr lang="ru-RU" sz="28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6319614" cy="4351338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1.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Актуальность</a:t>
            </a:r>
            <a:r>
              <a:rPr lang="ru-RU" dirty="0" smtClean="0">
                <a:latin typeface="Georgia" panose="02040502050405020303" pitchFamily="18" charset="0"/>
              </a:rPr>
              <a:t> темы и описание оснований для запуска проекта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2.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Цель </a:t>
            </a:r>
            <a:r>
              <a:rPr lang="ru-RU" dirty="0" smtClean="0">
                <a:latin typeface="Georgia" panose="02040502050405020303" pitchFamily="18" charset="0"/>
              </a:rPr>
              <a:t>проекта </a:t>
            </a:r>
            <a:r>
              <a:rPr lang="ru-RU" dirty="0" smtClean="0">
                <a:latin typeface="Georgia" panose="02040502050405020303" pitchFamily="18" charset="0"/>
              </a:rPr>
              <a:t>(результат)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3. О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форм</a:t>
            </a:r>
            <a:r>
              <a:rPr lang="ru-RU" dirty="0" smtClean="0">
                <a:latin typeface="Georgia" panose="02040502050405020303" pitchFamily="18" charset="0"/>
              </a:rPr>
              <a:t>ление результата ( как будет выглядеть)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4.</a:t>
            </a:r>
            <a:r>
              <a:rPr lang="ru-RU" dirty="0" smtClean="0"/>
              <a:t>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Описание характеристик объекта </a:t>
            </a:r>
            <a:r>
              <a:rPr lang="ru-RU" dirty="0" smtClean="0">
                <a:latin typeface="Georgia" panose="02040502050405020303" pitchFamily="18" charset="0"/>
              </a:rPr>
              <a:t>, на который нацелен проект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5.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Шаги  по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реализации </a:t>
            </a:r>
            <a:r>
              <a:rPr lang="ru-RU" dirty="0" smtClean="0">
                <a:latin typeface="Georgia" panose="02040502050405020303" pitchFamily="18" charset="0"/>
              </a:rPr>
              <a:t>проекта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6. </a:t>
            </a:r>
            <a:r>
              <a:rPr lang="ru-RU" dirty="0" smtClean="0">
                <a:latin typeface="Georgia" panose="02040502050405020303" pitchFamily="18" charset="0"/>
              </a:rPr>
              <a:t>Перечень основных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ресурсов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</a:rPr>
              <a:t>для проектирования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7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.Критерии </a:t>
            </a:r>
            <a:r>
              <a:rPr lang="ru-RU" dirty="0" smtClean="0">
                <a:latin typeface="Georgia" panose="02040502050405020303" pitchFamily="18" charset="0"/>
              </a:rPr>
              <a:t>(показатели) достижения цели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8.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Публичная защита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340768"/>
            <a:ext cx="2160240" cy="15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63" y="476672"/>
            <a:ext cx="7886700" cy="1407689"/>
          </a:xfrm>
        </p:spPr>
        <p:txBody>
          <a:bodyPr>
            <a:normAutofit fontScale="90000"/>
          </a:bodyPr>
          <a:lstStyle/>
          <a:p>
            <a:pPr lvl="0" algn="just">
              <a:spcBef>
                <a:spcPts val="1000"/>
              </a:spcBef>
            </a:pPr>
            <a:r>
              <a:rPr lang="ru-RU" sz="27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Особенности</a:t>
            </a:r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разработки </a:t>
            </a:r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и реализации </a:t>
            </a:r>
            <a:r>
              <a:rPr lang="ru-RU" sz="2800" i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совместного</a:t>
            </a:r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 проекта информационных библиотечных центров образовательных организаций и публичных библиотек </a:t>
            </a:r>
            <a:r>
              <a:rPr lang="ru-RU" sz="2800" dirty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endParaRPr lang="ru-RU" sz="32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88839"/>
            <a:ext cx="5743550" cy="4188123"/>
          </a:xfrm>
          <a:solidFill>
            <a:schemeClr val="bg1">
              <a:lumMod val="9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1.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Соотнесение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понимания конечного продукта проектной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деятельности </a:t>
            </a:r>
            <a:r>
              <a:rPr lang="ru-RU" dirty="0" smtClean="0">
                <a:latin typeface="Georgia" panose="02040502050405020303" pitchFamily="18" charset="0"/>
              </a:rPr>
              <a:t>между коллективами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2. Мозговой штурм: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выстраивание проектных шагов</a:t>
            </a:r>
            <a:endParaRPr lang="ru-RU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3</a:t>
            </a:r>
            <a:r>
              <a:rPr lang="ru-RU" dirty="0" smtClean="0">
                <a:latin typeface="Georgia" panose="02040502050405020303" pitchFamily="18" charset="0"/>
              </a:rPr>
              <a:t>. </a:t>
            </a:r>
            <a:r>
              <a:rPr lang="ru-RU" dirty="0">
                <a:latin typeface="Georgia" panose="02040502050405020303" pitchFamily="18" charset="0"/>
              </a:rPr>
              <a:t>Учет наличия совместных </a:t>
            </a:r>
            <a:r>
              <a:rPr lang="ru-RU" dirty="0" smtClean="0">
                <a:latin typeface="Georgia" panose="02040502050405020303" pitchFamily="18" charset="0"/>
              </a:rPr>
              <a:t>ресурсов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4.Разделение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зон </a:t>
            </a:r>
            <a:r>
              <a:rPr lang="ru-RU" dirty="0" smtClean="0">
                <a:latin typeface="Georgia" panose="02040502050405020303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действий </a:t>
            </a:r>
            <a:r>
              <a:rPr lang="ru-RU" dirty="0" smtClean="0">
                <a:latin typeface="Georgia" panose="02040502050405020303" pitchFamily="18" charset="0"/>
              </a:rPr>
              <a:t>проектирования, планирование дат и вопросов для согласования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5.Совместный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публичный отчет </a:t>
            </a:r>
            <a:r>
              <a:rPr lang="ru-RU" dirty="0" smtClean="0">
                <a:latin typeface="Georgia" panose="02040502050405020303" pitchFamily="18" charset="0"/>
              </a:rPr>
              <a:t>по результатам проектирования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6.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Совместное </a:t>
            </a:r>
            <a:r>
              <a:rPr lang="ru-RU" dirty="0" smtClean="0">
                <a:latin typeface="Georgia" panose="02040502050405020303" pitchFamily="18" charset="0"/>
              </a:rPr>
              <a:t>(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спланированное)продвижение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проектного продукта 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884361"/>
            <a:ext cx="2804741" cy="19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Возможная основа для разработки совместных проектов ИМЦ и ПБ</a:t>
            </a:r>
            <a:endParaRPr lang="ru-RU" sz="28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40769"/>
            <a:ext cx="6535638" cy="48361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Совместное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создание условий для оказания поддержки в реализации проектной деятельности учащихся</a:t>
            </a:r>
          </a:p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 Разработка комплекса мероприятий по теме: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Сопровождение группового проекта учащихся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 теме: Журнал по предмету: « Я знаю больше!»</a:t>
            </a:r>
          </a:p>
          <a:p>
            <a:pPr algn="just"/>
            <a:r>
              <a:rPr lang="ru-RU" sz="2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Разработка подхода для сопровождения учащихся при создании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видео журнала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«как я создавал проект»</a:t>
            </a:r>
            <a:r>
              <a:rPr lang="ru-RU" sz="2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(мои рекомендации для единомышленников</a:t>
            </a:r>
            <a:r>
              <a:rPr lang="ru-RU" sz="2400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Совместное</a:t>
            </a:r>
            <a:r>
              <a:rPr lang="ru-RU" sz="2400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сопровождение  создания учащимися информационного продукта </a:t>
            </a:r>
            <a:endParaRPr lang="ru-RU" sz="2400" i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i="1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/>
              </a:rPr>
              <a:t>Трудности  проектной деятельности учащихся 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670110" cy="207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3225800" cy="2157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3236913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76" y="3501008"/>
            <a:ext cx="3505200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Вероятные </a:t>
            </a:r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препятствия к   проектной деятельности взрослых </a:t>
            </a:r>
            <a:endParaRPr lang="ru-RU" sz="28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90688"/>
            <a:ext cx="5383510" cy="4618631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Индивидуальные трудности проектной деятельности </a:t>
            </a:r>
            <a:r>
              <a:rPr lang="ru-RU" dirty="0" smtClean="0">
                <a:latin typeface="Georgia" panose="02040502050405020303" pitchFamily="18" charset="0"/>
              </a:rPr>
              <a:t>(отсутствие прямого сопровождения проектной </a:t>
            </a:r>
            <a:r>
              <a:rPr lang="ru-RU" dirty="0" smtClean="0">
                <a:latin typeface="Georgia" panose="02040502050405020303" pitchFamily="18" charset="0"/>
              </a:rPr>
              <a:t>деятельности для взрослого)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Высокая занятость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привычными видами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работ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(не до проекта)</a:t>
            </a:r>
            <a:endParaRPr lang="ru-RU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Консервативные </a:t>
            </a:r>
            <a:r>
              <a:rPr lang="ru-RU" dirty="0" smtClean="0">
                <a:latin typeface="Georgia" panose="02040502050405020303" pitchFamily="18" charset="0"/>
              </a:rPr>
              <a:t>характеристики 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мировоззрения </a:t>
            </a:r>
          </a:p>
          <a:p>
            <a:pPr marL="0" indent="0">
              <a:buNone/>
            </a:pPr>
            <a:r>
              <a:rPr lang="ru-RU" dirty="0" smtClean="0">
                <a:latin typeface="Georgia" panose="02040502050405020303" pitchFamily="18" charset="0"/>
              </a:rPr>
              <a:t>  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Самодостаточность</a:t>
            </a:r>
            <a:r>
              <a:rPr lang="ru-RU" dirty="0" smtClean="0">
                <a:latin typeface="Georgia" panose="02040502050405020303" pitchFamily="18" charset="0"/>
              </a:rPr>
              <a:t> в профессиональной   деятельности 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Психологический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Комплекс при уточнении непонятного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412776"/>
            <a:ext cx="2632822" cy="2495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4437112"/>
            <a:ext cx="2776838" cy="15624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85854" y="4149080"/>
            <a:ext cx="2560814" cy="288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Инноватор</a:t>
            </a: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могут быть: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12776"/>
            <a:ext cx="4807446" cy="4764187"/>
          </a:xfrm>
          <a:solidFill>
            <a:schemeClr val="bg1">
              <a:lumMod val="9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(создание оригинального продукта)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(разрешение проблемы)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Информационными (сбор и обработка информации)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Познавательными (расширение, углубление знаний)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направленными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Техническими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технологическими (отработка способов) 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196752"/>
            <a:ext cx="3171279" cy="23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620713"/>
            <a:ext cx="5761038" cy="14398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Исследование это </a:t>
            </a:r>
            <a:r>
              <a:rPr lang="ru-RU" dirty="0" smtClean="0">
                <a:latin typeface="Georgia" panose="02040502050405020303" pitchFamily="18" charset="0"/>
              </a:rPr>
              <a:t>– </a:t>
            </a:r>
            <a:r>
              <a:rPr lang="ru-RU" sz="2800" dirty="0" smtClean="0">
                <a:latin typeface="Georgia" panose="02040502050405020303" pitchFamily="18" charset="0"/>
              </a:rPr>
              <a:t>ответ на вопрос посредством деятельности и умозаключений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18437" name="Picture 5" descr="http://irs2.4sqi.net/img/general/600x600/84139312_gCAf5eWTJWr4s2VVCbX0M8QnSFllC-fvdbb1h2ZLaF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237038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6" descr="http://d.topic.lt/FF/upload/post/201311/27/1216662/1_aqo6us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37038"/>
            <a:ext cx="3001963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27750" y="1773238"/>
            <a:ext cx="2736850" cy="4608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Tx/>
              <a:buAutoNum type="arabicPeriod"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Пониманию на какой вопрос отвечаем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Гипотетическому мышлению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Логике рассуждений и действий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Аргументации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Способам исследования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84888" y="241300"/>
            <a:ext cx="2808287" cy="1387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Чему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учить (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ся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)?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>
              <a:defRPr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Особенности технологии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845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76475"/>
            <a:ext cx="20161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87363" y="2439988"/>
            <a:ext cx="2951162" cy="1627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Доказательство или опровержение гипотезы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66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104984" cy="29242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Для взрослых и учащихся</a:t>
            </a:r>
            <a:endParaRPr lang="ru-RU" sz="32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39821"/>
            <a:ext cx="3024336" cy="84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9084"/>
            <a:ext cx="280987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7620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00" y="1002625"/>
            <a:ext cx="35179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421652" y="3112474"/>
            <a:ext cx="3560651" cy="360362"/>
          </a:xfrm>
          <a:prstGeom prst="rect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27102"/>
            <a:ext cx="338455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78" y="4096381"/>
            <a:ext cx="31210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28" y="4777754"/>
            <a:ext cx="89693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790407" y="6263927"/>
            <a:ext cx="3262766" cy="491585"/>
          </a:xfrm>
          <a:prstGeom prst="rect">
            <a:avLst/>
          </a:prstGeom>
          <a:noFill/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</a:rPr>
              <a:t>Интрига</a:t>
            </a:r>
            <a:r>
              <a:rPr kumimoji="0" lang="ru-R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3150839"/>
            <a:ext cx="4032250" cy="1152525"/>
          </a:xfrm>
          <a:prstGeom prst="rect">
            <a:avLst/>
          </a:prstGeom>
          <a:solidFill>
            <a:srgbClr val="7A7A7A"/>
          </a:solidFill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важно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для мотивации!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476" y="246792"/>
            <a:ext cx="8928992" cy="94995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Концепция развития школьных информационно-библиотечных центров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2" y="1196752"/>
            <a:ext cx="8820980" cy="2232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6" y="3717032"/>
            <a:ext cx="8874986" cy="2880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899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54" y="651570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sz="2700" b="1" kern="0" dirty="0">
                <a:solidFill>
                  <a:srgbClr val="C00000"/>
                </a:solidFill>
                <a:latin typeface="Georgia" panose="02040502050405020303" pitchFamily="18" charset="0"/>
              </a:rPr>
              <a:t>Компоненты типового </a:t>
            </a:r>
            <a:r>
              <a:rPr lang="ru-RU" sz="2700" b="1" kern="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исследовательского алгоритма, </a:t>
            </a:r>
            <a:r>
              <a:rPr lang="ru-RU" sz="2700" kern="0" dirty="0">
                <a:latin typeface="Georgia" panose="02040502050405020303" pitchFamily="18" charset="0"/>
              </a:rPr>
              <a:t>которые могут приобретать  межпредметные характеристики</a:t>
            </a:r>
            <a:r>
              <a:rPr lang="ru-RU" sz="2700" dirty="0"/>
              <a:t/>
            </a:r>
            <a:br>
              <a:rPr lang="ru-RU" sz="2700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57840"/>
            <a:ext cx="8568952" cy="5233214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1. Тема </a:t>
            </a:r>
            <a:r>
              <a:rPr lang="ru-RU" sz="1600" kern="0" dirty="0">
                <a:solidFill>
                  <a:srgbClr val="0070C0"/>
                </a:solidFill>
                <a:latin typeface="Georgia" pitchFamily="18" charset="0"/>
              </a:rPr>
              <a:t>– </a:t>
            </a:r>
            <a:r>
              <a:rPr lang="ru-RU" sz="1600" i="1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это  фраза, которая показывает по поводу чего происходит исследование. </a:t>
            </a:r>
            <a:r>
              <a:rPr lang="ru-RU" sz="1600" i="1" kern="0" dirty="0">
                <a:solidFill>
                  <a:prstClr val="black"/>
                </a:solidFill>
                <a:latin typeface="Georgia" pitchFamily="18" charset="0"/>
              </a:rPr>
              <a:t>(если лежит на стыке разных научных областей знания)</a:t>
            </a:r>
          </a:p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2.Проблема – </a:t>
            </a:r>
            <a:r>
              <a:rPr lang="ru-RU" sz="1600" i="1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трудность на преодоление которой направлено исследование (</a:t>
            </a:r>
            <a:r>
              <a:rPr lang="ru-RU" sz="1600" i="1" kern="0" dirty="0">
                <a:solidFill>
                  <a:prstClr val="black"/>
                </a:solidFill>
                <a:latin typeface="Georgia" pitchFamily="18" charset="0"/>
              </a:rPr>
              <a:t>если относится к разным сферам деятельности человека, науки, имеет двойственную характеристику: двойная проблема)</a:t>
            </a:r>
          </a:p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3. Цель - </a:t>
            </a:r>
            <a:r>
              <a:rPr lang="ru-RU" sz="1600" i="1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это деятельность которая приводит к результату. </a:t>
            </a:r>
          </a:p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4. Задачи </a:t>
            </a:r>
            <a:r>
              <a:rPr lang="ru-RU" sz="1600" kern="0" dirty="0">
                <a:solidFill>
                  <a:srgbClr val="C00000"/>
                </a:solidFill>
                <a:latin typeface="Georgia" pitchFamily="18" charset="0"/>
              </a:rPr>
              <a:t>– </a:t>
            </a:r>
            <a:r>
              <a:rPr lang="ru-RU" sz="1600" i="1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действия при помощи которых будет происходить исследование </a:t>
            </a:r>
            <a:r>
              <a:rPr lang="ru-RU" sz="1600" i="1" kern="0" dirty="0">
                <a:solidFill>
                  <a:prstClr val="black"/>
                </a:solidFill>
                <a:latin typeface="Georgia" pitchFamily="18" charset="0"/>
              </a:rPr>
              <a:t>( если отвечаем на вопросы из разных областей знания, планируем получения результата используя разное  по специфике и назначению оборудование)</a:t>
            </a:r>
          </a:p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5Объект </a:t>
            </a:r>
            <a:r>
              <a:rPr lang="ru-RU" sz="1600" kern="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– </a:t>
            </a:r>
            <a:r>
              <a:rPr lang="ru-RU" sz="1600" i="1" kern="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то, что будет исследоваться </a:t>
            </a:r>
            <a:r>
              <a:rPr lang="ru-RU" sz="1600" i="1" kern="0" dirty="0" smtClean="0">
                <a:solidFill>
                  <a:prstClr val="black"/>
                </a:solidFill>
                <a:latin typeface="Georgia" pitchFamily="18" charset="0"/>
              </a:rPr>
              <a:t>(</a:t>
            </a:r>
            <a:r>
              <a:rPr lang="ru-RU" sz="1600" i="1" kern="0" dirty="0">
                <a:solidFill>
                  <a:prstClr val="black"/>
                </a:solidFill>
                <a:latin typeface="Georgia" pitchFamily="18" charset="0"/>
              </a:rPr>
              <a:t>если характеристики относятся к разным сферам научного знания</a:t>
            </a:r>
            <a:r>
              <a:rPr lang="ru-RU" sz="1600" i="1" kern="0" dirty="0" smtClean="0">
                <a:solidFill>
                  <a:prstClr val="black"/>
                </a:solidFill>
                <a:latin typeface="Georgia" pitchFamily="18" charset="0"/>
              </a:rPr>
              <a:t>)</a:t>
            </a:r>
            <a:endParaRPr lang="ru-RU" sz="1600" i="1" kern="0" dirty="0">
              <a:solidFill>
                <a:prstClr val="black"/>
              </a:solidFill>
              <a:latin typeface="Georgia" pitchFamily="18" charset="0"/>
            </a:endParaRPr>
          </a:p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6.Предмет </a:t>
            </a:r>
            <a:r>
              <a:rPr lang="ru-RU" sz="1600" kern="0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sz="1600" kern="0" dirty="0">
                <a:latin typeface="Georgia" pitchFamily="18" charset="0"/>
              </a:rPr>
              <a:t>( характеристика, параметр)–</a:t>
            </a:r>
            <a:r>
              <a:rPr lang="ru-RU" sz="1600" i="1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связанный с объектом будет исследоваться </a:t>
            </a:r>
            <a:r>
              <a:rPr lang="ru-RU" sz="1600" i="1" kern="0" dirty="0" smtClean="0">
                <a:solidFill>
                  <a:prstClr val="black"/>
                </a:solidFill>
                <a:latin typeface="Georgia" pitchFamily="18" charset="0"/>
              </a:rPr>
              <a:t>(если </a:t>
            </a:r>
            <a:r>
              <a:rPr lang="ru-RU" sz="1600" i="1" kern="0" dirty="0">
                <a:solidFill>
                  <a:prstClr val="black"/>
                </a:solidFill>
                <a:latin typeface="Georgia" pitchFamily="18" charset="0"/>
              </a:rPr>
              <a:t>рассматриваются предметы (относящиеся к разным областям научного знания.</a:t>
            </a:r>
          </a:p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7. Гипотеза – </a:t>
            </a:r>
            <a:r>
              <a:rPr lang="ru-RU" sz="1600" i="1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предположение того, что докажет исследование  </a:t>
            </a:r>
            <a:r>
              <a:rPr lang="ru-RU" sz="1600" i="1" kern="0" dirty="0">
                <a:solidFill>
                  <a:prstClr val="black"/>
                </a:solidFill>
                <a:latin typeface="Georgia" pitchFamily="18" charset="0"/>
              </a:rPr>
              <a:t>( захватывает разные области научного знания)</a:t>
            </a:r>
          </a:p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8. </a:t>
            </a:r>
            <a:r>
              <a:rPr lang="ru-RU" sz="1600" b="1" kern="0" dirty="0" smtClean="0">
                <a:latin typeface="Georgia" pitchFamily="18" charset="0"/>
              </a:rPr>
              <a:t>Способы </a:t>
            </a:r>
            <a:r>
              <a:rPr lang="ru-RU" sz="1600" b="1" kern="0" dirty="0">
                <a:latin typeface="Georgia" pitchFamily="18" charset="0"/>
              </a:rPr>
              <a:t>исследования </a:t>
            </a:r>
            <a:r>
              <a:rPr lang="ru-RU" sz="1600" kern="0" dirty="0">
                <a:solidFill>
                  <a:srgbClr val="0070C0"/>
                </a:solidFill>
                <a:latin typeface="Georgia" pitchFamily="18" charset="0"/>
              </a:rPr>
              <a:t>– </a:t>
            </a:r>
            <a:r>
              <a:rPr lang="ru-RU" sz="1600" i="1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как именно будет происходить исследование? </a:t>
            </a:r>
            <a:r>
              <a:rPr lang="ru-RU" sz="1600" i="1" kern="0" dirty="0">
                <a:solidFill>
                  <a:prstClr val="black"/>
                </a:solidFill>
                <a:latin typeface="Georgia" pitchFamily="18" charset="0"/>
              </a:rPr>
              <a:t>( если используются действия из разных областей знаний или УУД)</a:t>
            </a:r>
            <a:endParaRPr lang="ru-RU" sz="1600" i="1" kern="0" dirty="0">
              <a:solidFill>
                <a:srgbClr val="0070C0"/>
              </a:solidFill>
              <a:latin typeface="Georgia" pitchFamily="18" charset="0"/>
            </a:endParaRPr>
          </a:p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9.Способы фиксации результатов </a:t>
            </a:r>
            <a:r>
              <a:rPr lang="ru-RU" sz="1600" kern="0" dirty="0">
                <a:solidFill>
                  <a:srgbClr val="C00000"/>
                </a:solidFill>
                <a:latin typeface="Georgia" pitchFamily="18" charset="0"/>
              </a:rPr>
              <a:t>– </a:t>
            </a:r>
            <a:r>
              <a:rPr lang="ru-RU" sz="1600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отображение результатов в визуальном или ином </a:t>
            </a:r>
            <a:r>
              <a:rPr lang="ru-RU" sz="1600" kern="0" dirty="0">
                <a:solidFill>
                  <a:srgbClr val="0070C0"/>
                </a:solidFill>
                <a:latin typeface="Georgia" pitchFamily="18" charset="0"/>
              </a:rPr>
              <a:t>виде  </a:t>
            </a:r>
            <a:r>
              <a:rPr lang="ru-RU" sz="1600" i="1" kern="0" dirty="0">
                <a:solidFill>
                  <a:prstClr val="black"/>
                </a:solidFill>
                <a:latin typeface="Georgia" pitchFamily="18" charset="0"/>
              </a:rPr>
              <a:t>(разные способы фиксации результатов как совокупный продукт исследования)</a:t>
            </a:r>
          </a:p>
          <a:p>
            <a:pPr marL="514350" lvl="0" indent="-514350">
              <a:buClr>
                <a:srgbClr val="EAEBDE"/>
              </a:buClr>
              <a:buSzPct val="75000"/>
              <a:buNone/>
              <a:defRPr/>
            </a:pPr>
            <a:r>
              <a:rPr lang="ru-RU" sz="1600" b="1" kern="0" dirty="0">
                <a:latin typeface="Georgia" pitchFamily="18" charset="0"/>
              </a:rPr>
              <a:t>10. Применение результатов </a:t>
            </a:r>
            <a:r>
              <a:rPr lang="ru-RU" sz="1600" kern="0" dirty="0">
                <a:solidFill>
                  <a:srgbClr val="0070C0"/>
                </a:solidFill>
                <a:latin typeface="Georgia" pitchFamily="18" charset="0"/>
              </a:rPr>
              <a:t>– </a:t>
            </a:r>
            <a:r>
              <a:rPr lang="ru-RU" sz="1600" i="1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зачем нужны результаты исследования, что они могут , что-то изменить?</a:t>
            </a:r>
            <a:r>
              <a:rPr lang="ru-RU" sz="1600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 –</a:t>
            </a:r>
            <a:r>
              <a:rPr lang="ru-RU" sz="1600" i="1" kern="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 где и как  будут отмечаться показатели </a:t>
            </a:r>
            <a:r>
              <a:rPr lang="ru-RU" sz="1600" i="1" kern="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исследования</a:t>
            </a:r>
            <a:endParaRPr lang="ru-RU" sz="1600" i="1" kern="0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1414"/>
            <a:ext cx="8003802" cy="981322"/>
          </a:xfrm>
        </p:spPr>
        <p:txBody>
          <a:bodyPr>
            <a:normAutofit fontScale="90000"/>
          </a:bodyPr>
          <a:lstStyle/>
          <a:p>
            <a:r>
              <a:rPr lang="ru-RU" altLang="ru-RU" sz="2400" b="1" kern="0" dirty="0">
                <a:solidFill>
                  <a:srgbClr val="C00000"/>
                </a:solidFill>
                <a:latin typeface="Georgia" pitchFamily="18" charset="0"/>
              </a:rPr>
              <a:t>Проблемы </a:t>
            </a:r>
            <a:br>
              <a:rPr lang="ru-RU" altLang="ru-RU" sz="2400" b="1" kern="0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altLang="ru-RU" sz="2400" b="1" kern="0" dirty="0">
                <a:solidFill>
                  <a:srgbClr val="C00000"/>
                </a:solidFill>
                <a:latin typeface="Georgia" pitchFamily="18" charset="0"/>
              </a:rPr>
              <a:t>разработки и осуществления исследовательского проекта учащимися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5770984" cy="52864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1. Ищут разрешение проблем (ответы на вопросы) </a:t>
            </a:r>
            <a:r>
              <a:rPr lang="ru-RU" sz="2000" kern="0" dirty="0">
                <a:solidFill>
                  <a:srgbClr val="002060"/>
                </a:solidFill>
                <a:latin typeface="Georgia" pitchFamily="18" charset="0"/>
              </a:rPr>
              <a:t>в готовом виде </a:t>
            </a: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(интернет, литература);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2.Могут </a:t>
            </a:r>
            <a:r>
              <a:rPr lang="ru-RU" sz="2000" kern="0" dirty="0">
                <a:solidFill>
                  <a:srgbClr val="002060"/>
                </a:solidFill>
                <a:latin typeface="Georgia" pitchFamily="18" charset="0"/>
              </a:rPr>
              <a:t>потерять интерес </a:t>
            </a: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к теме, если её разработка рассчитана на учебный год;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3. </a:t>
            </a:r>
            <a:r>
              <a:rPr lang="ru-RU" sz="2000" kern="0" dirty="0">
                <a:solidFill>
                  <a:srgbClr val="002060"/>
                </a:solidFill>
                <a:latin typeface="Georgia" pitchFamily="18" charset="0"/>
              </a:rPr>
              <a:t>Уходят</a:t>
            </a:r>
            <a:r>
              <a:rPr lang="ru-RU" sz="2000" kern="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от жизненных </a:t>
            </a:r>
            <a:r>
              <a:rPr lang="ru-RU" sz="2000" kern="0" dirty="0">
                <a:solidFill>
                  <a:srgbClr val="002060"/>
                </a:solidFill>
                <a:latin typeface="Georgia" pitchFamily="18" charset="0"/>
              </a:rPr>
              <a:t>реалий;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1800" kern="0" dirty="0">
                <a:solidFill>
                  <a:prstClr val="black"/>
                </a:solidFill>
                <a:latin typeface="Georgia" pitchFamily="18" charset="0"/>
              </a:rPr>
              <a:t>4</a:t>
            </a: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. Слишком </a:t>
            </a:r>
            <a:r>
              <a:rPr lang="ru-RU" sz="2000" kern="0" dirty="0">
                <a:solidFill>
                  <a:srgbClr val="002060"/>
                </a:solidFill>
                <a:latin typeface="Georgia" pitchFamily="18" charset="0"/>
              </a:rPr>
              <a:t>велико вмешательство педагога </a:t>
            </a: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в проектно - исследовательские действия учащихся;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5. </a:t>
            </a:r>
            <a:r>
              <a:rPr lang="ru-RU" sz="2000" kern="0" dirty="0">
                <a:solidFill>
                  <a:srgbClr val="002060"/>
                </a:solidFill>
                <a:latin typeface="Georgia" pitchFamily="18" charset="0"/>
              </a:rPr>
              <a:t>Педагоги затрудняются </a:t>
            </a: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в использовании интегрированного содержания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6. Учителя не всегда готовы решать </a:t>
            </a:r>
            <a:r>
              <a:rPr lang="ru-RU" sz="2000" kern="0" dirty="0">
                <a:solidFill>
                  <a:srgbClr val="002060"/>
                </a:solidFill>
                <a:latin typeface="Georgia" pitchFamily="18" charset="0"/>
              </a:rPr>
              <a:t>проблемы УУД учащихся </a:t>
            </a:r>
            <a:r>
              <a:rPr lang="ru-RU" sz="2000" kern="0" dirty="0">
                <a:solidFill>
                  <a:prstClr val="black"/>
                </a:solidFill>
                <a:latin typeface="Georgia" pitchFamily="18" charset="0"/>
              </a:rPr>
              <a:t>совместно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43844"/>
            <a:ext cx="230505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4365625"/>
            <a:ext cx="2693987" cy="1584325"/>
          </a:xfrm>
          <a:prstGeom prst="rect">
            <a:avLst/>
          </a:prstGeom>
          <a:solidFill>
            <a:srgbClr val="A8CDD7">
              <a:lumMod val="7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Вероятные проблемы в исследовательской деятельности взрослого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fanday.ru/wp-content/uploads/2013/02/time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4" y="2060848"/>
            <a:ext cx="2935214" cy="220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kn.kz/uploads/cache/object_gallery_big/news/nedostroeniy-dom_561dd97dcfa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30211"/>
            <a:ext cx="3257603" cy="204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tatic.norma.uz/images/128288_f8d7b39f6da5b29b20367b95435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2417"/>
            <a:ext cx="2633786" cy="197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lipart-library.com/images/8TznMzga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74" y="4468552"/>
            <a:ext cx="2952328" cy="23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7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71435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Проектно-исследовательские действия учащегося во внеурочное время</a:t>
            </a: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4499992" y="1727529"/>
            <a:ext cx="720725" cy="323850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://www.warlords3.com/wp-content/uploads/2017/06/cheap-essay-writing-768x5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993113"/>
            <a:ext cx="3392958" cy="241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060779"/>
            <a:ext cx="4402138" cy="1657350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571500" marR="0" lvl="0" indent="-57150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Проект</a:t>
            </a:r>
          </a:p>
          <a:p>
            <a:pPr marL="571500" marR="0" lvl="0" indent="-57150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Исследование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27241" y="1016490"/>
            <a:ext cx="3898900" cy="165735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Информационный ресурс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Коммуникация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11960" y="2852936"/>
            <a:ext cx="4714181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Деятельность в библиотеке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prstClr val="white"/>
                </a:solidFill>
                <a:latin typeface="Georgia" panose="02040502050405020303" pitchFamily="18" charset="0"/>
              </a:rPr>
              <a:t>Поиск информации об объекте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prstClr val="white"/>
                </a:solidFill>
                <a:latin typeface="Georgia" panose="02040502050405020303" pitchFamily="18" charset="0"/>
              </a:rPr>
              <a:t>Поиск образцов оформления работы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prstClr val="white"/>
                </a:solidFill>
                <a:latin typeface="Georgia" panose="02040502050405020303" pitchFamily="18" charset="0"/>
              </a:rPr>
              <a:t>Образцы для иллюстрирования работы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prstClr val="white"/>
                </a:solidFill>
                <a:latin typeface="Georgia" panose="02040502050405020303" pitchFamily="18" charset="0"/>
              </a:rPr>
              <a:t>Обсуждение аспектов работы , договорённости</a:t>
            </a:r>
          </a:p>
        </p:txBody>
      </p:sp>
    </p:spTree>
    <p:extLst>
      <p:ext uri="{BB962C8B-B14F-4D97-AF65-F5344CB8AC3E}">
        <p14:creationId xmlns:p14="http://schemas.microsoft.com/office/powerpoint/2010/main" val="24043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714356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990000"/>
                </a:solidFill>
                <a:latin typeface="Georgia" pitchFamily="18" charset="0"/>
              </a:rPr>
              <a:t>Возможности библиотек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864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Подборка информационных источников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по теме;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Обучение работе с информацией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и записи, использованных  источников информации;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Предоставление площадки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для индивидуальной работы и группового взаимодействия по теме (проекта, исследования);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Презентация</a:t>
            </a:r>
            <a:r>
              <a:rPr lang="ru-RU" sz="2400" b="1" dirty="0">
                <a:solidFill>
                  <a:srgbClr val="70AD47">
                    <a:lumMod val="75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проектов , размещение исследовательских работ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Создание авторского ученического ресурса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4888709"/>
            <a:ext cx="1944216" cy="120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altLang="ru-RU" sz="2800" b="1" kern="0" dirty="0">
                <a:solidFill>
                  <a:srgbClr val="C00000"/>
                </a:solidFill>
                <a:latin typeface="Georgia" pitchFamily="18" charset="0"/>
              </a:rPr>
              <a:t>Проблемы современных школьников при работе с информацией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864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 algn="just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Arial"/>
              </a:rPr>
              <a:t>1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.  </a:t>
            </a:r>
            <a:r>
              <a:rPr lang="ru-RU" sz="2400" kern="0" dirty="0">
                <a:solidFill>
                  <a:srgbClr val="002060"/>
                </a:solidFill>
                <a:latin typeface="Georgia" panose="02040502050405020303" pitchFamily="18" charset="0"/>
              </a:rPr>
              <a:t>Основной способ добывания информации – прямое заимствование информации из интернет ресурсов. 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При этом: невысокий  аналитический уровень изучения материалов, нет обобщений, нет вероятностных суждений на основе заимствованного материала, преобразование информации;</a:t>
            </a:r>
          </a:p>
          <a:p>
            <a:pPr lvl="0" algn="just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2. </a:t>
            </a:r>
            <a:r>
              <a:rPr lang="ru-RU" sz="2400" kern="0" dirty="0">
                <a:solidFill>
                  <a:srgbClr val="002060"/>
                </a:solidFill>
                <a:latin typeface="Georgia" panose="02040502050405020303" pitchFamily="18" charset="0"/>
              </a:rPr>
              <a:t>Использование общепринятого мнения 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(часто общие фразы), неубедительность примеров;</a:t>
            </a:r>
          </a:p>
          <a:p>
            <a:pPr lvl="0" algn="just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3.Почти </a:t>
            </a:r>
            <a:r>
              <a:rPr lang="ru-RU" sz="2400" kern="0" dirty="0">
                <a:solidFill>
                  <a:srgbClr val="002060"/>
                </a:solidFill>
                <a:latin typeface="Georgia" panose="02040502050405020303" pitchFamily="18" charset="0"/>
              </a:rPr>
              <a:t>нет информации добытой при помощи исследований;</a:t>
            </a:r>
          </a:p>
          <a:p>
            <a:pPr lvl="0" algn="just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schemeClr val="tx2"/>
                </a:solidFill>
                <a:latin typeface="Georgia" panose="02040502050405020303" pitchFamily="18" charset="0"/>
              </a:rPr>
              <a:t>4.</a:t>
            </a:r>
            <a:r>
              <a:rPr lang="ru-RU" sz="2400" kern="0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400" kern="0" dirty="0">
                <a:solidFill>
                  <a:srgbClr val="002060"/>
                </a:solidFill>
                <a:latin typeface="Georgia" panose="02040502050405020303" pitchFamily="18" charset="0"/>
              </a:rPr>
              <a:t>Случайный </a:t>
            </a:r>
            <a:r>
              <a:rPr lang="ru-RU" sz="2400" kern="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подбор источников</a:t>
            </a:r>
            <a:endParaRPr lang="ru-RU" kern="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67141"/>
            <a:ext cx="20161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7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714356"/>
          </a:xfrm>
        </p:spPr>
        <p:txBody>
          <a:bodyPr>
            <a:normAutofit/>
          </a:bodyPr>
          <a:lstStyle/>
          <a:p>
            <a:r>
              <a:rPr lang="ru-RU" sz="3200" b="1" kern="0" dirty="0">
                <a:solidFill>
                  <a:srgbClr val="C00000"/>
                </a:solidFill>
                <a:latin typeface="Georgia" panose="02040502050405020303" pitchFamily="18" charset="0"/>
              </a:rPr>
              <a:t>Понятие: источники информации 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864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Слово «информация» происходит от латинского слова: </a:t>
            </a:r>
            <a:r>
              <a:rPr lang="la-Latn" sz="2400" i="1" kern="0" dirty="0">
                <a:solidFill>
                  <a:prstClr val="black"/>
                </a:solidFill>
                <a:latin typeface="Georgia" panose="02040502050405020303" pitchFamily="18" charset="0"/>
              </a:rPr>
              <a:t>informatio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, что в переводе обозначает </a:t>
            </a:r>
            <a:r>
              <a:rPr lang="ru-RU" sz="2400" i="1" kern="0" dirty="0">
                <a:solidFill>
                  <a:srgbClr val="002060"/>
                </a:solidFill>
                <a:latin typeface="Georgia" panose="02040502050405020303" pitchFamily="18" charset="0"/>
              </a:rPr>
              <a:t>сведение, разъяснение, ознакомление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. Понятие информации рассматривалось ещё античными философами.</a:t>
            </a:r>
            <a:endParaRPr lang="ru-RU" sz="2400" u="sng" kern="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b="1" kern="0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kern="0" dirty="0">
                <a:solidFill>
                  <a:srgbClr val="002060"/>
                </a:solidFill>
                <a:latin typeface="Georgia" panose="02040502050405020303" pitchFamily="18" charset="0"/>
              </a:rPr>
              <a:t>Источник информации </a:t>
            </a:r>
            <a:r>
              <a:rPr lang="ru-RU" sz="2400" kern="0" dirty="0">
                <a:solidFill>
                  <a:srgbClr val="C00000"/>
                </a:solidFill>
                <a:latin typeface="Georgia" panose="02040502050405020303" pitchFamily="18" charset="0"/>
              </a:rPr>
              <a:t>- 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это объект или субъект, представляющий данные о чём –либо независимо от формы представления 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copypast.ru/uploads/posts/1232099174_09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143375"/>
            <a:ext cx="414337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6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981322"/>
          </a:xfrm>
        </p:spPr>
        <p:txBody>
          <a:bodyPr>
            <a:normAutofit fontScale="90000"/>
          </a:bodyPr>
          <a:lstStyle/>
          <a:p>
            <a:r>
              <a:rPr lang="ru-RU" sz="2800" b="1" kern="0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2800" b="1" kern="0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100" b="1" kern="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Особенности </a:t>
            </a:r>
            <a:r>
              <a:rPr lang="ru-RU" sz="3100" b="1" kern="0" dirty="0">
                <a:solidFill>
                  <a:srgbClr val="C00000"/>
                </a:solidFill>
                <a:latin typeface="Georgia" panose="02040502050405020303" pitchFamily="18" charset="0"/>
              </a:rPr>
              <a:t>исследования информационных источников</a:t>
            </a:r>
            <a:r>
              <a:rPr lang="ru-RU" sz="3100" kern="0" dirty="0">
                <a:solidFill>
                  <a:srgbClr val="C00000"/>
                </a:solidFill>
                <a:latin typeface="Arial"/>
              </a:rPr>
              <a:t/>
            </a:r>
            <a:br>
              <a:rPr lang="ru-RU" sz="3100" kern="0" dirty="0">
                <a:solidFill>
                  <a:srgbClr val="C00000"/>
                </a:solidFill>
                <a:latin typeface="Arial"/>
              </a:rPr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6563072" cy="5286412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1. Проанализировать информацию (разделить на смысловые части с целью понимания);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2. Выбрать способы работы с информацией (факты, доказательства, аргументы, </a:t>
            </a:r>
            <a:r>
              <a:rPr lang="ru-RU" sz="2400" kern="0" dirty="0" err="1">
                <a:solidFill>
                  <a:prstClr val="black"/>
                </a:solidFill>
                <a:latin typeface="Georgia" panose="02040502050405020303" pitchFamily="18" charset="0"/>
              </a:rPr>
              <a:t>др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);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3. Соотнесение с другими источниками;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4. Трансформация информации  в тот или иной вид;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5. Поиск основной идеи, обобщение идей</a:t>
            </a:r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http://s43.radikal.ru/i100/1210/bc/8ba62a0a2e1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643063"/>
            <a:ext cx="1785938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7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1414"/>
            <a:ext cx="4392488" cy="981322"/>
          </a:xfrm>
        </p:spPr>
        <p:txBody>
          <a:bodyPr>
            <a:normAutofit fontScale="90000"/>
          </a:bodyPr>
          <a:lstStyle/>
          <a:p>
            <a:r>
              <a:rPr lang="ru-RU" altLang="ru-RU" sz="2400" b="1" kern="0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altLang="ru-RU" sz="2400" b="1" kern="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altLang="ru-RU" sz="2400" b="1" kern="0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altLang="ru-RU" sz="2400" b="1" kern="0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altLang="ru-RU" sz="2400" b="1" kern="0" dirty="0" smtClean="0">
                <a:solidFill>
                  <a:srgbClr val="C00000"/>
                </a:solidFill>
                <a:latin typeface="Georgia" pitchFamily="18" charset="0"/>
              </a:rPr>
              <a:t>Сравнительный </a:t>
            </a:r>
            <a:r>
              <a:rPr lang="ru-RU" altLang="ru-RU" sz="2400" b="1" kern="0" dirty="0">
                <a:solidFill>
                  <a:srgbClr val="C00000"/>
                </a:solidFill>
                <a:latin typeface="Georgia" pitchFamily="18" charset="0"/>
              </a:rPr>
              <a:t>(сопоставительный) </a:t>
            </a:r>
            <a:r>
              <a:rPr lang="ru-RU" altLang="ru-RU" sz="2400" kern="0" dirty="0">
                <a:solidFill>
                  <a:prstClr val="black"/>
                </a:solidFill>
                <a:latin typeface="Georgia" pitchFamily="18" charset="0"/>
              </a:rPr>
              <a:t/>
            </a:r>
            <a:br>
              <a:rPr lang="ru-RU" altLang="ru-RU" sz="2400" kern="0" dirty="0">
                <a:solidFill>
                  <a:prstClr val="black"/>
                </a:solidFill>
                <a:latin typeface="Georgia" pitchFamily="18" charset="0"/>
              </a:rPr>
            </a:br>
            <a:r>
              <a:rPr lang="ru-RU" altLang="ru-RU" sz="2400" b="1" kern="0" dirty="0">
                <a:solidFill>
                  <a:srgbClr val="C00000"/>
                </a:solidFill>
                <a:latin typeface="Georgia" pitchFamily="18" charset="0"/>
              </a:rPr>
              <a:t>анализ</a:t>
            </a:r>
            <a:r>
              <a:rPr lang="ru-RU" altLang="ru-RU" sz="3200" kern="0" dirty="0">
                <a:solidFill>
                  <a:srgbClr val="FFFF00"/>
                </a:solidFill>
                <a:latin typeface="Arial"/>
              </a:rPr>
              <a:t/>
            </a:r>
            <a:br>
              <a:rPr lang="ru-RU" altLang="ru-RU" sz="3200" kern="0" dirty="0">
                <a:solidFill>
                  <a:srgbClr val="FFFF00"/>
                </a:solidFill>
                <a:latin typeface="Arial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4474840" cy="5286412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Ознакомьтесь с информацией (текстом, таблицами, наглядностью и т. д.)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Выделите элементы для сравнения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Определите критерии</a:t>
            </a:r>
            <a:r>
              <a:rPr lang="ru-RU" sz="2400" kern="0" dirty="0">
                <a:solidFill>
                  <a:srgbClr val="00B050"/>
                </a:solidFill>
                <a:latin typeface="Georgia" panose="02040502050405020303" pitchFamily="18" charset="0"/>
              </a:rPr>
              <a:t> 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(признаки) для сравнения, выделите в них существенное.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Охарактеризуйте каждый из выбранных элементов</a:t>
            </a:r>
            <a:r>
              <a:rPr lang="ru-RU" sz="2400" kern="0" dirty="0">
                <a:solidFill>
                  <a:srgbClr val="00B050"/>
                </a:solidFill>
                <a:latin typeface="Georgia" panose="02040502050405020303" pitchFamily="18" charset="0"/>
              </a:rPr>
              <a:t> 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по этим признакам.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Найдите общие и отличительные характеристики.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Обобщите выводы.</a:t>
            </a:r>
            <a:endParaRPr lang="ru-RU" sz="2800" kern="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31" y="44624"/>
            <a:ext cx="449897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743781"/>
              </p:ext>
            </p:extLst>
          </p:nvPr>
        </p:nvGraphicFramePr>
        <p:xfrm>
          <a:off x="3779912" y="4437112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Сходство</a:t>
                      </a:r>
                      <a:endParaRPr lang="ru-RU" sz="1800" dirty="0"/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Различие</a:t>
                      </a:r>
                      <a:endParaRPr lang="ru-RU" sz="1800" dirty="0"/>
                    </a:p>
                  </a:txBody>
                  <a:tcPr marT="45702" marB="45702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828441" y="5445224"/>
            <a:ext cx="3786188" cy="500062"/>
          </a:xfrm>
          <a:prstGeom prst="rect">
            <a:avLst/>
          </a:prstGeom>
          <a:solidFill>
            <a:srgbClr val="72A376"/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Общий вывод</a:t>
            </a:r>
          </a:p>
        </p:txBody>
      </p:sp>
    </p:spTree>
    <p:extLst>
      <p:ext uri="{BB962C8B-B14F-4D97-AF65-F5344CB8AC3E}">
        <p14:creationId xmlns:p14="http://schemas.microsoft.com/office/powerpoint/2010/main" val="16857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4504584" cy="714356"/>
          </a:xfrm>
        </p:spPr>
        <p:txBody>
          <a:bodyPr>
            <a:normAutofit fontScale="90000"/>
          </a:bodyPr>
          <a:lstStyle/>
          <a:p>
            <a:r>
              <a:rPr lang="ru-RU" altLang="ru-RU" sz="3600" b="1" kern="0" dirty="0">
                <a:solidFill>
                  <a:srgbClr val="C00000"/>
                </a:solidFill>
                <a:latin typeface="Georgia" pitchFamily="18" charset="0"/>
              </a:rPr>
              <a:t>Динамический анализ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98604"/>
            <a:ext cx="4618856" cy="5286412"/>
          </a:xfrm>
        </p:spPr>
        <p:txBody>
          <a:bodyPr>
            <a:normAutofit fontScale="92500" lnSpcReduction="20000"/>
          </a:bodyPr>
          <a:lstStyle/>
          <a:p>
            <a:pPr marL="87313" lvl="0" indent="-87313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Определите объекты, которые будите отслеживать в динамике (развитие, изменение во времени).</a:t>
            </a:r>
          </a:p>
          <a:p>
            <a:pPr marL="87313" lvl="0" indent="-87313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Определите задачу слежения.</a:t>
            </a:r>
          </a:p>
          <a:p>
            <a:pPr marL="87313" lvl="0" indent="-87313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Определите временной интервал слежения.</a:t>
            </a:r>
          </a:p>
          <a:p>
            <a:pPr marL="87313" lvl="0" indent="-87313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Выберите способ фиксации результатов.</a:t>
            </a:r>
          </a:p>
          <a:p>
            <a:pPr marL="87313" lvl="0" indent="-87313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Определите разницу с первоначальным состоянием, сделайте вывод об изменениях объекта.</a:t>
            </a:r>
          </a:p>
          <a:p>
            <a:endParaRPr lang="ru-RU" dirty="0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http://im3-tub-ru.yandex.net/i?id=59271307-28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27161"/>
            <a:ext cx="2607965" cy="195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img0.liveinternet.ru/images/attach/c/3/75/298/75298744_yekonomika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33" y="2060847"/>
            <a:ext cx="24288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31316"/>
            <a:ext cx="2880319" cy="215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752" y="1340768"/>
            <a:ext cx="87849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4752" y="1169718"/>
            <a:ext cx="8524564" cy="5355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Цель настоящей Концепции</a:t>
            </a:r>
            <a:r>
              <a:rPr lang="ru-RU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- создание условий для формирования современной школьной библиотеки как </a:t>
            </a:r>
            <a:r>
              <a:rPr lang="ru-RU" kern="5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ключевого инструмента новой инфраструктуры образовательной организации, </a:t>
            </a:r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обеспечивающей современные условия обучения и воспитания.</a:t>
            </a:r>
            <a:endParaRPr lang="ru-RU" sz="1200" kern="50" dirty="0"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Задачами развития школьных библиотек в Костромской области являются</a:t>
            </a:r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:</a:t>
            </a:r>
            <a:endParaRPr lang="ru-RU" sz="1200" kern="50" dirty="0"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- расширение </a:t>
            </a: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функций школьных библиотек для </a:t>
            </a:r>
            <a:r>
              <a:rPr lang="ru-RU" u="sng" kern="5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комплексной поддержки образовательной деятельности</a:t>
            </a:r>
            <a:r>
              <a:rPr lang="ru-RU" b="1" kern="5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в соответствии с требованиями ФГОС, в том числе, активное участие во внеурочной деятельности, реализации программ и проектов в сфере воспитания;</a:t>
            </a:r>
            <a:endParaRPr lang="ru-RU" sz="1200" kern="50" dirty="0"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- </a:t>
            </a:r>
            <a:r>
              <a:rPr lang="ru-RU" kern="50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организация </a:t>
            </a:r>
            <a:r>
              <a:rPr lang="ru-RU" kern="5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открытого доступа к информации, </a:t>
            </a: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знаниям, культурным ценностям посредством использования различных видов информационных ресурсов для всех участников образовательного процесса (обучающихся, педагогов, родителей (иных законных представителей</a:t>
            </a:r>
            <a:r>
              <a:rPr lang="ru-RU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);</a:t>
            </a:r>
            <a:endParaRPr lang="ru-RU" sz="1200" kern="50" dirty="0"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- </a:t>
            </a:r>
            <a:r>
              <a:rPr lang="ru-RU" b="1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создание </a:t>
            </a:r>
            <a:r>
              <a:rPr lang="ru-RU" b="1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сети школьных информационно-библиотечных центров, реализующих </a:t>
            </a:r>
            <a:r>
              <a:rPr lang="ru-RU" b="1" kern="5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различные модели: </a:t>
            </a:r>
            <a:r>
              <a:rPr lang="ru-RU" b="1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школьный, </a:t>
            </a:r>
            <a:r>
              <a:rPr lang="ru-RU" b="1" u="sng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межшкольный, муниципальный информационно-библиотечный центр</a:t>
            </a:r>
            <a:r>
              <a:rPr lang="ru-RU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;</a:t>
            </a:r>
            <a:endParaRPr lang="ru-RU" sz="1200" kern="50" dirty="0"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- создание </a:t>
            </a: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условий для дополнительного профессионального образования педагогов-библиотекарей.</a:t>
            </a:r>
            <a:endParaRPr lang="ru-RU" sz="1200" kern="50" dirty="0">
              <a:effectLst/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958" y="233614"/>
            <a:ext cx="8264152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Концепция развития школьных информационно-библиотечных центров Костромской области</a:t>
            </a:r>
            <a:endParaRPr lang="ru-RU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6664824" cy="714356"/>
          </a:xfrm>
        </p:spPr>
        <p:txBody>
          <a:bodyPr>
            <a:normAutofit fontScale="90000"/>
          </a:bodyPr>
          <a:lstStyle/>
          <a:p>
            <a:r>
              <a:rPr lang="ru-RU" altLang="ru-RU" sz="4000" b="1" kern="0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altLang="ru-RU" sz="4000" b="1" kern="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altLang="ru-RU" sz="4000" b="1" kern="0" dirty="0" smtClean="0">
                <a:solidFill>
                  <a:srgbClr val="C00000"/>
                </a:solidFill>
                <a:latin typeface="Georgia" pitchFamily="18" charset="0"/>
              </a:rPr>
              <a:t>Проблемный </a:t>
            </a:r>
            <a:r>
              <a:rPr lang="ru-RU" altLang="ru-RU" sz="4000" b="1" kern="0" dirty="0">
                <a:solidFill>
                  <a:srgbClr val="C00000"/>
                </a:solidFill>
                <a:latin typeface="Georgia" pitchFamily="18" charset="0"/>
              </a:rPr>
              <a:t>анализ</a:t>
            </a:r>
            <a:r>
              <a:rPr lang="ru-RU" altLang="ru-RU" sz="4000" kern="0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altLang="ru-RU" sz="4000" kern="0" dirty="0">
                <a:solidFill>
                  <a:srgbClr val="C00000"/>
                </a:solidFill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5770984" cy="5286412"/>
          </a:xfrm>
        </p:spPr>
        <p:txBody>
          <a:bodyPr>
            <a:normAutofit fontScale="92500"/>
          </a:bodyPr>
          <a:lstStyle/>
          <a:p>
            <a:pPr marL="0" lvl="0" indent="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Ознакомиться с информацией.</a:t>
            </a:r>
          </a:p>
          <a:p>
            <a:pPr marL="0" lvl="0" indent="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Разделить содержание на группы по критериям.</a:t>
            </a:r>
          </a:p>
          <a:p>
            <a:pPr marL="0" lvl="0" indent="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Занести информацию в формулу: С одной стороны…,  с другой стороны…</a:t>
            </a:r>
          </a:p>
          <a:p>
            <a:pPr marL="0" lvl="0" indent="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Рассмотрение вариантов решения выявленного противоречия. Выбор варианта решения.</a:t>
            </a:r>
          </a:p>
          <a:p>
            <a:pPr marL="0" lvl="0" indent="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Выявление, при каких условиях проблема разрешима.</a:t>
            </a:r>
          </a:p>
          <a:p>
            <a:pPr lvl="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Составление алгоритма действий.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b.1september.ru/2004/20/13_2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14438"/>
            <a:ext cx="3100387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0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714356"/>
          </a:xfrm>
        </p:spPr>
        <p:txBody>
          <a:bodyPr>
            <a:normAutofit/>
          </a:bodyPr>
          <a:lstStyle/>
          <a:p>
            <a:r>
              <a:rPr lang="ru-RU" altLang="ru-RU" sz="3600" b="1" kern="0" dirty="0">
                <a:solidFill>
                  <a:srgbClr val="C00000"/>
                </a:solidFill>
                <a:latin typeface="Georgia" pitchFamily="18" charset="0"/>
              </a:rPr>
              <a:t>Системный анализ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6347048" cy="5286412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Arial"/>
              </a:rPr>
              <a:t>Ознакомьтесь с информацией, 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Найдите идею, смысл, основную цель и т.д.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Разделите информацию на части. Текст на смысловые части, озаглавьте их (назовите)- признаки системы.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Есть ли отсутствующие элементы? Какие? Можно ли их восстановить?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Определите, есть ли лишние элементы? Какие?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Есть ли  дублирующие элементы? Можно ли их объединить?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Взаимосвязаны ли элементы? В чём заключается данная взаимосвязь?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Создайте аналогичную систему.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forum.masterforex-v.org/uploads/post-13955-1270244516,89_thumb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6250"/>
            <a:ext cx="176597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kroufr.ru/arch/images/reopt1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31" y="3068960"/>
            <a:ext cx="2297769" cy="280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0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altLang="ru-RU" sz="3600" b="1" kern="0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altLang="ru-RU" sz="3600" b="1" kern="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altLang="ru-RU" sz="3600" b="1" kern="0" dirty="0" smtClean="0">
                <a:solidFill>
                  <a:srgbClr val="C00000"/>
                </a:solidFill>
                <a:latin typeface="Georgia" pitchFamily="18" charset="0"/>
              </a:rPr>
              <a:t>Поэлементный </a:t>
            </a:r>
            <a:r>
              <a:rPr lang="ru-RU" altLang="ru-RU" sz="3600" b="1" kern="0" dirty="0">
                <a:solidFill>
                  <a:srgbClr val="C00000"/>
                </a:solidFill>
                <a:latin typeface="Georgia" pitchFamily="18" charset="0"/>
              </a:rPr>
              <a:t>анализ</a:t>
            </a:r>
            <a:r>
              <a:rPr lang="ru-RU" altLang="ru-RU" sz="4000" kern="0" dirty="0">
                <a:solidFill>
                  <a:srgbClr val="FFFF00"/>
                </a:solidFill>
                <a:latin typeface="Georgia" pitchFamily="18" charset="0"/>
              </a:rPr>
              <a:t/>
            </a:r>
            <a:br>
              <a:rPr lang="ru-RU" altLang="ru-RU" sz="4000" kern="0" dirty="0">
                <a:solidFill>
                  <a:srgbClr val="FFFF00"/>
                </a:solidFill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6059016" cy="5286412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Выделите один из элементов системы.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Опишите его в целом.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Найдите существенные признаки и функции элемента.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Предположите, что будет с системой, если этот элемент изъять?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Предположите, какова роль и место элемента в системе?</a:t>
            </a:r>
          </a:p>
          <a:p>
            <a:pPr marL="0" lvl="0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В какой системе, по вашему, встречается также данный элемент?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admaster.ru/740x560/assets/images/articles/cm_42_novaya_zhizn/ris_0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35084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i42.fastpic.ru/big/2012/0717/aa/a25e6ad47f8e9293db3df3eae75557aa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97" y="3212976"/>
            <a:ext cx="2817651" cy="235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0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altLang="ru-RU" sz="2800" b="1" kern="0" dirty="0">
                <a:solidFill>
                  <a:srgbClr val="C00000"/>
                </a:solidFill>
                <a:latin typeface="Georgia" pitchFamily="18" charset="0"/>
              </a:rPr>
              <a:t>Интерпретация (</a:t>
            </a:r>
            <a:r>
              <a:rPr lang="ru-RU" altLang="ru-RU" sz="2800" kern="0" dirty="0">
                <a:solidFill>
                  <a:srgbClr val="C00000"/>
                </a:solidFill>
                <a:latin typeface="Georgia" pitchFamily="18" charset="0"/>
              </a:rPr>
              <a:t>от лат.</a:t>
            </a:r>
            <a:r>
              <a:rPr lang="en-US" altLang="ru-RU" sz="2800" kern="0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altLang="ru-RU" sz="2800" kern="0" dirty="0" err="1">
                <a:solidFill>
                  <a:prstClr val="black"/>
                </a:solidFill>
                <a:latin typeface="Georgia" pitchFamily="18" charset="0"/>
              </a:rPr>
              <a:t>interpretatio</a:t>
            </a:r>
            <a:r>
              <a:rPr lang="en-US" altLang="ru-RU" sz="2800" kern="0" dirty="0">
                <a:solidFill>
                  <a:prstClr val="black"/>
                </a:solidFill>
                <a:latin typeface="Georgia" pitchFamily="18" charset="0"/>
              </a:rPr>
              <a:t> — </a:t>
            </a:r>
            <a:r>
              <a:rPr lang="ru-RU" altLang="ru-RU" sz="2800" kern="0" dirty="0">
                <a:solidFill>
                  <a:prstClr val="black"/>
                </a:solidFill>
                <a:latin typeface="Georgia" pitchFamily="18" charset="0"/>
              </a:rPr>
              <a:t>истолкование, разъяснение, «</a:t>
            </a:r>
            <a:r>
              <a:rPr lang="ru-RU" altLang="ru-RU" sz="2800" kern="0" dirty="0">
                <a:solidFill>
                  <a:srgbClr val="C00000"/>
                </a:solidFill>
                <a:latin typeface="Georgia" pitchFamily="18" charset="0"/>
              </a:rPr>
              <a:t>скажи по другому»)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6131024" cy="5286412"/>
          </a:xfrm>
        </p:spPr>
        <p:txBody>
          <a:bodyPr/>
          <a:lstStyle/>
          <a:p>
            <a:pPr marL="0" lvl="0" indent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kern="0" dirty="0">
                <a:solidFill>
                  <a:prstClr val="black"/>
                </a:solidFill>
                <a:latin typeface="Georgia" panose="02040502050405020303" pitchFamily="18" charset="0"/>
              </a:rPr>
              <a:t>- </a:t>
            </a: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разъяснение сути;</a:t>
            </a:r>
            <a:b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- иное толкование идеи источника;</a:t>
            </a:r>
          </a:p>
          <a:p>
            <a:pPr marL="0" lvl="0" indent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- изображение другими средствами;</a:t>
            </a:r>
          </a:p>
          <a:p>
            <a:pPr marL="0" lvl="0" indent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«своё видение, своё прочтение»</a:t>
            </a:r>
          </a:p>
          <a:p>
            <a:pPr marL="0" lvl="0" indent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black"/>
                </a:solidFill>
                <a:latin typeface="Georgia" panose="02040502050405020303" pitchFamily="18" charset="0"/>
              </a:rPr>
              <a:t>- аргументация в пользу какого-либо понимания (принять чью-либо сторону ввиду приводимых доводов)</a:t>
            </a:r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56792"/>
            <a:ext cx="22066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9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973074"/>
          </a:xfrm>
        </p:spPr>
        <p:txBody>
          <a:bodyPr>
            <a:noAutofit/>
          </a:bodyPr>
          <a:lstStyle/>
          <a:p>
            <a:r>
              <a:rPr lang="ru-RU" sz="2800" b="1" kern="0" dirty="0">
                <a:solidFill>
                  <a:srgbClr val="C00000"/>
                </a:solidFill>
                <a:latin typeface="Georgia" panose="02040502050405020303" pitchFamily="18" charset="0"/>
              </a:rPr>
              <a:t>Типовой алгоритм работы с информацией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86412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1. Определить </a:t>
            </a:r>
            <a:r>
              <a:rPr lang="ru-RU" sz="2400" kern="0" dirty="0">
                <a:solidFill>
                  <a:srgbClr val="002060"/>
                </a:solidFill>
                <a:latin typeface="Georgia" panose="02040502050405020303" pitchFamily="18" charset="0"/>
              </a:rPr>
              <a:t>какую именно 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информацию нужно получить из источника (на какой вопрос отвечает исследователь при работе с данной информацией)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2.Определить: является данная информация </a:t>
            </a:r>
            <a:r>
              <a:rPr lang="ru-RU" sz="2400" kern="0" dirty="0">
                <a:solidFill>
                  <a:srgbClr val="002060"/>
                </a:solidFill>
                <a:latin typeface="Georgia" panose="02040502050405020303" pitchFamily="18" charset="0"/>
              </a:rPr>
              <a:t>достоверной или вероятностной 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(случайная, недоказанная)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3. Найти возможности </a:t>
            </a:r>
            <a:r>
              <a:rPr lang="ru-RU" sz="2400" kern="0" dirty="0">
                <a:solidFill>
                  <a:srgbClr val="002060"/>
                </a:solidFill>
                <a:latin typeface="Georgia" panose="02040502050405020303" pitchFamily="18" charset="0"/>
              </a:rPr>
              <a:t>доказательства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 или </a:t>
            </a:r>
            <a:r>
              <a:rPr lang="ru-RU" sz="2400" kern="0" dirty="0">
                <a:solidFill>
                  <a:srgbClr val="002060"/>
                </a:solidFill>
                <a:latin typeface="Georgia" panose="02040502050405020303" pitchFamily="18" charset="0"/>
              </a:rPr>
              <a:t>опровержения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 данной информации (умозаключения, практика)</a:t>
            </a:r>
          </a:p>
          <a:p>
            <a:pPr lvl="0" eaLnBrk="0" fontAlgn="base" hangingPunct="0">
              <a:spcAft>
                <a:spcPct val="0"/>
              </a:spcAft>
              <a:buClr>
                <a:srgbClr val="EAEBDE"/>
              </a:buClr>
              <a:buSzPct val="75000"/>
              <a:buFont typeface="Wingdings" pitchFamily="2" charset="2"/>
              <a:buChar char="n"/>
              <a:defRPr/>
            </a:pP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4. Сделать</a:t>
            </a:r>
            <a:r>
              <a:rPr lang="ru-RU" sz="2400" kern="0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400" kern="0" dirty="0">
                <a:solidFill>
                  <a:srgbClr val="002060"/>
                </a:solidFill>
                <a:latin typeface="Georgia" panose="02040502050405020303" pitchFamily="18" charset="0"/>
              </a:rPr>
              <a:t>вывод, зафиксировать </a:t>
            </a:r>
            <a:r>
              <a:rPr lang="ru-RU" sz="2400" kern="0" dirty="0">
                <a:solidFill>
                  <a:prstClr val="black"/>
                </a:solidFill>
                <a:latin typeface="Georgia" panose="02040502050405020303" pitchFamily="18" charset="0"/>
              </a:rPr>
              <a:t>информацию (таблица, график, описание и т.д.)</a:t>
            </a:r>
          </a:p>
          <a:p>
            <a:endParaRPr lang="ru-RU" dirty="0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071563"/>
            <a:ext cx="8229600" cy="5286375"/>
          </a:xfrm>
        </p:spPr>
        <p:txBody>
          <a:bodyPr/>
          <a:lstStyle/>
          <a:p>
            <a:endParaRPr lang="ru-RU" altLang="ru-RU" sz="4000" b="1" i="1" kern="0" dirty="0" smtClean="0">
              <a:solidFill>
                <a:srgbClr val="DB5353"/>
              </a:solidFill>
              <a:latin typeface="Arial"/>
              <a:ea typeface="+mj-ea"/>
              <a:cs typeface="+mj-cs"/>
            </a:endParaRPr>
          </a:p>
          <a:p>
            <a:endParaRPr lang="ru-RU" altLang="ru-RU" sz="4000" b="1" i="1" kern="0" dirty="0">
              <a:solidFill>
                <a:srgbClr val="DB5353"/>
              </a:solidFill>
              <a:latin typeface="Arial"/>
              <a:ea typeface="+mj-ea"/>
              <a:cs typeface="+mj-cs"/>
            </a:endParaRPr>
          </a:p>
          <a:p>
            <a:endParaRPr lang="ru-RU" altLang="ru-RU" sz="4000" b="1" i="1" kern="0" dirty="0" smtClean="0">
              <a:solidFill>
                <a:srgbClr val="DB5353"/>
              </a:solidFill>
              <a:latin typeface="Arial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altLang="ru-RU" sz="4000" b="1" i="1" kern="0" dirty="0">
                <a:solidFill>
                  <a:srgbClr val="DB5353"/>
                </a:solidFill>
                <a:latin typeface="Arial"/>
                <a:ea typeface="+mj-ea"/>
                <a:cs typeface="+mj-cs"/>
              </a:rPr>
              <a:t> </a:t>
            </a:r>
            <a:r>
              <a:rPr lang="ru-RU" altLang="ru-RU" sz="4000" b="1" i="1" kern="0" dirty="0" smtClean="0">
                <a:solidFill>
                  <a:srgbClr val="DB5353"/>
                </a:solidFill>
                <a:latin typeface="Arial"/>
                <a:ea typeface="+mj-ea"/>
                <a:cs typeface="+mj-cs"/>
              </a:rPr>
              <a:t>         Спасибо </a:t>
            </a:r>
            <a:r>
              <a:rPr lang="ru-RU" altLang="ru-RU" sz="4000" b="1" i="1" kern="0" dirty="0">
                <a:solidFill>
                  <a:srgbClr val="DB5353"/>
                </a:solidFill>
                <a:latin typeface="Arial"/>
                <a:ea typeface="+mj-ea"/>
                <a:cs typeface="+mj-cs"/>
              </a:rPr>
              <a:t>за внимание!</a:t>
            </a:r>
            <a:br>
              <a:rPr lang="ru-RU" altLang="ru-RU" sz="4000" b="1" i="1" kern="0" dirty="0">
                <a:solidFill>
                  <a:srgbClr val="DB5353"/>
                </a:solidFill>
                <a:latin typeface="Arial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2013\БУКЛЕТ_ФСП\на буклет\стаж_площадка_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708725"/>
            <a:ext cx="2786082" cy="1863019"/>
          </a:xfrm>
          <a:prstGeom prst="rect">
            <a:avLst/>
          </a:prstGeom>
          <a:ln w="76200" cap="sq" cmpd="tri">
            <a:solidFill>
              <a:srgbClr val="B0CCB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17" descr="clg_proj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5263"/>
            <a:ext cx="2305050" cy="1423987"/>
          </a:xfrm>
          <a:prstGeom prst="rect">
            <a:avLst/>
          </a:prstGeom>
          <a:noFill/>
          <a:ln w="76200" cmpd="tri">
            <a:solidFill>
              <a:srgbClr val="B0CC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2013\БУКЛЕТ_ФСП\на буклет\Дружная группа_Южно-Сахалинс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714884"/>
            <a:ext cx="2712720" cy="1808480"/>
          </a:xfrm>
          <a:prstGeom prst="rect">
            <a:avLst/>
          </a:prstGeom>
          <a:ln w="76200" cap="sq" cmpd="tri">
            <a:solidFill>
              <a:srgbClr val="E8B7B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37727"/>
            <a:ext cx="195738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9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19" y="188640"/>
            <a:ext cx="8640960" cy="114873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«Информационное пространство с открытым доступом к источникам информации на любых носителях»</a:t>
            </a:r>
            <a:endParaRPr lang="ru-RU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1" y="1340768"/>
            <a:ext cx="8199117" cy="511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40960" cy="79208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«Инфраструктурная основа образовательной деятельности»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13" y="1412777"/>
            <a:ext cx="867476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занятия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1.Предоставить </a:t>
            </a:r>
            <a:r>
              <a:rPr lang="ru-RU" sz="2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разъяснения </a:t>
            </a:r>
            <a:r>
              <a:rPr lang="ru-RU" sz="2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понятий: </a:t>
            </a:r>
            <a:endParaRPr lang="ru-RU" sz="2800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«проект»,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Информировать об:</a:t>
            </a: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проектно-исследовательской деятельности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особенностях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и реализации совместного проекта информационных библиотечных центров образовательных организаций и публичных библиотек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65127"/>
            <a:ext cx="3528392" cy="831626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–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«брошенный вперед»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.depositphotos.com/1229718/2224/i/450/depositphotos_22245719-stock-photo-no-limi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2" y="1196753"/>
            <a:ext cx="3408437" cy="357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ravda-tv.ru/wp-content/uploads/2016/02/marketingovye-issledovan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53725"/>
            <a:ext cx="3120281" cy="301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5157192"/>
            <a:ext cx="3024336" cy="8666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исследования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646723" y="5446489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im0-tub-ru.yandex.net/i?id=462b7a5d429a264c9e89effed10999b7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80940"/>
            <a:ext cx="3690590" cy="27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3779912" y="2204864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43890" cy="714356"/>
          </a:xfrm>
        </p:spPr>
        <p:txBody>
          <a:bodyPr>
            <a:normAutofit/>
          </a:bodyPr>
          <a:lstStyle/>
          <a:p>
            <a:r>
              <a:rPr lang="ru-RU" sz="2800" b="1" kern="0" dirty="0">
                <a:solidFill>
                  <a:srgbClr val="C00000"/>
                </a:solidFill>
                <a:latin typeface="Georgia" pitchFamily="18" charset="0"/>
              </a:rPr>
              <a:t>Основные понятия темы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2302" y="913521"/>
            <a:ext cx="8229600" cy="5286412"/>
          </a:xfr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365760" lvl="0" indent="-256032" algn="just">
              <a:buClr>
                <a:srgbClr val="A8CDD7"/>
              </a:buClr>
              <a:buSzPct val="75000"/>
              <a:buFont typeface="Georgia"/>
              <a:buChar char="•"/>
              <a:defRPr/>
            </a:pPr>
            <a:r>
              <a:rPr lang="ru-RU" sz="1800" kern="0" dirty="0">
                <a:solidFill>
                  <a:prstClr val="black"/>
                </a:solidFill>
                <a:latin typeface="Georgia" pitchFamily="18" charset="0"/>
              </a:rPr>
              <a:t>Слово</a:t>
            </a:r>
            <a:r>
              <a:rPr lang="ru-RU" sz="1800" b="1" i="1" kern="0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800" b="1" i="1" kern="0" dirty="0">
                <a:solidFill>
                  <a:srgbClr val="002060"/>
                </a:solidFill>
                <a:latin typeface="Georgia" pitchFamily="18" charset="0"/>
              </a:rPr>
              <a:t>Проект</a:t>
            </a:r>
            <a:r>
              <a:rPr lang="ru-RU" sz="1800" kern="0" dirty="0">
                <a:solidFill>
                  <a:prstClr val="black"/>
                </a:solidFill>
                <a:latin typeface="Georgia" pitchFamily="18" charset="0"/>
              </a:rPr>
              <a:t> происходит  от латинского projectus</a:t>
            </a:r>
            <a:r>
              <a:rPr lang="ru-RU" sz="1800" kern="0" dirty="0">
                <a:solidFill>
                  <a:srgbClr val="FFFF00"/>
                </a:solidFill>
                <a:latin typeface="Georgia" pitchFamily="18" charset="0"/>
              </a:rPr>
              <a:t> </a:t>
            </a:r>
            <a:r>
              <a:rPr lang="ru-RU" sz="1800" kern="0" dirty="0">
                <a:solidFill>
                  <a:srgbClr val="002060"/>
                </a:solidFill>
                <a:latin typeface="Georgia" pitchFamily="18" charset="0"/>
              </a:rPr>
              <a:t>«брошенный вперёд».  </a:t>
            </a:r>
          </a:p>
          <a:p>
            <a:pPr marL="365760" lvl="0" indent="-256032" algn="just">
              <a:buClr>
                <a:srgbClr val="A8CDD7"/>
              </a:buClr>
              <a:buSzPct val="75000"/>
              <a:buFont typeface="Georgia"/>
              <a:buChar char="•"/>
              <a:defRPr/>
            </a:pPr>
            <a:r>
              <a:rPr lang="ru-RU" sz="1800" kern="0" dirty="0">
                <a:solidFill>
                  <a:prstClr val="black"/>
                </a:solidFill>
                <a:latin typeface="Georgia" pitchFamily="18" charset="0"/>
              </a:rPr>
              <a:t>В русском языке слово </a:t>
            </a:r>
            <a:r>
              <a:rPr lang="ru-RU" sz="1800" kern="0" dirty="0">
                <a:solidFill>
                  <a:srgbClr val="002060"/>
                </a:solidFill>
                <a:latin typeface="Georgia" pitchFamily="18" charset="0"/>
              </a:rPr>
              <a:t>проект </a:t>
            </a:r>
            <a:r>
              <a:rPr lang="ru-RU" sz="1800" kern="0" dirty="0">
                <a:solidFill>
                  <a:prstClr val="black"/>
                </a:solidFill>
                <a:latin typeface="Georgia" pitchFamily="18" charset="0"/>
              </a:rPr>
              <a:t>означает  </a:t>
            </a:r>
            <a:r>
              <a:rPr lang="ru-RU" sz="1800" kern="0" dirty="0">
                <a:solidFill>
                  <a:srgbClr val="002060"/>
                </a:solidFill>
                <a:latin typeface="Georgia" pitchFamily="18" charset="0"/>
              </a:rPr>
              <a:t>предварительный текст (модель, рисунок, замысел план и т.п.), какого-либо будущего объекта.</a:t>
            </a:r>
          </a:p>
          <a:p>
            <a:pPr marL="365760" lvl="0" indent="-256032" algn="just">
              <a:buClr>
                <a:srgbClr val="A8CDD7"/>
              </a:buClr>
              <a:buSzPct val="75000"/>
              <a:buFont typeface="Georgia"/>
              <a:buChar char="•"/>
              <a:defRPr/>
            </a:pPr>
            <a:r>
              <a:rPr lang="ru-RU" sz="1800" b="1" i="1" kern="0" dirty="0">
                <a:solidFill>
                  <a:srgbClr val="002060"/>
                </a:solidFill>
                <a:latin typeface="Georgia" pitchFamily="18" charset="0"/>
              </a:rPr>
              <a:t>Исследование - </a:t>
            </a:r>
            <a:r>
              <a:rPr lang="ru-RU" sz="1800" kern="0" dirty="0">
                <a:solidFill>
                  <a:prstClr val="black"/>
                </a:solidFill>
                <a:latin typeface="Georgia" pitchFamily="18" charset="0"/>
              </a:rPr>
              <a:t>процесс выработки новых научных знаний, один из видов познавательной деятельности.</a:t>
            </a:r>
          </a:p>
          <a:p>
            <a:pPr marL="365760" lvl="0" indent="-256032" algn="just">
              <a:buClr>
                <a:srgbClr val="A8CDD7"/>
              </a:buClr>
              <a:buSzPct val="75000"/>
              <a:buFont typeface="Georgia"/>
              <a:buChar char="•"/>
              <a:defRPr/>
            </a:pPr>
            <a:r>
              <a:rPr lang="ru-RU" sz="1800" b="1" i="1" kern="0" dirty="0">
                <a:solidFill>
                  <a:srgbClr val="002060"/>
                </a:solidFill>
                <a:latin typeface="Georgia" pitchFamily="18" charset="0"/>
              </a:rPr>
              <a:t>Исследовательский проект (проект исследования)</a:t>
            </a:r>
            <a:r>
              <a:rPr lang="ru-RU" sz="1800" b="1" i="1" kern="0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1800" kern="0" dirty="0">
                <a:solidFill>
                  <a:prstClr val="black"/>
                </a:solidFill>
                <a:latin typeface="Georgia" pitchFamily="18" charset="0"/>
              </a:rPr>
              <a:t>- разработка исследования как идеи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Picture 2" descr="http://www.ispring.ru/elearning-insights/wp-content/uploads/2015/01/koiro-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3813"/>
          <a:stretch/>
        </p:blipFill>
        <p:spPr bwMode="auto">
          <a:xfrm>
            <a:off x="35497" y="6385016"/>
            <a:ext cx="2160240" cy="4283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245745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63887" y="3580577"/>
            <a:ext cx="4537075" cy="103981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Исследование может быть частью проектной деятельности, если исследователь столкнулся с препятствием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4684266"/>
            <a:ext cx="4537075" cy="10160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Исследование, развёрнутое, как идея, но не превратившееся в деятельность тоже является проектом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25" y="406400"/>
            <a:ext cx="3168650" cy="86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Проект - это</a:t>
            </a:r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450850" y="1484313"/>
            <a:ext cx="3889375" cy="4324350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chemeClr val="tx2"/>
                </a:solidFill>
                <a:latin typeface="Georgia" pitchFamily="18" charset="0"/>
              </a:rPr>
              <a:t>пошаговое создание объекта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00550" y="1808163"/>
            <a:ext cx="4645025" cy="3529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Понимание , </a:t>
            </a:r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какой именно продукт проектируется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Понимание </a:t>
            </a:r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какими способами можно достичь результата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(мысли не должны плавать)</a:t>
            </a:r>
            <a:endParaRPr lang="ru-RU" b="1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Понимание, </a:t>
            </a:r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какие ресурсы нужны для реализации проекта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Ответственность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 за свой участок проектной работы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Проектные шаги не могут быть нарушены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Продукт проектирования имеет заявленные характеристики</a:t>
            </a: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endParaRPr lang="ru-RU" sz="16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130425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340225" y="5516563"/>
            <a:ext cx="4500562" cy="1041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Системное мышление: ни 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</a:rPr>
              <a:t>один элемент проектной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деятельности 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</a:rPr>
              <a:t>не 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может исчезнуть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</a:rPr>
              <a:t>! </a:t>
            </a:r>
            <a:endParaRPr lang="ru-RU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89525" y="406400"/>
            <a:ext cx="3370907" cy="12223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Что важно для успешного проектирования </a:t>
            </a:r>
            <a:endParaRPr lang="ru-RU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825" y="4681538"/>
            <a:ext cx="3673475" cy="1987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брошенный вперед», 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то есть выдающийся вперед. Следовательно, проект – 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это план на будущее</a:t>
            </a:r>
          </a:p>
        </p:txBody>
      </p:sp>
      <p:pic>
        <p:nvPicPr>
          <p:cNvPr id="10548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2862263"/>
            <a:ext cx="2830512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0790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4" grpId="0" animBg="1"/>
      <p:bldP spid="6" grpId="0" animBg="1"/>
      <p:bldP spid="11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01d4d191cc8b723f18ff0dff1e914769ce5dc1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47.629"/>
  <p:tag name="TIMING" val="|2.108|4.554|5.489|59.434|10.975|196.838"/>
  <p:tag name="ISPRING_SLIDE_ID" val="{EA0AB252-8DDB-4022-91E1-2704660F746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74.778"/>
  <p:tag name="TIMING" val="|8.729|46.751|5.614|2.608|71.856"/>
  <p:tag name="ISPRING_SLIDE_ID" val="{3341A32C-58D4-44D2-A480-357B0A629BCF}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AWJJH2MPE6E2-1519004642-6</_dlc_DocId>
    <_dlc_DocIdUrl xmlns="4a252ca3-5a62-4c1c-90a6-29f4710e47f8">
      <Url>http://edu-sps.koiro.local/BiblioLiga/_layouts/15/DocIdRedir.aspx?ID=AWJJH2MPE6E2-1519004642-6</Url>
      <Description>AWJJH2MPE6E2-1519004642-6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C8BBCEACBCBC0409C1EBB3F22591AB0" ma:contentTypeVersion="49" ma:contentTypeDescription="Создание документа." ma:contentTypeScope="" ma:versionID="4b632ad4415b77e38ec87b8b9a5aecb2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A579ACC7-5161-4823-8341-CC8E7A29A3AE}"/>
</file>

<file path=customXml/itemProps2.xml><?xml version="1.0" encoding="utf-8"?>
<ds:datastoreItem xmlns:ds="http://schemas.openxmlformats.org/officeDocument/2006/customXml" ds:itemID="{D84CA184-6C61-47EC-88C0-3AC0A2A79526}"/>
</file>

<file path=customXml/itemProps3.xml><?xml version="1.0" encoding="utf-8"?>
<ds:datastoreItem xmlns:ds="http://schemas.openxmlformats.org/officeDocument/2006/customXml" ds:itemID="{57704F9D-9D3B-4169-819F-ED94EFDAA82F}"/>
</file>

<file path=customXml/itemProps4.xml><?xml version="1.0" encoding="utf-8"?>
<ds:datastoreItem xmlns:ds="http://schemas.openxmlformats.org/officeDocument/2006/customXml" ds:itemID="{1B199279-6490-4623-A573-84C93D6BE07D}"/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1783</Words>
  <Application>Microsoft Office PowerPoint</Application>
  <PresentationFormat>Экран (4:3)</PresentationFormat>
  <Paragraphs>247</Paragraphs>
  <Slides>35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35</vt:i4>
      </vt:variant>
    </vt:vector>
  </HeadingPairs>
  <TitlesOfParts>
    <vt:vector size="54" baseType="lpstr">
      <vt:lpstr>SimSun</vt:lpstr>
      <vt:lpstr>Arial</vt:lpstr>
      <vt:lpstr>Calibri</vt:lpstr>
      <vt:lpstr>Calibri Light</vt:lpstr>
      <vt:lpstr>Georgia</vt:lpstr>
      <vt:lpstr>Mangal</vt:lpstr>
      <vt:lpstr>Times New Roman</vt:lpstr>
      <vt:lpstr>Wingdings</vt:lpstr>
      <vt:lpstr>Wingdings 2</vt:lpstr>
      <vt:lpstr>1_Тема Office</vt:lpstr>
      <vt:lpstr>2_Тема Office</vt:lpstr>
      <vt:lpstr>3_Тема Office</vt:lpstr>
      <vt:lpstr>5_Тема Office</vt:lpstr>
      <vt:lpstr>6_Тема Office</vt:lpstr>
      <vt:lpstr>7_Тема Office</vt:lpstr>
      <vt:lpstr>9_Тема Office</vt:lpstr>
      <vt:lpstr>11_Тема Office</vt:lpstr>
      <vt:lpstr>HDOfficeLightV0</vt:lpstr>
      <vt:lpstr>Office Theme</vt:lpstr>
      <vt:lpstr>«Межведомственное взаимодействие школьных и публичных библиотек» «Библиолига»</vt:lpstr>
      <vt:lpstr>Концепция развития школьных информационно-библиотечных центров</vt:lpstr>
      <vt:lpstr>Презентация PowerPoint</vt:lpstr>
      <vt:lpstr>«Информационное пространство с открытым доступом к источникам информации на любых носителях»</vt:lpstr>
      <vt:lpstr>«Инфраструктурная основа образовательной деятельности»</vt:lpstr>
      <vt:lpstr>Основные задачи занятия </vt:lpstr>
      <vt:lpstr>Проект –  «брошенный вперед»</vt:lpstr>
      <vt:lpstr>Основные понятия темы</vt:lpstr>
      <vt:lpstr>Проект - это</vt:lpstr>
      <vt:lpstr>Проектные продукты, которые может получать учащийся посредством использования библиотечного ресурса </vt:lpstr>
      <vt:lpstr>Особенности  проектирования как технологии</vt:lpstr>
      <vt:lpstr>Основные шаги в проектной деятельности, которые необходимо  продумать и прописать</vt:lpstr>
      <vt:lpstr>Особенности разработки и реализации совместного проекта информационных библиотечных центров образовательных организаций и публичных библиотек  </vt:lpstr>
      <vt:lpstr>Возможная основа для разработки совместных проектов ИМЦ и ПБ</vt:lpstr>
      <vt:lpstr>Трудности  проектной деятельности учащихся </vt:lpstr>
      <vt:lpstr>Вероятные препятствия к   проектной деятельности взрослых </vt:lpstr>
      <vt:lpstr>Проекты могут быть:</vt:lpstr>
      <vt:lpstr>Исследование это – ответ на вопрос посредством деятельности и умозаключений</vt:lpstr>
      <vt:lpstr>Для взрослых и учащихся</vt:lpstr>
      <vt:lpstr>Компоненты типового исследовательского алгоритма, которые могут приобретать  межпредметные характеристики </vt:lpstr>
      <vt:lpstr>Проблемы  разработки и осуществления исследовательского проекта учащимися </vt:lpstr>
      <vt:lpstr>Вероятные проблемы в исследовательской деятельности взрослого</vt:lpstr>
      <vt:lpstr>Проектно-исследовательские действия учащегося во внеурочное время</vt:lpstr>
      <vt:lpstr>Возможности библиотек</vt:lpstr>
      <vt:lpstr>Проблемы современных школьников при работе с информацией</vt:lpstr>
      <vt:lpstr>Понятие: источники информации </vt:lpstr>
      <vt:lpstr> Особенности исследования информационных источников </vt:lpstr>
      <vt:lpstr>  Сравнительный (сопоставительный)  анализ </vt:lpstr>
      <vt:lpstr>Динамический анализ</vt:lpstr>
      <vt:lpstr> Проблемный анализ </vt:lpstr>
      <vt:lpstr>Системный анализ</vt:lpstr>
      <vt:lpstr> Поэлементный анализ </vt:lpstr>
      <vt:lpstr>Интерпретация (от лат. interpretatio — истолкование, разъяснение, «скажи по другому»)</vt:lpstr>
      <vt:lpstr>Типовой алгоритм работы с информацией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Администратор</dc:creator>
  <cp:lastModifiedBy>Любовь Волкова</cp:lastModifiedBy>
  <cp:revision>78</cp:revision>
  <dcterms:modified xsi:type="dcterms:W3CDTF">2017-12-18T12:23:27Z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0x010100CC8BBCEACBCBC0409C1EBB3F22591AB0</vt:lpwstr>
  </property>
  <property fmtid="{D5CDD505-2E9C-101B-9397-08002B2CF9AE}" pid="3" name="_dlc_DocIdItemGuid">
    <vt:lpwstr>39128bbb-e0d5-44f3-80db-1f689353686e</vt:lpwstr>
  </property>
</Properties>
</file>