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302" r:id="rId4"/>
    <p:sldId id="306" r:id="rId5"/>
    <p:sldId id="307" r:id="rId6"/>
    <p:sldId id="305" r:id="rId7"/>
    <p:sldId id="258" r:id="rId8"/>
  </p:sldIdLst>
  <p:sldSz cx="12192000" cy="6858000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0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9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13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4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7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8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5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3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B6ACC7-5D32-4EA0-B3D9-9DB21743A07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1D75F0-0C42-4969-A66E-76B437EF5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0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eduportal44.ru/BiblioLiga/_layouts/15/start.aspx#/SitePages/%D0%94%D0%BE%D0%BC%D0%B0%D1%88%D0%BD%D1%8F%D1%8F.asp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635363"/>
          </a:xfrm>
        </p:spPr>
        <p:txBody>
          <a:bodyPr/>
          <a:lstStyle/>
          <a:p>
            <a:r>
              <a:rPr lang="ru-RU" b="1" i="1" spc="-5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ЖУКОВА С.А., руководитель информационно-библиотечного центра </a:t>
            </a:r>
            <a:endParaRPr lang="ru-RU" b="1" i="1" spc="-50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  <a:p>
            <a:endParaRPr lang="ru-RU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88913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5600" y="1811371"/>
            <a:ext cx="11084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«Организация совместной проектной деятельности школьных и публичных библиотек»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8624" r="3474" b="11251"/>
          <a:stretch/>
        </p:blipFill>
        <p:spPr>
          <a:xfrm>
            <a:off x="0" y="4855445"/>
            <a:ext cx="12192000" cy="15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88913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0317" y="1775026"/>
            <a:ext cx="10857504" cy="432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Цель: </a:t>
            </a:r>
            <a:r>
              <a:rPr lang="ru-RU" sz="2800" dirty="0"/>
              <a:t>обучение библиотекарей школьных и публичных библиотек совместной проектной деятельности для повышения эффективности деятельности библиотек.</a:t>
            </a:r>
          </a:p>
          <a:p>
            <a:r>
              <a:rPr lang="ru-RU" sz="2800" b="1" dirty="0" smtClean="0"/>
              <a:t>Форма </a:t>
            </a:r>
            <a:r>
              <a:rPr lang="ru-RU" sz="2800" b="1" dirty="0"/>
              <a:t>обучения: </a:t>
            </a:r>
            <a:r>
              <a:rPr lang="ru-RU" sz="2800" dirty="0" smtClean="0"/>
              <a:t>заочная</a:t>
            </a:r>
            <a:endParaRPr lang="ru-RU" sz="2800" dirty="0"/>
          </a:p>
          <a:p>
            <a:r>
              <a:rPr lang="ru-RU" sz="2800" b="1" dirty="0"/>
              <a:t>Количество часов: </a:t>
            </a:r>
            <a:r>
              <a:rPr lang="ru-RU" sz="2800" dirty="0" smtClean="0"/>
              <a:t>36 </a:t>
            </a:r>
            <a:r>
              <a:rPr lang="ru-RU" sz="2800" dirty="0"/>
              <a:t>ч</a:t>
            </a:r>
          </a:p>
          <a:p>
            <a:r>
              <a:rPr lang="ru-RU" sz="2800" b="1" dirty="0"/>
              <a:t>Сроки обучения: </a:t>
            </a:r>
            <a:r>
              <a:rPr lang="ru-RU" sz="2800" dirty="0"/>
              <a:t>15 января 2018 г. -16 марта 2018 г. </a:t>
            </a:r>
          </a:p>
          <a:p>
            <a:r>
              <a:rPr lang="ru-RU" sz="2400" i="1" dirty="0" smtClean="0"/>
              <a:t> </a:t>
            </a:r>
          </a:p>
          <a:p>
            <a:pPr algn="just">
              <a:lnSpc>
                <a:spcPct val="115000"/>
              </a:lnSpc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5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3965" y="186284"/>
            <a:ext cx="1130913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 курсов</a:t>
            </a: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286" y="1327071"/>
            <a:ext cx="91879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Государственная политика в области </a:t>
            </a:r>
            <a:r>
              <a:rPr lang="ru-RU" dirty="0" smtClean="0"/>
              <a:t>образования.​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Нормативно-правовая база деятельности </a:t>
            </a:r>
            <a:r>
              <a:rPr lang="ru-RU" dirty="0" smtClean="0"/>
              <a:t>публичных библиотек </a:t>
            </a:r>
            <a:r>
              <a:rPr lang="ru-RU" dirty="0"/>
              <a:t>и библиотек образовательных </a:t>
            </a:r>
            <a:r>
              <a:rPr lang="ru-RU" dirty="0" smtClean="0"/>
              <a:t>организаций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Организация совместной проектной и исследовательской </a:t>
            </a:r>
            <a:r>
              <a:rPr lang="ru-RU" dirty="0" smtClean="0"/>
              <a:t>деятельности в </a:t>
            </a:r>
            <a:r>
              <a:rPr lang="ru-RU" dirty="0"/>
              <a:t>школьных и публичных библиотеках.</a:t>
            </a:r>
          </a:p>
          <a:p>
            <a:pPr lvl="2"/>
            <a:r>
              <a:rPr lang="ru-RU" dirty="0" smtClean="0"/>
              <a:t>Направления: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Духовно-нравственное </a:t>
            </a:r>
            <a:r>
              <a:rPr lang="ru-RU" sz="1400" dirty="0"/>
              <a:t>воспитание.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Гражданско-патриотическое воспитание.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Краеведение. Образовательный туризм.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Развитие детского интереса к чтению и книге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/>
              <a:t>Сопровождение проектов естественнонаучной </a:t>
            </a:r>
            <a:r>
              <a:rPr lang="ru-RU" sz="1400" dirty="0" smtClean="0"/>
              <a:t>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Лучшие </a:t>
            </a:r>
            <a:r>
              <a:rPr lang="ru-RU" dirty="0"/>
              <a:t>практики межведомственного взаимодействия школьных и публичных </a:t>
            </a:r>
            <a:r>
              <a:rPr lang="ru-RU" dirty="0"/>
              <a:t>библиотек Костромской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Обзор всероссийских и региональных </a:t>
            </a:r>
            <a:r>
              <a:rPr lang="ru-RU" dirty="0"/>
              <a:t>проектов, читательских </a:t>
            </a:r>
            <a:r>
              <a:rPr lang="ru-RU" dirty="0" smtClean="0"/>
              <a:t>акций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Внеурочная деятельность учащихся как средство достижения личностных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условиях реализации ФГОС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Технологическая карта. Основные принципы создания технологической карты внеурочной деятельности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79396"/>
              </p:ext>
            </p:extLst>
          </p:nvPr>
        </p:nvGraphicFramePr>
        <p:xfrm>
          <a:off x="9454283" y="6286500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283" y="6286500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76" y="1112363"/>
            <a:ext cx="8395235" cy="4758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2804" y="330050"/>
            <a:ext cx="113091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выйти на курс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88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479396"/>
              </p:ext>
            </p:extLst>
          </p:nvPr>
        </p:nvGraphicFramePr>
        <p:xfrm>
          <a:off x="9454283" y="6286500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283" y="6286500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82804" y="330050"/>
            <a:ext cx="11309131" cy="91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выйти на курс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2" y="1098014"/>
            <a:ext cx="6534758" cy="50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63760" y="971685"/>
            <a:ext cx="55458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 проекта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межведомственного взаимодействия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публичных библиотек»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9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88913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530" y="1704413"/>
            <a:ext cx="6992693" cy="4300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2069" y="1641121"/>
            <a:ext cx="246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  <a:hlinkClick r:id="rId6"/>
              </a:rPr>
              <a:t>«</a:t>
            </a:r>
            <a:r>
              <a:rPr lang="ru-RU" sz="2800" b="1" dirty="0" err="1" smtClean="0">
                <a:solidFill>
                  <a:srgbClr val="990000"/>
                </a:solidFill>
                <a:hlinkClick r:id="rId6"/>
              </a:rPr>
              <a:t>БиблиоЛига</a:t>
            </a:r>
            <a:r>
              <a:rPr lang="ru-RU" sz="2800" b="1" dirty="0" smtClean="0">
                <a:solidFill>
                  <a:srgbClr val="990000"/>
                </a:solidFill>
                <a:hlinkClick r:id="rId6"/>
              </a:rPr>
              <a:t>»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8871" y="5883921"/>
            <a:ext cx="8648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Ссылка на курс: </a:t>
            </a:r>
            <a:r>
              <a:rPr lang="ru-RU" sz="2000" b="1" dirty="0" smtClean="0">
                <a:solidFill>
                  <a:srgbClr val="0070C0"/>
                </a:solidFill>
              </a:rPr>
              <a:t>http</a:t>
            </a:r>
            <a:r>
              <a:rPr lang="ru-RU" sz="2000" b="1" dirty="0">
                <a:solidFill>
                  <a:srgbClr val="0070C0"/>
                </a:solidFill>
              </a:rPr>
              <a:t>://www.eduportal44.ru/BiblioLiga/_layouts/15/start.aspx#/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6475413" y="188913"/>
          <a:ext cx="25257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r:id="rId3" imgW="4710600" imgH="1058400" progId="">
                  <p:embed/>
                </p:oleObj>
              </mc:Choice>
              <mc:Fallback>
                <p:oleObj r:id="rId3" imgW="4710600" imgH="1058400" progId="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188913"/>
                        <a:ext cx="252571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14500" y="142875"/>
            <a:ext cx="478631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defRPr/>
            </a:pPr>
            <a:r>
              <a:rPr lang="ru-RU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a_AvanteBsNr" pitchFamily="34" charset="-52"/>
              </a:rPr>
              <a:t>«Костромской областной институт развития образования»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018" y="3380509"/>
            <a:ext cx="7448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Контактная информация:</a:t>
            </a:r>
          </a:p>
          <a:p>
            <a:pPr algn="ctr"/>
            <a:r>
              <a:rPr lang="ru-RU" sz="2400" dirty="0" smtClean="0"/>
              <a:t>Жукова Светлана Александровна, тел. 8 (4942) 31-77-91</a:t>
            </a:r>
          </a:p>
          <a:p>
            <a:pPr algn="ctr"/>
            <a:r>
              <a:rPr lang="en-US" sz="2400" b="1" dirty="0" smtClean="0"/>
              <a:t>E-mail</a:t>
            </a:r>
            <a:r>
              <a:rPr lang="ru-RU" sz="2400" b="1" dirty="0" smtClean="0"/>
              <a:t>: </a:t>
            </a:r>
            <a:r>
              <a:rPr lang="en-US" sz="2400" dirty="0" smtClean="0"/>
              <a:t>biblio-koiro@yandex.ru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0327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06043b24817cff3c67f0ba2f3ddd2a47eb40"/>
</p:tagLst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267B62"/>
      </a:accent1>
      <a:accent2>
        <a:srgbClr val="A50021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FF887FBF478BB439A26850D5D1AA26C" ma:contentTypeVersion="49" ma:contentTypeDescription="Создание документа." ma:contentTypeScope="" ma:versionID="295ee1beefef1419f36d5ba3d3b7096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AWJJH2MPE6E2-340986918-1</_dlc_DocId>
    <_dlc_DocIdUrl xmlns="4a252ca3-5a62-4c1c-90a6-29f4710e47f8">
      <Url>http://edu-sps.koiro.local/BiblioLiga/_layouts/15/DocIdRedir.aspx?ID=AWJJH2MPE6E2-340986918-1</Url>
      <Description>AWJJH2MPE6E2-340986918-1</Description>
    </_dlc_DocIdUrl>
  </documentManagement>
</p:properties>
</file>

<file path=customXml/itemProps1.xml><?xml version="1.0" encoding="utf-8"?>
<ds:datastoreItem xmlns:ds="http://schemas.openxmlformats.org/officeDocument/2006/customXml" ds:itemID="{95081F42-3C7C-4D89-89D0-6012B0663509}"/>
</file>

<file path=customXml/itemProps2.xml><?xml version="1.0" encoding="utf-8"?>
<ds:datastoreItem xmlns:ds="http://schemas.openxmlformats.org/officeDocument/2006/customXml" ds:itemID="{D015ACEF-E9A6-444F-A0D7-5DAB19F3B17B}"/>
</file>

<file path=customXml/itemProps3.xml><?xml version="1.0" encoding="utf-8"?>
<ds:datastoreItem xmlns:ds="http://schemas.openxmlformats.org/officeDocument/2006/customXml" ds:itemID="{2F9B6A78-ED2B-40E1-98D5-56767691FF68}"/>
</file>

<file path=customXml/itemProps4.xml><?xml version="1.0" encoding="utf-8"?>
<ds:datastoreItem xmlns:ds="http://schemas.openxmlformats.org/officeDocument/2006/customXml" ds:itemID="{C4BCB6DE-46F5-47A0-BECF-E20970DB52E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2061</TotalTime>
  <Words>263</Words>
  <Application>Microsoft Office PowerPoint</Application>
  <PresentationFormat>Широкоэкранный</PresentationFormat>
  <Paragraphs>45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a_AvanteBsNr</vt:lpstr>
      <vt:lpstr>Arial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 в условиях ФГОС общего образования</dc:title>
  <dc:creator>USER</dc:creator>
  <cp:lastModifiedBy>Светлана Александровна Жукова</cp:lastModifiedBy>
  <cp:revision>101</cp:revision>
  <dcterms:created xsi:type="dcterms:W3CDTF">2017-11-30T13:16:23Z</dcterms:created>
  <dcterms:modified xsi:type="dcterms:W3CDTF">2018-01-15T11:39:20Z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0x010100AFF887FBF478BB439A26850D5D1AA26C</vt:lpwstr>
  </property>
  <property fmtid="{D5CDD505-2E9C-101B-9397-08002B2CF9AE}" pid="3" name="_dlc_DocIdItemGuid">
    <vt:lpwstr>d7e7713b-d956-4e95-b857-3a7f80b69147</vt:lpwstr>
  </property>
</Properties>
</file>