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73" r:id="rId7"/>
    <p:sldId id="262" r:id="rId8"/>
    <p:sldId id="263" r:id="rId9"/>
    <p:sldId id="264" r:id="rId10"/>
    <p:sldId id="271" r:id="rId11"/>
    <p:sldId id="268" r:id="rId12"/>
    <p:sldId id="267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6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D612F-4F47-44A7-B779-CE58495B868C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E4D2E-06B6-4DD2-BB25-4C2E35D26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FF8-BB4A-4457-B498-1F2B1CCA75D9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82864-685C-409B-A43D-B710FF053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1A331-69D6-4878-BFFF-4129F4B56AB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743BB-4403-448A-9EAB-22A24E2F1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B23F7-CBC7-4FD3-9B67-33C4E702A8B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17F85-7B60-44EA-9664-54911BED9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7870-9117-4ABB-992C-C73A386AA0F3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9DE3C-06D3-4455-A979-10404C994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B48E5-A5B2-46C9-8F22-A456065B427C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48699-DBAF-4CF9-B6BC-5F483DBC2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B820A-9D7F-4A31-BE78-8A6DEB48F708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58D40-D14D-4B40-B97D-1536041FC6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39E88-7201-479C-AF3C-DB27EDF3708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064C0-2538-4124-9463-4E4A29E1FC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EFFE-DA57-4D25-AA26-9EACC3D9F08F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26F4B-A223-41CE-A40D-F32910E64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43313-829B-4891-9E8D-75F7C8D2D3B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2B6C6-1DB0-4FEE-B912-8EC265DB0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698C7-2D01-4377-A087-BFFF4265B319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9B8CB-7A5B-487D-A645-25E01762C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BB7F78-1556-46C2-9A01-F36B5227D2A0}" type="datetimeFigureOut">
              <a:rPr lang="ru-RU"/>
              <a:pPr>
                <a:defRPr/>
              </a:pPr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A26C1A-E75E-4916-9E97-BB185F141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oleObject" Target="../embeddings/_____Microsoft_Office_Excel_97-20031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5784" y="283028"/>
            <a:ext cx="113362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Лучшие практики межведомственного взаимодействия школьных и публичных библиотек.</a:t>
            </a:r>
          </a:p>
        </p:txBody>
      </p:sp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6615113" y="5037138"/>
            <a:ext cx="5167312" cy="1074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Уварова Ольга Михайловна,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методист Библиотеки им. А. Гайдара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13"/>
            <a:ext cx="1219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7447" y="0"/>
            <a:ext cx="4306582" cy="30736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204022" y="-124739"/>
            <a:ext cx="4876801" cy="36576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35788" y="3312704"/>
            <a:ext cx="3769900" cy="33377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617679" y="3418561"/>
            <a:ext cx="4291292" cy="32318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605149" y="1187522"/>
            <a:ext cx="4613069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Костромской район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5148" y="4193056"/>
            <a:ext cx="4613069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Чухломский</a:t>
            </a:r>
            <a:r>
              <a:rPr lang="ru-RU" sz="4400" b="1" dirty="0">
                <a:ln w="10160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-187779" y="-187326"/>
            <a:ext cx="4876801" cy="36576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3811249"/>
            <a:ext cx="483688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Костромской  район</a:t>
            </a:r>
          </a:p>
        </p:txBody>
      </p:sp>
      <p:pic>
        <p:nvPicPr>
          <p:cNvPr id="5" name="Рисунок 4" descr="http://cbs-karavaevo.ucoz.ru/_ph/1/45303607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8682" y="1280472"/>
            <a:ext cx="7753621" cy="462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p.userapi.com/c840530/v840530606/2d54d/EGaWtVyOTh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757" y="6679"/>
            <a:ext cx="4914105" cy="684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5740400" y="3884613"/>
            <a:ext cx="609600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«Краеведческие чтения» среди школьников проводятся с 2003 года совместно со школами муниципальных образований. Тематика чтений каждый год разная: «Дети войны», «Легенды и предания Костромского района», «Село живо памятью и традициями» и др. </a:t>
            </a:r>
          </a:p>
        </p:txBody>
      </p:sp>
      <p:pic>
        <p:nvPicPr>
          <p:cNvPr id="24582" name="Picture 6" descr="чухло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0963" y="0"/>
            <a:ext cx="5613400" cy="386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bs-karavaevo.ucoz.ru/foto/2017/chtenija_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8" y="7573"/>
            <a:ext cx="7195458" cy="4610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8631" y="2140453"/>
            <a:ext cx="7088584" cy="4708898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391" y="453620"/>
            <a:ext cx="7394185" cy="59078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7890" name="Picture 2" descr="умники и умниц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0364" y="304801"/>
            <a:ext cx="3903683" cy="3621023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749" y="4453506"/>
            <a:ext cx="483688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Чухломский</a:t>
            </a:r>
            <a:r>
              <a:rPr lang="ru-RU" sz="4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район</a:t>
            </a:r>
          </a:p>
        </p:txBody>
      </p:sp>
      <p:pic>
        <p:nvPicPr>
          <p:cNvPr id="5" name="Рисунок 4" descr="E:\2016-03-02, юбилей детской биб-ки16\юбилей детской биб-ки16 025.jpg"/>
          <p:cNvPicPr/>
          <p:nvPr/>
        </p:nvPicPr>
        <p:blipFill>
          <a:blip r:embed="rId2" cstate="print"/>
          <a:srcRect l="15874" t="22837"/>
          <a:stretch>
            <a:fillRect/>
          </a:stretch>
        </p:blipFill>
        <p:spPr bwMode="auto">
          <a:xfrm>
            <a:off x="4954383" y="988218"/>
            <a:ext cx="7005411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8678" name="Picture 6" descr="чухлома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3688"/>
            <a:ext cx="4927600" cy="3714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 t="3668" r="5143" b="17596"/>
          <a:stretch>
            <a:fillRect/>
          </a:stretch>
        </p:blipFill>
        <p:spPr bwMode="auto">
          <a:xfrm>
            <a:off x="290003" y="445477"/>
            <a:ext cx="11726075" cy="597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t="8000" r="17050" b="5200"/>
          <a:stretch/>
        </p:blipFill>
        <p:spPr>
          <a:xfrm>
            <a:off x="6350" y="6350"/>
            <a:ext cx="9244584" cy="54414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t="8666" r="17425" b="28288"/>
          <a:stretch/>
        </p:blipFill>
        <p:spPr>
          <a:xfrm>
            <a:off x="3924231" y="2784342"/>
            <a:ext cx="8261101" cy="406908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Стрелка влево 3"/>
          <p:cNvSpPr/>
          <p:nvPr/>
        </p:nvSpPr>
        <p:spPr>
          <a:xfrm rot="19983783">
            <a:off x="2165350" y="2921000"/>
            <a:ext cx="1663700" cy="381000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341700" y="5384922"/>
            <a:ext cx="3914775" cy="712787"/>
          </a:xfrm>
          <a:prstGeom prst="ellipse">
            <a:avLst/>
          </a:prstGeom>
          <a:solidFill>
            <a:schemeClr val="lt1">
              <a:alpha val="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7735888" y="1114425"/>
            <a:ext cx="4249737" cy="436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8200"/>
                    </a:gs>
                    <a:gs pos="5001">
                      <a:srgbClr val="FF0000"/>
                    </a:gs>
                    <a:gs pos="17501">
                      <a:srgbClr val="BA0066"/>
                    </a:gs>
                    <a:gs pos="35000">
                      <a:srgbClr val="66008F"/>
                    </a:gs>
                    <a:gs pos="50000">
                      <a:srgbClr val="000082"/>
                    </a:gs>
                    <a:gs pos="65000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18900000" scaled="1"/>
                </a:gradFill>
                <a:latin typeface="Times New Roman"/>
                <a:cs typeface="Times New Roman"/>
              </a:rPr>
              <a:t>childlib@kmtn.ru</a:t>
            </a:r>
            <a:endParaRPr lang="ru-RU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8200"/>
                  </a:gs>
                  <a:gs pos="5001">
                    <a:srgbClr val="FF0000"/>
                  </a:gs>
                  <a:gs pos="17501">
                    <a:srgbClr val="BA0066"/>
                  </a:gs>
                  <a:gs pos="35000">
                    <a:srgbClr val="66008F"/>
                  </a:gs>
                  <a:gs pos="50000">
                    <a:srgbClr val="000082"/>
                  </a:gs>
                  <a:gs pos="65000">
                    <a:srgbClr val="66008F"/>
                  </a:gs>
                  <a:gs pos="82500">
                    <a:srgbClr val="BA0066"/>
                  </a:gs>
                  <a:gs pos="95000">
                    <a:srgbClr val="FF0000"/>
                  </a:gs>
                  <a:gs pos="100000">
                    <a:srgbClr val="FF8200"/>
                  </a:gs>
                </a:gsLst>
                <a:lin ang="18900000" scaled="1"/>
              </a:gra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yenislayt.com/upload/5fbd4932a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8" y="1444625"/>
            <a:ext cx="1144905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296988" y="312738"/>
            <a:ext cx="2944812" cy="17748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Конкурс «Самый умный»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Костромской муниципальный район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92625" y="312738"/>
            <a:ext cx="2944813" cy="17748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«Краеведческие чтения»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Костромской муниципальный район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500" y="4421188"/>
            <a:ext cx="2944813" cy="17732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Проект «Растем вместе с книжкой» </a:t>
            </a:r>
            <a:r>
              <a:rPr lang="ru-RU" sz="2000" b="1" dirty="0" err="1">
                <a:solidFill>
                  <a:schemeClr val="tx1"/>
                </a:solidFill>
              </a:rPr>
              <a:t>Чухломский</a:t>
            </a:r>
            <a:r>
              <a:rPr lang="ru-RU" sz="2000" b="1" dirty="0">
                <a:solidFill>
                  <a:schemeClr val="tx1"/>
                </a:solidFill>
              </a:rPr>
              <a:t> район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82925" y="4421188"/>
            <a:ext cx="2944813" cy="17732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Районный конкурс «Буйские книгочеи» </a:t>
            </a:r>
            <a:r>
              <a:rPr lang="ru-RU" sz="2000" b="1" dirty="0" err="1">
                <a:solidFill>
                  <a:schemeClr val="tx1"/>
                </a:solidFill>
              </a:rPr>
              <a:t>Буйский</a:t>
            </a:r>
            <a:r>
              <a:rPr lang="ru-RU" sz="2000" b="1" dirty="0">
                <a:solidFill>
                  <a:schemeClr val="tx1"/>
                </a:solidFill>
              </a:rPr>
              <a:t> район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58288" y="4421188"/>
            <a:ext cx="2944812" cy="17732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Образовательно-культурный комплекс нового поколения «Библиотека. Школа. Семья» г. Кострома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88263" y="312738"/>
            <a:ext cx="2944812" cy="17748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Сетевая игра «Умники и умницы» </a:t>
            </a:r>
            <a:r>
              <a:rPr lang="ru-RU" sz="2000" b="1" dirty="0" err="1">
                <a:solidFill>
                  <a:schemeClr val="tx1"/>
                </a:solidFill>
              </a:rPr>
              <a:t>Чухломский</a:t>
            </a:r>
            <a:r>
              <a:rPr lang="ru-RU" sz="2000" b="1" dirty="0">
                <a:solidFill>
                  <a:schemeClr val="tx1"/>
                </a:solidFill>
              </a:rPr>
              <a:t> район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1400" y="4421188"/>
            <a:ext cx="2943225" cy="17732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Проект «Курсы благородных девиц»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г. Волгореченск</a:t>
            </a:r>
            <a:r>
              <a:rPr lang="ru-RU" sz="20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193791" y="128480"/>
            <a:ext cx="6922009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Цель:</a:t>
            </a:r>
            <a:r>
              <a:rPr lang="ru-RU" sz="2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dirty="0"/>
              <a:t>создание образовательно-культурного комплекса нового поколения «Библиотека-школа-семья» для наиболее полного удовлетворения потребностей учащихся общеобразовательной школы и различных категорий населения в информационных, образовательных, социальных, культурно-досуговых услугах в соответствии с современными требованиями.</a:t>
            </a:r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7411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75" y="63500"/>
            <a:ext cx="4999038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182556" y="2498360"/>
            <a:ext cx="6933244" cy="28315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Задачи: </a:t>
            </a:r>
          </a:p>
          <a:p>
            <a:pPr indent="4500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/>
              <a:t>Объединение на базе образовательно-культурного комплекса нового поколения «Библиотека-школа-семья» ресурсов общедоступной библиотеки и школьной библиотеки, его интеграция в общественную, культурно-досуговую жизнь города.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075" y="4175125"/>
            <a:ext cx="12023725" cy="25860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2.	Формирование читательской активности и организация досуга детей и подростков в летнее время через создание «Летней библиотечной школы».</a:t>
            </a:r>
          </a:p>
          <a:p>
            <a:pPr indent="45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3.	Внедрение в практику работы образовательно-культурного комплекса инновационной формы библиотечно-информационного обслуживания «</a:t>
            </a:r>
            <a:r>
              <a:rPr lang="ru-RU" dirty="0" err="1"/>
              <a:t>Библиопродленка</a:t>
            </a:r>
            <a:r>
              <a:rPr lang="ru-RU" dirty="0"/>
              <a:t>».</a:t>
            </a:r>
          </a:p>
          <a:p>
            <a:pPr indent="45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4.	Создание условий для информационно-консультативной деятельности в освоении жителями города государственных и муниципальных услуг в решении их жизненных проблем, осуществление свободного доступа к справочно-правовым системам, ресурсам Интернет.</a:t>
            </a:r>
          </a:p>
          <a:p>
            <a:pPr indent="450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5.	Развитие инфраструктуры единого культурно-образовательного кластера в соответствии с существующими стандартами и потребностями населения.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4" name="Диаграмма 8"/>
          <p:cNvGraphicFramePr>
            <a:graphicFrameLocks/>
          </p:cNvGraphicFramePr>
          <p:nvPr/>
        </p:nvGraphicFramePr>
        <p:xfrm>
          <a:off x="22225" y="287338"/>
          <a:ext cx="6667500" cy="4344987"/>
        </p:xfrm>
        <a:graphic>
          <a:graphicData uri="http://schemas.openxmlformats.org/presentationml/2006/ole">
            <p:oleObj spid="_x0000_s18434" r:id="rId4" imgW="6663506" imgH="4346825" progId="Excel.Sheet.8">
              <p:embed/>
            </p:oleObj>
          </a:graphicData>
        </a:graphic>
      </p:graphicFrame>
      <p:pic>
        <p:nvPicPr>
          <p:cNvPr id="18435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29700" y="209550"/>
            <a:ext cx="2970213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Овал 10"/>
          <p:cNvSpPr/>
          <p:nvPr/>
        </p:nvSpPr>
        <p:spPr>
          <a:xfrm>
            <a:off x="6235700" y="209550"/>
            <a:ext cx="1473200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</a:rPr>
              <a:t>Возросла на 27,3%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https://lh3.googleusercontent.com/hZu6EXyeit_rxJkTGUkwH6g9im7K1iTZXZJF0Y0No40PWMav2jsYAWxUb6muPTYSRSj3X2kLMjQfkjIQKYqacZKOapnMWFsD6N--NRjh8HgUeEQmqam6SnIKIkyTzckYBZlPvROW6znYAwn0IMSJ1x81mE9tW3U0iNG0_jpayCLIezCcdtpQ35XpNCam4ACZa5p0N1OaaU2QvJslmOytGgB9dDePQLUKVa_FEmL1lJJFJSZMegenbFgdZzQ7OtD9j9BDKnxQpKNTSA_yBXbl2Gu-qplheKLFLsJbORe1Tj14PearThfIdU3mNy73IYNplsk5HePZQ4FxJt2rzENudRqw-_lM2c7jNs6Zv2glQKR0HWv_VBcg5bq2bIppF7xynmLx2wqbE4U2FN_yBdwOgcl4qzAsCSYWLHDtqBPtNOL0mlL_dzxPnPhh9xbE_LyyQA95xBWKSYm5MFLRC1OD-BWv1m8K7_W7dkz74-Nd53WxCTtWNtFnR3iXbvptiviy3jwuY7xvMapndicSgbbvoJoTRdWrfjZJIPUsV-Mj0LMpa2a3NUtJVNhuMsmM7zn9x28v6_XZfs-ZpV164rDUUL7if9tqI6HjBg_7aPlRVLVkhUIh=w552-h310-n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23129" y="3218689"/>
            <a:ext cx="5976787" cy="33565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164123"/>
            <a:ext cx="5266831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Квест</a:t>
            </a:r>
            <a:r>
              <a:rPr lang="ru-RU" sz="4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– игра «По следам капитана </a:t>
            </a:r>
            <a:r>
              <a:rPr lang="ru-RU" sz="40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Врунгеля</a:t>
            </a:r>
            <a:r>
              <a:rPr lang="ru-RU" sz="4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91748" y="5335268"/>
            <a:ext cx="660025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+mn-lt"/>
                <a:cs typeface="+mn-cs"/>
              </a:rPr>
              <a:t>Акция «Признание в любви к книге и библиотеке»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Picture 4" descr="\\Wd-cbs\cbs\!Сайт 2017\Новости\2-Февраль\Признание в любви к книге и библиотеке\облож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8782" y="749544"/>
            <a:ext cx="5768731" cy="432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Picture 5" descr="\\Wd-cbs\cbs\!Сайт 2017\Новости\4-Апрель\Библиосумерки-2017\SAM_0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612" y="2110521"/>
            <a:ext cx="5570588" cy="414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57944" y="97972"/>
            <a:ext cx="4898608" cy="53993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293429" y="5618006"/>
            <a:ext cx="4613069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ysClr val="windowText" lastClr="000000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Г. Волгореченск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9829" y="378737"/>
            <a:ext cx="587828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Цель:</a:t>
            </a:r>
            <a:r>
              <a:rPr lang="ru-RU" sz="36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dirty="0"/>
              <a:t>заинтересовать подростков темой духовно-нравственного роста.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11346" t="29601" r="17977" b="3733"/>
          <a:stretch/>
        </p:blipFill>
        <p:spPr>
          <a:xfrm>
            <a:off x="414311" y="1746504"/>
            <a:ext cx="6464808" cy="4572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35658" y="620804"/>
            <a:ext cx="4338371" cy="423190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071205"/>
            <a:ext cx="4613069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err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Буйский</a:t>
            </a:r>
            <a:r>
              <a:rPr lang="ru-RU" sz="44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район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72010" y="223372"/>
            <a:ext cx="6922009" cy="1261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Цель: </a:t>
            </a:r>
            <a:r>
              <a:rPr lang="ru-RU" sz="2400" dirty="0"/>
              <a:t>повышение уровня читательской активности, развитие познавательных и творческих способностей детей на основе чтения. </a:t>
            </a:r>
          </a:p>
        </p:txBody>
      </p:sp>
      <p:pic>
        <p:nvPicPr>
          <p:cNvPr id="6" name="Рисунок 5" descr="E:\Отчет МУК Буйская МБ по работе с детьми за 2016 год с приложениями\фотоприложение МУК Буйская МБ за 2016 год по детям\районный конкурс Буйские книгочеи\общее фото.JPG"/>
          <p:cNvPicPr/>
          <p:nvPr/>
        </p:nvPicPr>
        <p:blipFill rotWithShape="1">
          <a:blip r:embed="rId4" cstate="print"/>
          <a:srcRect t="9302" b="11205"/>
          <a:stretch/>
        </p:blipFill>
        <p:spPr bwMode="auto">
          <a:xfrm>
            <a:off x="4609687" y="1708628"/>
            <a:ext cx="7403963" cy="485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AWJJH2MPE6E2-611919989-6</_dlc_DocId>
    <_dlc_DocIdUrl xmlns="4a252ca3-5a62-4c1c-90a6-29f4710e47f8">
      <Url>http://edu-sps.koiro.local/BiblioLiga/_layouts/15/DocIdRedir.aspx?ID=AWJJH2MPE6E2-611919989-6</Url>
      <Description>AWJJH2MPE6E2-611919989-6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DAF9D8A6C48B54197FE1C11E90F1AA2" ma:contentTypeVersion="49" ma:contentTypeDescription="Создание документа." ma:contentTypeScope="" ma:versionID="9b955443efa17674bde92e780c82df0f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80AD7C-54B0-476A-BA54-648513F64EF4}"/>
</file>

<file path=customXml/itemProps2.xml><?xml version="1.0" encoding="utf-8"?>
<ds:datastoreItem xmlns:ds="http://schemas.openxmlformats.org/officeDocument/2006/customXml" ds:itemID="{6EFE3225-1499-47A6-AF45-6CB77DA93569}"/>
</file>

<file path=customXml/itemProps3.xml><?xml version="1.0" encoding="utf-8"?>
<ds:datastoreItem xmlns:ds="http://schemas.openxmlformats.org/officeDocument/2006/customXml" ds:itemID="{D6E7820C-31AF-4A44-9552-38110289899B}"/>
</file>

<file path=customXml/itemProps4.xml><?xml version="1.0" encoding="utf-8"?>
<ds:datastoreItem xmlns:ds="http://schemas.openxmlformats.org/officeDocument/2006/customXml" ds:itemID="{9F069636-BB7F-430C-9E58-777DBAEF0F75}"/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256</Words>
  <Application>Microsoft Office PowerPoint</Application>
  <PresentationFormat>Произвольный</PresentationFormat>
  <Paragraphs>34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Лист Microsoft Office Excel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Уварова</dc:creator>
  <cp:lastModifiedBy>Илона</cp:lastModifiedBy>
  <cp:revision>81</cp:revision>
  <dcterms:created xsi:type="dcterms:W3CDTF">2017-12-16T10:51:45Z</dcterms:created>
  <dcterms:modified xsi:type="dcterms:W3CDTF">2017-12-18T09:37:00Z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0x0101001DAF9D8A6C48B54197FE1C11E90F1AA2</vt:lpwstr>
  </property>
  <property fmtid="{D5CDD505-2E9C-101B-9397-08002B2CF9AE}" pid="3" name="_dlc_DocIdItemGuid">
    <vt:lpwstr>20010ac2-53e6-47fd-a0f0-d64c79d2ec81</vt:lpwstr>
  </property>
</Properties>
</file>