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6" r:id="rId5"/>
    <p:sldId id="258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4660"/>
  </p:normalViewPr>
  <p:slideViewPr>
    <p:cSldViewPr snapToGrid="0">
      <p:cViewPr>
        <p:scale>
          <a:sx n="53" d="100"/>
          <a:sy n="53" d="100"/>
        </p:scale>
        <p:origin x="-1494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987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559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931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24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843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526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453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752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9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725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729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3FE1B-B9D8-4F69-871E-8FDC7B5FE7F5}" type="datetimeFigureOut">
              <a:rPr lang="ru-RU" smtClean="0"/>
              <a:pPr/>
              <a:t>18.12.2017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1EC96-BBFB-4D05-B456-D1E7146DD8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65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ru-RU" dirty="0" err="1" smtClean="0"/>
              <a:t>Библиолига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Межведомственное взаимодействие школьных и публичных библиотек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55756" y="608369"/>
            <a:ext cx="1810512" cy="13382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45855" y="942300"/>
            <a:ext cx="3028950" cy="63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227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взаимная поддержка;</a:t>
            </a:r>
          </a:p>
          <a:p>
            <a:r>
              <a:rPr lang="ru-RU" sz="3600" dirty="0"/>
              <a:t>с</a:t>
            </a:r>
            <a:r>
              <a:rPr lang="ru-RU" sz="3600" dirty="0" smtClean="0"/>
              <a:t>огласованная деятельность по достижению совместных целей и результатов, по решению участниками значимой для них проблемы или задачи;</a:t>
            </a:r>
          </a:p>
          <a:p>
            <a:r>
              <a:rPr lang="ru-RU" sz="3600" dirty="0"/>
              <a:t>в</a:t>
            </a:r>
            <a:r>
              <a:rPr lang="ru-RU" sz="3600" dirty="0" smtClean="0"/>
              <a:t>сеобщая форма связи тел и явлений, осуществляющаяся в их взаимном изменении.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6195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Перспективные направления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Рациональное </a:t>
            </a:r>
            <a:r>
              <a:rPr lang="ru-RU" dirty="0"/>
              <a:t>использование имеющихся площадей для индивидуальной и групповой проектной деятельности, проведения внеурочных мероприятий, в том числе с привлечением участия в этих мероприятиях взрослых.</a:t>
            </a:r>
          </a:p>
          <a:p>
            <a:r>
              <a:rPr lang="ru-RU" dirty="0"/>
              <a:t>Широкое использование литературы в электронном формате за счет имеющихся в общедоступных библиотеках точек доступа к Национальной электронной библиотеке </a:t>
            </a:r>
            <a:r>
              <a:rPr lang="ru-RU" dirty="0" smtClean="0"/>
              <a:t>, </a:t>
            </a:r>
            <a:r>
              <a:rPr lang="ru-RU" dirty="0"/>
              <a:t>имеющегося у школьных ИБЦ доступа к электронным ресурсам </a:t>
            </a:r>
            <a:r>
              <a:rPr lang="ru-RU" dirty="0" err="1"/>
              <a:t>Литрес</a:t>
            </a:r>
            <a:r>
              <a:rPr lang="ru-RU" dirty="0"/>
              <a:t> и др..</a:t>
            </a:r>
          </a:p>
          <a:p>
            <a:r>
              <a:rPr lang="ru-RU" dirty="0"/>
              <a:t>Интеграция информационно-коммуникационных ресурсов, предоставление услуг с использованием сети Интернет, </a:t>
            </a:r>
            <a:r>
              <a:rPr lang="ru-RU" dirty="0" err="1"/>
              <a:t>Wi-Fi</a:t>
            </a:r>
            <a:r>
              <a:rPr lang="ru-RU" dirty="0"/>
              <a:t> и возможности подключения персональных устройств.</a:t>
            </a:r>
          </a:p>
          <a:p>
            <a:r>
              <a:rPr lang="ru-RU" dirty="0"/>
              <a:t>Совместное обучение и планирование, создание и использование единого методического ресурса и других механизмов межведомственного взаимодействия. </a:t>
            </a:r>
          </a:p>
          <a:p>
            <a:r>
              <a:rPr lang="ru-RU" dirty="0"/>
              <a:t>Разработка и проведение совместных социальных и образовательных проектов, акций и событий для детей и взрослых. </a:t>
            </a:r>
          </a:p>
          <a:p>
            <a:r>
              <a:rPr lang="ru-RU" dirty="0"/>
              <a:t>Расширение спектра услуг и форм </a:t>
            </a:r>
            <a:r>
              <a:rPr lang="ru-RU" dirty="0" smtClean="0"/>
              <a:t>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25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-176305"/>
            <a:ext cx="12362688" cy="7019376"/>
            <a:chOff x="318745" y="598892"/>
            <a:chExt cx="11716036" cy="7019376"/>
          </a:xfrm>
        </p:grpSpPr>
        <p:sp>
          <p:nvSpPr>
            <p:cNvPr id="7" name="Полилиния 6"/>
            <p:cNvSpPr/>
            <p:nvPr/>
          </p:nvSpPr>
          <p:spPr>
            <a:xfrm>
              <a:off x="318745" y="2573383"/>
              <a:ext cx="2317379" cy="2074457"/>
            </a:xfrm>
            <a:custGeom>
              <a:avLst/>
              <a:gdLst>
                <a:gd name="connsiteX0" fmla="*/ 0 w 2317379"/>
                <a:gd name="connsiteY0" fmla="*/ 191135 h 1911353"/>
                <a:gd name="connsiteX1" fmla="*/ 191135 w 2317379"/>
                <a:gd name="connsiteY1" fmla="*/ 0 h 1911353"/>
                <a:gd name="connsiteX2" fmla="*/ 2126244 w 2317379"/>
                <a:gd name="connsiteY2" fmla="*/ 0 h 1911353"/>
                <a:gd name="connsiteX3" fmla="*/ 2317379 w 2317379"/>
                <a:gd name="connsiteY3" fmla="*/ 191135 h 1911353"/>
                <a:gd name="connsiteX4" fmla="*/ 2317379 w 2317379"/>
                <a:gd name="connsiteY4" fmla="*/ 1720218 h 1911353"/>
                <a:gd name="connsiteX5" fmla="*/ 2126244 w 2317379"/>
                <a:gd name="connsiteY5" fmla="*/ 1911353 h 1911353"/>
                <a:gd name="connsiteX6" fmla="*/ 191135 w 2317379"/>
                <a:gd name="connsiteY6" fmla="*/ 1911353 h 1911353"/>
                <a:gd name="connsiteX7" fmla="*/ 0 w 2317379"/>
                <a:gd name="connsiteY7" fmla="*/ 1720218 h 1911353"/>
                <a:gd name="connsiteX8" fmla="*/ 0 w 2317379"/>
                <a:gd name="connsiteY8" fmla="*/ 191135 h 191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7379" h="1911353">
                  <a:moveTo>
                    <a:pt x="0" y="191135"/>
                  </a:moveTo>
                  <a:cubicBezTo>
                    <a:pt x="0" y="85574"/>
                    <a:pt x="85574" y="0"/>
                    <a:pt x="191135" y="0"/>
                  </a:cubicBezTo>
                  <a:lnTo>
                    <a:pt x="2126244" y="0"/>
                  </a:lnTo>
                  <a:cubicBezTo>
                    <a:pt x="2231805" y="0"/>
                    <a:pt x="2317379" y="85574"/>
                    <a:pt x="2317379" y="191135"/>
                  </a:cubicBezTo>
                  <a:lnTo>
                    <a:pt x="2317379" y="1720218"/>
                  </a:lnTo>
                  <a:cubicBezTo>
                    <a:pt x="2317379" y="1825779"/>
                    <a:pt x="2231805" y="1911353"/>
                    <a:pt x="2126244" y="1911353"/>
                  </a:cubicBezTo>
                  <a:lnTo>
                    <a:pt x="191135" y="1911353"/>
                  </a:lnTo>
                  <a:cubicBezTo>
                    <a:pt x="85574" y="1911353"/>
                    <a:pt x="0" y="1825779"/>
                    <a:pt x="0" y="1720218"/>
                  </a:cubicBezTo>
                  <a:lnTo>
                    <a:pt x="0" y="191135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36" tIns="63036" rIns="63036" bIns="472612" numCol="1" spcCol="1270" anchor="t" anchorCtr="0">
              <a:noAutofit/>
            </a:bodyPr>
            <a:lstStyle/>
            <a:p>
              <a:pPr marL="57150" lvl="1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00" kern="1200" dirty="0"/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ru-RU" sz="1200" b="1" kern="1200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эффективности деятельности школьных и публичных библиотек, расположенных на территории Костромской области, через организацию межведомственного взаимодействия</a:t>
              </a:r>
              <a:endParaRPr lang="ru-RU" sz="12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Shape 7"/>
            <p:cNvSpPr/>
            <p:nvPr/>
          </p:nvSpPr>
          <p:spPr>
            <a:xfrm>
              <a:off x="1599556" y="3114510"/>
              <a:ext cx="2669690" cy="2669690"/>
            </a:xfrm>
            <a:prstGeom prst="leftCircularArrow">
              <a:avLst>
                <a:gd name="adj1" fmla="val 3579"/>
                <a:gd name="adj2" fmla="val 444851"/>
                <a:gd name="adj3" fmla="val 2220362"/>
                <a:gd name="adj4" fmla="val 9024489"/>
                <a:gd name="adj5" fmla="val 4175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724451" y="4449356"/>
              <a:ext cx="2059893" cy="739612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Цель</a:t>
              </a:r>
              <a:endParaRPr lang="ru-RU" sz="2000" b="1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636124" y="2219949"/>
              <a:ext cx="4472691" cy="5398319"/>
            </a:xfrm>
            <a:custGeom>
              <a:avLst/>
              <a:gdLst>
                <a:gd name="connsiteX0" fmla="*/ 0 w 2317379"/>
                <a:gd name="connsiteY0" fmla="*/ 191135 h 1911353"/>
                <a:gd name="connsiteX1" fmla="*/ 191135 w 2317379"/>
                <a:gd name="connsiteY1" fmla="*/ 0 h 1911353"/>
                <a:gd name="connsiteX2" fmla="*/ 2126244 w 2317379"/>
                <a:gd name="connsiteY2" fmla="*/ 0 h 1911353"/>
                <a:gd name="connsiteX3" fmla="*/ 2317379 w 2317379"/>
                <a:gd name="connsiteY3" fmla="*/ 191135 h 1911353"/>
                <a:gd name="connsiteX4" fmla="*/ 2317379 w 2317379"/>
                <a:gd name="connsiteY4" fmla="*/ 1720218 h 1911353"/>
                <a:gd name="connsiteX5" fmla="*/ 2126244 w 2317379"/>
                <a:gd name="connsiteY5" fmla="*/ 1911353 h 1911353"/>
                <a:gd name="connsiteX6" fmla="*/ 191135 w 2317379"/>
                <a:gd name="connsiteY6" fmla="*/ 1911353 h 1911353"/>
                <a:gd name="connsiteX7" fmla="*/ 0 w 2317379"/>
                <a:gd name="connsiteY7" fmla="*/ 1720218 h 1911353"/>
                <a:gd name="connsiteX8" fmla="*/ 0 w 2317379"/>
                <a:gd name="connsiteY8" fmla="*/ 191135 h 191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7379" h="1911353">
                  <a:moveTo>
                    <a:pt x="0" y="191135"/>
                  </a:moveTo>
                  <a:cubicBezTo>
                    <a:pt x="0" y="85574"/>
                    <a:pt x="85574" y="0"/>
                    <a:pt x="191135" y="0"/>
                  </a:cubicBezTo>
                  <a:lnTo>
                    <a:pt x="2126244" y="0"/>
                  </a:lnTo>
                  <a:cubicBezTo>
                    <a:pt x="2231805" y="0"/>
                    <a:pt x="2317379" y="85574"/>
                    <a:pt x="2317379" y="191135"/>
                  </a:cubicBezTo>
                  <a:lnTo>
                    <a:pt x="2317379" y="1720218"/>
                  </a:lnTo>
                  <a:cubicBezTo>
                    <a:pt x="2317379" y="1825779"/>
                    <a:pt x="2231805" y="1911353"/>
                    <a:pt x="2126244" y="1911353"/>
                  </a:cubicBezTo>
                  <a:lnTo>
                    <a:pt x="191135" y="1911353"/>
                  </a:lnTo>
                  <a:cubicBezTo>
                    <a:pt x="85574" y="1911353"/>
                    <a:pt x="0" y="1825779"/>
                    <a:pt x="0" y="1720218"/>
                  </a:cubicBezTo>
                  <a:lnTo>
                    <a:pt x="0" y="191135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36" tIns="472611" rIns="63036" bIns="63037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kern="1200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Совместное обучение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проектной деятельности</a:t>
              </a:r>
              <a:endParaRPr lang="ru-RU" sz="16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 и методическое сопровождение реализации совместных проектов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Веб-навигатор совместных проектов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Межведомственное МО библиотекарей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Конкурс проектов межведомственного взаимодействия библиотек 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Областное интерактивное мероприятие для групп детей разного школьного возраста на основе межведомственного взаимодействия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региональных конкурса ( «Учитель года»(номинация «Педагог библиотекарь»); «Лучший библиотекарь» (номинация «Работа с детьми»)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Мониторинг проекта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Представление итогов проекта на региональном августовском педсовете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Распространение опыта реализации проекта (методические сборники)</a:t>
              </a:r>
            </a:p>
          </p:txBody>
        </p:sp>
        <p:sp>
          <p:nvSpPr>
            <p:cNvPr id="11" name="Круговая стрелка 10"/>
            <p:cNvSpPr/>
            <p:nvPr/>
          </p:nvSpPr>
          <p:spPr>
            <a:xfrm>
              <a:off x="4485626" y="1006038"/>
              <a:ext cx="4972060" cy="4972060"/>
            </a:xfrm>
            <a:prstGeom prst="circularArrow">
              <a:avLst>
                <a:gd name="adj1" fmla="val 1921"/>
                <a:gd name="adj2" fmla="val 229792"/>
                <a:gd name="adj3" fmla="val 19575841"/>
                <a:gd name="adj4" fmla="val 12556654"/>
                <a:gd name="adj5" fmla="val 224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4012353" y="1474340"/>
              <a:ext cx="2059893" cy="1238497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  Мероприятия</a:t>
              </a:r>
              <a:r>
                <a:rPr lang="ru-RU" sz="2000" kern="1200" dirty="0" smtClean="0"/>
                <a:t>	</a:t>
              </a:r>
              <a:endParaRPr lang="ru-RU" sz="20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7108815" y="1145513"/>
              <a:ext cx="4925966" cy="6213364"/>
            </a:xfrm>
            <a:custGeom>
              <a:avLst/>
              <a:gdLst>
                <a:gd name="connsiteX0" fmla="*/ 0 w 5806403"/>
                <a:gd name="connsiteY0" fmla="*/ 509330 h 5093298"/>
                <a:gd name="connsiteX1" fmla="*/ 509330 w 5806403"/>
                <a:gd name="connsiteY1" fmla="*/ 0 h 5093298"/>
                <a:gd name="connsiteX2" fmla="*/ 5297073 w 5806403"/>
                <a:gd name="connsiteY2" fmla="*/ 0 h 5093298"/>
                <a:gd name="connsiteX3" fmla="*/ 5806403 w 5806403"/>
                <a:gd name="connsiteY3" fmla="*/ 509330 h 5093298"/>
                <a:gd name="connsiteX4" fmla="*/ 5806403 w 5806403"/>
                <a:gd name="connsiteY4" fmla="*/ 4583968 h 5093298"/>
                <a:gd name="connsiteX5" fmla="*/ 5297073 w 5806403"/>
                <a:gd name="connsiteY5" fmla="*/ 5093298 h 5093298"/>
                <a:gd name="connsiteX6" fmla="*/ 509330 w 5806403"/>
                <a:gd name="connsiteY6" fmla="*/ 5093298 h 5093298"/>
                <a:gd name="connsiteX7" fmla="*/ 0 w 5806403"/>
                <a:gd name="connsiteY7" fmla="*/ 4583968 h 5093298"/>
                <a:gd name="connsiteX8" fmla="*/ 0 w 5806403"/>
                <a:gd name="connsiteY8" fmla="*/ 509330 h 50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06403" h="5093298">
                  <a:moveTo>
                    <a:pt x="0" y="509330"/>
                  </a:moveTo>
                  <a:cubicBezTo>
                    <a:pt x="0" y="228035"/>
                    <a:pt x="228035" y="0"/>
                    <a:pt x="509330" y="0"/>
                  </a:cubicBezTo>
                  <a:lnTo>
                    <a:pt x="5297073" y="0"/>
                  </a:lnTo>
                  <a:cubicBezTo>
                    <a:pt x="5578368" y="0"/>
                    <a:pt x="5806403" y="228035"/>
                    <a:pt x="5806403" y="509330"/>
                  </a:cubicBezTo>
                  <a:lnTo>
                    <a:pt x="5806403" y="4583968"/>
                  </a:lnTo>
                  <a:cubicBezTo>
                    <a:pt x="5806403" y="4865263"/>
                    <a:pt x="5578368" y="5093298"/>
                    <a:pt x="5297073" y="5093298"/>
                  </a:cubicBezTo>
                  <a:lnTo>
                    <a:pt x="509330" y="5093298"/>
                  </a:lnTo>
                  <a:cubicBezTo>
                    <a:pt x="228035" y="5093298"/>
                    <a:pt x="0" y="4865263"/>
                    <a:pt x="0" y="4583968"/>
                  </a:cubicBezTo>
                  <a:lnTo>
                    <a:pt x="0" y="509330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6261" tIns="136261" rIns="136261" bIns="1227682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1200" b="1" u="sng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Значение на конец 2019 г.</a:t>
              </a:r>
              <a:endParaRPr lang="ru-RU" sz="13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сотрудников публичных и школьных библиотек, включенных в реализацию проекта, от общего количества сотрудников публичных и школьных библиотек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не менее 60 %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обученных специалистов (библиотекарей) в рамках проекта, от общего количества специалистов (библиотекарей) публичных и школьных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50% 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Охват обучающихся, участвующих в совместных проектах, организованных в рамках межведомственного взаимодействия, от общего количества обучающихся в муниципальных общеобразовательных организациях: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25 %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доли взрослого населения, участвующих в совместных проектах, от общего количества взрослых пользователей библиотечными услугами публичных библиотек и родителей школьников: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Степень удовлетворенности, высокая оценка межведомственного взаимодействия целевыми группами, участниками проекта: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75%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пользователей библиотечными услугами публичных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книговыдач в публичных и школьных библиотеках, в том числе в электронном формате: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пользователей, которым предоставляется библиотечная услуга с использованием сети Интернет: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библиотечных работников, использующих в работе навигатор совместных методических разработок и участвующих в работе регионального сетевого методического объединения, от общего количества библиотечных работников школьных и публичных (детских)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60%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9457685" y="598892"/>
              <a:ext cx="2427435" cy="819151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Показатели результативности</a:t>
              </a:r>
              <a:endParaRPr lang="ru-RU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21137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Предполагаемое повышение эффективности деятельности </a:t>
            </a:r>
            <a:r>
              <a:rPr lang="ru-RU" dirty="0" smtClean="0"/>
              <a:t>библиотек произойдет </a:t>
            </a:r>
            <a:r>
              <a:rPr lang="ru-RU" dirty="0"/>
              <a:t>за счет: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 </a:t>
            </a:r>
            <a:r>
              <a:rPr lang="ru-RU" dirty="0" smtClean="0"/>
              <a:t>более </a:t>
            </a:r>
            <a:r>
              <a:rPr lang="ru-RU" dirty="0"/>
              <a:t>комплексного, системного подхода в организации деятельности библиотек разных ведомств;</a:t>
            </a:r>
          </a:p>
          <a:p>
            <a:pPr lvl="0"/>
            <a:r>
              <a:rPr lang="ru-RU" dirty="0"/>
              <a:t>создания единого информационного образовательного пространства школы и публичных библиотек;</a:t>
            </a:r>
          </a:p>
          <a:p>
            <a:pPr lvl="0"/>
            <a:r>
              <a:rPr lang="ru-RU" dirty="0"/>
              <a:t>расширения доступа к ресурсам и услугам библиотек, обеспечения непрерывного, в течение жизни, образования для всех членов местного сообщества;</a:t>
            </a:r>
          </a:p>
          <a:p>
            <a:pPr lvl="0"/>
            <a:r>
              <a:rPr lang="ru-RU" dirty="0"/>
              <a:t>повышения информационной и методической грамотности библиотекарей в результате совместного обучения и деятельности;</a:t>
            </a:r>
          </a:p>
          <a:p>
            <a:pPr lvl="0"/>
            <a:r>
              <a:rPr lang="ru-RU" dirty="0"/>
              <a:t>организации единых мониторинговых процедур межведомственного взаимодействия;</a:t>
            </a:r>
          </a:p>
          <a:p>
            <a:pPr lvl="0"/>
            <a:r>
              <a:rPr lang="ru-RU" dirty="0"/>
              <a:t>использования совместной проектной деятельности при сотрудничестве библиотек из разных систем в образовательных и воспитательных целях.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9096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AWJJH2MPE6E2-611919989-3</_dlc_DocId>
    <_dlc_DocIdUrl xmlns="4a252ca3-5a62-4c1c-90a6-29f4710e47f8">
      <Url>http://edu-sps.koiro.local/BiblioLiga/_layouts/15/DocIdRedir.aspx?ID=AWJJH2MPE6E2-611919989-3</Url>
      <Description>AWJJH2MPE6E2-611919989-3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AF9D8A6C48B54197FE1C11E90F1AA2" ma:contentTypeVersion="49" ma:contentTypeDescription="Создание документа." ma:contentTypeScope="" ma:versionID="9b955443efa17674bde92e780c82df0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CF6EFA-4189-45A5-A49F-06A3C96888A6}"/>
</file>

<file path=customXml/itemProps2.xml><?xml version="1.0" encoding="utf-8"?>
<ds:datastoreItem xmlns:ds="http://schemas.openxmlformats.org/officeDocument/2006/customXml" ds:itemID="{17165515-15AF-458E-AAF3-3A91EF5B2EDF}"/>
</file>

<file path=customXml/itemProps3.xml><?xml version="1.0" encoding="utf-8"?>
<ds:datastoreItem xmlns:ds="http://schemas.openxmlformats.org/officeDocument/2006/customXml" ds:itemID="{8814AEBC-A8F6-40A0-A220-6A464CAF76A4}"/>
</file>

<file path=customXml/itemProps4.xml><?xml version="1.0" encoding="utf-8"?>
<ds:datastoreItem xmlns:ds="http://schemas.openxmlformats.org/officeDocument/2006/customXml" ds:itemID="{FB87EEA1-3610-4F76-BF72-92A6C730E2EB}"/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500</Words>
  <Application>Microsoft Office PowerPoint</Application>
  <PresentationFormat>Произвольный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Проект «Библиолига»</vt:lpstr>
      <vt:lpstr>Взаимодействие:</vt:lpstr>
      <vt:lpstr>Перспективные направления взаимодействия</vt:lpstr>
      <vt:lpstr>Слайд 4</vt:lpstr>
      <vt:lpstr>Предполагаемое повышение эффективности деятельности библиотек произойдет за счет: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Илона</cp:lastModifiedBy>
  <cp:revision>28</cp:revision>
  <cp:lastPrinted>2017-11-27T07:54:22Z</cp:lastPrinted>
  <dcterms:created xsi:type="dcterms:W3CDTF">2017-11-27T06:14:05Z</dcterms:created>
  <dcterms:modified xsi:type="dcterms:W3CDTF">2017-12-18T06:37:52Z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0x0101001DAF9D8A6C48B54197FE1C11E90F1AA2</vt:lpwstr>
  </property>
  <property fmtid="{D5CDD505-2E9C-101B-9397-08002B2CF9AE}" pid="3" name="_dlc_DocIdItemGuid">
    <vt:lpwstr>1c202e5c-952e-456c-9d4a-f317a5c9b0e0</vt:lpwstr>
  </property>
</Properties>
</file>