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74" r:id="rId11"/>
    <p:sldId id="27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58" r:id="rId20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9" autoAdjust="0"/>
    <p:restoredTop sz="94660"/>
  </p:normalViewPr>
  <p:slideViewPr>
    <p:cSldViewPr snapToGrid="0">
      <p:cViewPr>
        <p:scale>
          <a:sx n="69" d="100"/>
          <a:sy n="69" d="100"/>
        </p:scale>
        <p:origin x="-66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930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59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31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144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3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8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05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5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9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76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B6ACC7-5D32-4EA0-B3D9-9DB21743A07F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762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hyperlink" Target="http://www.lms.eduportal44.ru/NewKoiro/obrazov_det/fsp_kurs/SitePages/%D0%94%D0%BE%D0%BC%D0%B0%D1%88%D0%BD%D1%8F%D1%8F.aspx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hyperlink" Target="http://www.eduportal44.ru/koiro/SiteAssets/&#1048;&#1085;&#1092;.%20&#1087;&#1080;&#1089;&#1100;&#1084;&#1086;%20100%20&#1083;&#1077;&#1090;%20&#1079;&#1072;%20100%20&#1076;&#1085;&#1077;&#1081;.docx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t.drofa-ventana.ru/pisatel-ahmatova/" TargetMode="External"/><Relationship Id="rId3" Type="http://schemas.openxmlformats.org/officeDocument/2006/relationships/oleObject" Target="../embeddings/oleObject3.bin"/><Relationship Id="rId7" Type="http://schemas.openxmlformats.org/officeDocument/2006/relationships/hyperlink" Target="https://lit.drofa-ventana.ru/pisatel-fet/" TargetMode="Externa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lit.drofa-ventana.ru/pisatel-simonov/" TargetMode="External"/><Relationship Id="rId11" Type="http://schemas.openxmlformats.org/officeDocument/2006/relationships/hyperlink" Target="https://lit.drofa-ventana.ru/pisatel-kryilov/" TargetMode="External"/><Relationship Id="rId5" Type="http://schemas.openxmlformats.org/officeDocument/2006/relationships/hyperlink" Target="https://lit.drofa-ventana.ru/konkurs-chitaem-bloka/" TargetMode="External"/><Relationship Id="rId10" Type="http://schemas.openxmlformats.org/officeDocument/2006/relationships/hyperlink" Target="https://lit.drofa-ventana.ru/pisatel-esenin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lit.drofa-ventana.ru/pisatel-pushk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jpeg"/><Relationship Id="rId4" Type="http://schemas.openxmlformats.org/officeDocument/2006/relationships/hyperlink" Target="http://www.rusla.ru/rsba/help/Konkurs_grant/index.php?ELEMENT_ID=61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vk.com/young_readers" TargetMode="External"/><Relationship Id="rId5" Type="http://schemas.openxmlformats.org/officeDocument/2006/relationships/hyperlink" Target="https://youngreaders.ru/vzroslym/shkolnaya-programma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s://www.labirint.ru/videocontest/my-poetry/" TargetMode="External"/><Relationship Id="rId5" Type="http://schemas.openxmlformats.org/officeDocument/2006/relationships/hyperlink" Target="https://www.labirint.ru/videocontest/works/my-poetry/?winners=finalists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&#1089;&#1090;&#1088;&#1072;&#1085;&#1072;&#1095;&#1080;&#1090;&#1072;&#1083;&#1080;&#1103;.&#1088;&#1092;/node/7#_ftn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635363"/>
          </a:xfrm>
        </p:spPr>
        <p:txBody>
          <a:bodyPr/>
          <a:lstStyle/>
          <a:p>
            <a:r>
              <a:rPr lang="ru-RU" b="1" i="1" spc="-5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ЖУКОВА С.А., руководитель информационно-библиотечного центра </a:t>
            </a:r>
            <a:endParaRPr lang="ru-RU" b="1" i="1" spc="-50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1057" r:id="rId3" imgW="4710600" imgH="105840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193" y="1318297"/>
            <a:ext cx="105870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Международные, всероссийские, региональные проекты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5" t="8624" r="3474" b="11251"/>
          <a:stretch/>
        </p:blipFill>
        <p:spPr>
          <a:xfrm>
            <a:off x="0" y="4855445"/>
            <a:ext cx="12192000" cy="1556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142509" y="432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"КНИГА КЛАССА"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 МАЛЕНЬКОГО ПИСАТЕЛЯ К БОЛЬШОМУ ЧИТАТЕЛЮ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727" y="1817454"/>
            <a:ext cx="97397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Инновационный образовательный проект «</a:t>
            </a:r>
            <a:r>
              <a:rPr lang="ru-RU" b="1" dirty="0" smtClean="0"/>
              <a:t>КНИГА КЛАССА</a:t>
            </a:r>
            <a:r>
              <a:rPr lang="ru-RU" dirty="0" smtClean="0"/>
              <a:t>» реализуется в рамках программы «Всероссийская Школьная Летопись» и ориентирован на детей школьного возраста (1-11 классы).</a:t>
            </a:r>
          </a:p>
          <a:p>
            <a:r>
              <a:rPr lang="ru-RU" b="1" dirty="0" smtClean="0"/>
              <a:t>Книга класса – это:</a:t>
            </a:r>
          </a:p>
          <a:p>
            <a:r>
              <a:rPr lang="ru-RU" dirty="0" smtClean="0"/>
              <a:t>объединение творческого потенциала учеников, их родителей и учителей;</a:t>
            </a:r>
          </a:p>
          <a:p>
            <a:r>
              <a:rPr lang="ru-RU" dirty="0" smtClean="0"/>
              <a:t>фрагменты личной и коллективной памяти: самые яркие впечатления о прошлом, переживания настоящего, мечты о будущем;</a:t>
            </a:r>
          </a:p>
          <a:p>
            <a:r>
              <a:rPr lang="ru-RU" dirty="0" smtClean="0"/>
              <a:t>книга «о том, как мы становились взрослыми людьми»;</a:t>
            </a:r>
          </a:p>
          <a:p>
            <a:r>
              <a:rPr lang="ru-RU" dirty="0" smtClean="0"/>
              <a:t>школьная летопись, которая связывает разные поколения выпускников;</a:t>
            </a:r>
          </a:p>
          <a:p>
            <a:r>
              <a:rPr lang="ru-RU" dirty="0" smtClean="0"/>
              <a:t>семейная реликвия, передаваемая из поколения в поколение.</a:t>
            </a:r>
          </a:p>
          <a:p>
            <a:endParaRPr lang="ru-RU" dirty="0" smtClean="0"/>
          </a:p>
          <a:p>
            <a:r>
              <a:rPr lang="ru-RU" dirty="0" smtClean="0"/>
              <a:t>В рамках проекта школьники создают книгу своего класса, в которую могут войти их рассказы и стихотворения, литературные эссе, фотографии из личного альбома, рисунки, страницы дневниковых записей, фрагменты переписки и многое другое. Результатом коллективного труда становится настоящая печатная книга.</a:t>
            </a:r>
          </a:p>
          <a:p>
            <a:endParaRPr lang="ru-RU" dirty="0"/>
          </a:p>
        </p:txBody>
      </p:sp>
      <p:pic>
        <p:nvPicPr>
          <p:cNvPr id="12" name="Рисунок 11" descr="logo-kk-150-100x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78" y="0"/>
            <a:ext cx="184785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473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"КНИГА КЛАССА"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ОТ МАЛЕНЬКОГО ПИСАТЕЛЯ К БОЛЬШОМУ ЧИТАТЕЛЮ</a:t>
            </a:r>
          </a:p>
        </p:txBody>
      </p:sp>
      <p:pic>
        <p:nvPicPr>
          <p:cNvPr id="3" name="Рисунок 2" descr="книг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603" y="1046696"/>
            <a:ext cx="8942888" cy="2599891"/>
          </a:xfrm>
          <a:prstGeom prst="rect">
            <a:avLst/>
          </a:prstGeom>
        </p:spPr>
      </p:pic>
      <p:pic>
        <p:nvPicPr>
          <p:cNvPr id="4" name="Рисунок 3" descr="книги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649" y="3734478"/>
            <a:ext cx="9019969" cy="2564144"/>
          </a:xfrm>
          <a:prstGeom prst="rect">
            <a:avLst/>
          </a:prstGeom>
        </p:spPr>
      </p:pic>
      <p:pic>
        <p:nvPicPr>
          <p:cNvPr id="5" name="Рисунок 4" descr="logo-kk-150-100x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62940" cy="136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9381" y="0"/>
            <a:ext cx="8132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«Моя страна – моя Россия» </a:t>
            </a:r>
          </a:p>
          <a:p>
            <a:r>
              <a:rPr lang="ru-RU" sz="2000" b="1" i="1" dirty="0" smtClean="0">
                <a:solidFill>
                  <a:srgbClr val="92D050"/>
                </a:solidFill>
              </a:rPr>
              <a:t>Всероссийский конкурс молодежных авторских проектов и проектов в сфере образования, направленных на социально-экономическое развитие российских территорий </a:t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logo_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73498" cy="1673594"/>
          </a:xfrm>
          <a:prstGeom prst="rect">
            <a:avLst/>
          </a:prstGeom>
        </p:spPr>
      </p:pic>
      <p:pic>
        <p:nvPicPr>
          <p:cNvPr id="5" name="Рисунок 4" descr="рос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96292"/>
            <a:ext cx="5687201" cy="5140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0364" y="2496420"/>
            <a:ext cx="65116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Конкурса </a:t>
            </a:r>
            <a:r>
              <a:rPr lang="ru-RU" dirty="0" smtClean="0"/>
              <a:t>– привлечение молодежи к решению острых проблем  </a:t>
            </a:r>
            <a:r>
              <a:rPr lang="ru-RU" dirty="0" err="1" smtClean="0"/>
              <a:t>российских</a:t>
            </a:r>
            <a:r>
              <a:rPr lang="ru-RU" dirty="0" smtClean="0"/>
              <a:t> городов и сел.</a:t>
            </a:r>
          </a:p>
          <a:p>
            <a:r>
              <a:rPr lang="ru-RU" b="1" dirty="0" smtClean="0"/>
              <a:t>География проекта: </a:t>
            </a:r>
            <a:r>
              <a:rPr lang="ru-RU" dirty="0" smtClean="0"/>
              <a:t>все регионы Российской Федерации </a:t>
            </a:r>
          </a:p>
          <a:p>
            <a:r>
              <a:rPr lang="ru-RU" dirty="0" smtClean="0"/>
              <a:t>В 2017 году на Конкурс поступило </a:t>
            </a:r>
            <a:r>
              <a:rPr lang="ru-RU" b="1" dirty="0" smtClean="0"/>
              <a:t>более 7000 заявок</a:t>
            </a:r>
          </a:p>
          <a:p>
            <a:r>
              <a:rPr lang="ru-RU" b="1" dirty="0" smtClean="0"/>
              <a:t>Запуск Положения </a:t>
            </a:r>
            <a:r>
              <a:rPr lang="ru-RU" dirty="0" smtClean="0"/>
              <a:t>о Конкурсе 2018 года  запланирован  в декабре  2017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logo_2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0"/>
            <a:ext cx="2725882" cy="2098929"/>
          </a:xfrm>
          <a:prstGeom prst="rect">
            <a:avLst/>
          </a:prstGeom>
        </p:spPr>
      </p:pic>
      <p:pic>
        <p:nvPicPr>
          <p:cNvPr id="5" name="Рисунок 4" descr="моя ро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586" y="0"/>
            <a:ext cx="6603185" cy="6557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909" y="2632363"/>
            <a:ext cx="280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http://www.moyastrana.ru/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218" y="789710"/>
            <a:ext cx="98367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проекты и читательские акции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6562" r:id="rId3" imgW="4710600" imgH="10584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10" name="Рисунок 9" descr="ИБ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2434" y="1283407"/>
            <a:ext cx="6403993" cy="515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742218" y="5029200"/>
            <a:ext cx="285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hlinkClick r:id="rId5"/>
              </a:rPr>
              <a:t>Ссылка на ресурс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673" y="637310"/>
            <a:ext cx="98367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проекты и читательские акции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7586" r:id="rId3" imgW="4710600" imgH="10584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12" name="Рисунок 11" descr="осте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294" y="1062969"/>
            <a:ext cx="3743848" cy="52585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26182" y="1346859"/>
            <a:ext cx="65670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/>
              <a:t>В акции-конкурса были выделены следующие номинации: </a:t>
            </a:r>
          </a:p>
          <a:p>
            <a:r>
              <a:rPr lang="ru-RU" sz="2000" dirty="0" smtClean="0"/>
              <a:t>1. Конкурс рисунков «Рисуем любимых героев произведений </a:t>
            </a:r>
            <a:r>
              <a:rPr lang="ru-RU" sz="2000" dirty="0" err="1" smtClean="0"/>
              <a:t>Г.Остера</a:t>
            </a:r>
            <a:r>
              <a:rPr lang="ru-RU" sz="2000" dirty="0" smtClean="0"/>
              <a:t>» для учащихся 2-6 классов. </a:t>
            </a:r>
          </a:p>
          <a:p>
            <a:r>
              <a:rPr lang="ru-RU" sz="2000" dirty="0" smtClean="0"/>
              <a:t>2. «Горячая десятка» «Голосуем за </a:t>
            </a:r>
            <a:r>
              <a:rPr lang="ru-RU" sz="2000" dirty="0" err="1" smtClean="0"/>
              <a:t>Остера</a:t>
            </a:r>
            <a:r>
              <a:rPr lang="ru-RU" sz="2000" dirty="0" smtClean="0"/>
              <a:t>» для учащихся 2-10 классов.</a:t>
            </a:r>
            <a:br>
              <a:rPr lang="ru-RU" sz="2000" dirty="0" smtClean="0"/>
            </a:br>
            <a:r>
              <a:rPr lang="ru-RU" sz="2000" dirty="0" smtClean="0"/>
              <a:t>3. Конкурс методических разработок «Книга на уроке»</a:t>
            </a:r>
            <a:r>
              <a:rPr lang="ru-RU" sz="2000" i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Конкурс видеороликов «Живём по </a:t>
            </a:r>
            <a:r>
              <a:rPr lang="ru-RU" sz="2000" dirty="0" err="1" smtClean="0"/>
              <a:t>Остеру</a:t>
            </a:r>
            <a:r>
              <a:rPr lang="ru-RU" sz="2000" dirty="0" smtClean="0"/>
              <a:t>» для учащихся 8,10 классов.</a:t>
            </a:r>
          </a:p>
          <a:p>
            <a:r>
              <a:rPr lang="ru-RU" sz="2000" dirty="0" smtClean="0"/>
              <a:t>5. «Реклама книги» «Читаем и рекламируем </a:t>
            </a:r>
            <a:r>
              <a:rPr lang="ru-RU" sz="2000" dirty="0" err="1" smtClean="0"/>
              <a:t>Остера</a:t>
            </a:r>
            <a:r>
              <a:rPr lang="ru-RU" sz="2000" dirty="0" smtClean="0"/>
              <a:t>» для учащихся 5-7 классов. </a:t>
            </a:r>
          </a:p>
          <a:p>
            <a:r>
              <a:rPr lang="ru-RU" sz="2000" dirty="0" smtClean="0"/>
              <a:t>6. Конкурс стихотворений «Сочиняем с </a:t>
            </a:r>
            <a:r>
              <a:rPr lang="ru-RU" sz="2000" dirty="0" err="1" smtClean="0"/>
              <a:t>Остером</a:t>
            </a:r>
            <a:r>
              <a:rPr lang="ru-RU" sz="2000" dirty="0" smtClean="0"/>
              <a:t>» для учащихся, учителей и родителей. </a:t>
            </a:r>
          </a:p>
          <a:p>
            <a:r>
              <a:rPr lang="ru-RU" sz="2000" dirty="0" smtClean="0"/>
              <a:t>7.Онлайн викторина.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5273" y="651165"/>
            <a:ext cx="98367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проекты и читательские акции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8610" r:id="rId3" imgW="4710600" imgH="10584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10" name="Рисунок 9" descr="рису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098" y="603116"/>
            <a:ext cx="2734057" cy="6039693"/>
          </a:xfrm>
          <a:prstGeom prst="rect">
            <a:avLst/>
          </a:prstGeom>
        </p:spPr>
      </p:pic>
      <p:pic>
        <p:nvPicPr>
          <p:cNvPr id="11" name="Рисунок 10" descr="ва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71194" y="4061377"/>
            <a:ext cx="4315428" cy="2448267"/>
          </a:xfrm>
          <a:prstGeom prst="rect">
            <a:avLst/>
          </a:prstGeom>
        </p:spPr>
      </p:pic>
      <p:pic>
        <p:nvPicPr>
          <p:cNvPr id="14" name="Рисунок 13" descr="сс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36873" y="1188618"/>
            <a:ext cx="4203617" cy="2870763"/>
          </a:xfrm>
          <a:prstGeom prst="rect">
            <a:avLst/>
          </a:prstGeom>
        </p:spPr>
      </p:pic>
      <p:pic>
        <p:nvPicPr>
          <p:cNvPr id="15" name="Рисунок 14" descr="ччч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4870" y="1648689"/>
            <a:ext cx="2919552" cy="39762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819" y="817421"/>
            <a:ext cx="983672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проекты и читательские акции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9634" r:id="rId3" imgW="4710600" imgH="10584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13" name="Рисунок 12" descr="апрап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5564" y="767867"/>
            <a:ext cx="3006436" cy="864020"/>
          </a:xfrm>
          <a:prstGeom prst="rect">
            <a:avLst/>
          </a:prstGeom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32509" y="1717964"/>
            <a:ext cx="11859491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Данная акция направлена на возможность осмыслить события Великой Российской революции и попытаться проследить, как изменялось отношение к революционным событиям 1917 года на протяжении последующих 100 лет.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Акция рассчитана на 100 дней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закончится 14 февраля 2018 года.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Итоговым продуктом станут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пакеты материалов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презентации, фото, журналы, газеты и др. в которых найдут отражение 10-летние вехи послереволюционного времени и выводы по результатам работы с историческими источниками, художественной литературой, документальными и художественными фильмами, фото и иллюстративными материалами. Возможно обращение к материалам региональной истории.</a:t>
            </a: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Все работы пройдут экспертизу и будут размещены на сайте школы и получат сертификаты участников.</a:t>
            </a: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 по региональной истории могут быть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опубликованы в детском краеведческом журнале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hlinkClick r:id="rId5"/>
              </a:rPr>
              <a:t>Условия участия в акции</a:t>
            </a:r>
            <a:endParaRPr lang="ru-RU" dirty="0" smtClean="0"/>
          </a:p>
          <a:p>
            <a:r>
              <a:rPr lang="ru-RU" dirty="0" smtClean="0"/>
              <a:t>Заявку отправлять на электронный адрес: </a:t>
            </a:r>
            <a:r>
              <a:rPr lang="en-US" dirty="0" err="1" smtClean="0"/>
              <a:t>tatolik</a:t>
            </a:r>
            <a:r>
              <a:rPr lang="ru-RU" dirty="0" smtClean="0"/>
              <a:t>@</a:t>
            </a:r>
            <a:r>
              <a:rPr lang="en-US" dirty="0" smtClean="0"/>
              <a:t>mail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6144" y="528935"/>
            <a:ext cx="8132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92D050"/>
                </a:solidFill>
              </a:rPr>
              <a:t/>
            </a:r>
            <a:br>
              <a:rPr lang="ru-RU" sz="2000" b="1" i="1" dirty="0" smtClean="0">
                <a:solidFill>
                  <a:srgbClr val="92D050"/>
                </a:solidFill>
              </a:rPr>
            </a:br>
            <a:endParaRPr lang="ru-RU" sz="2000" b="1" i="1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546" y="665020"/>
            <a:ext cx="983672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проекты и читательские акции 2018 года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70658" r:id="rId3" imgW="4710600" imgH="10584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7418" y="1745672"/>
            <a:ext cx="104740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2018 год - </a:t>
            </a:r>
            <a:r>
              <a:rPr lang="ru-RU" sz="2400" dirty="0" err="1" smtClean="0"/>
              <a:t>год</a:t>
            </a:r>
            <a:r>
              <a:rPr lang="ru-RU" sz="2400" dirty="0" smtClean="0"/>
              <a:t> Добровольческого движения в России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13 марта 105 лет со дня рождения советского поэта, детского писателя, драматурга  Сергея Владимировича МИХАЛКОВА (1913-2009).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12 апреля 195 лет со дня рождения русского драматурга Александра Николаевича ОСТРОВСКОГО (1823-1886).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Декабрь 2018 -  95 лет со дня рождения русского детского поэта Якова </a:t>
            </a:r>
            <a:r>
              <a:rPr lang="ru-RU" sz="2400" dirty="0" err="1" smtClean="0"/>
              <a:t>Лазаревича</a:t>
            </a:r>
            <a:r>
              <a:rPr lang="ru-RU" sz="2400" dirty="0" smtClean="0"/>
              <a:t> АКИМА (1923-2013).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30 ноября  105 лет со дня рождения русского детского писателя Виктора Юзефовича ДРАГУНСКОГО  (1913-1972).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45057" r:id="rId3" imgW="4710600" imgH="105840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018" y="3380509"/>
            <a:ext cx="7448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Контактная информация:</a:t>
            </a:r>
          </a:p>
          <a:p>
            <a:pPr algn="ctr"/>
            <a:r>
              <a:rPr lang="ru-RU" sz="2400" dirty="0" smtClean="0"/>
              <a:t>Жукова Светлана Александровна, тел. 8 (4942) 31-77-91</a:t>
            </a:r>
          </a:p>
          <a:p>
            <a:pPr algn="ctr"/>
            <a:r>
              <a:rPr lang="en-US" sz="2400" b="1" dirty="0" smtClean="0"/>
              <a:t>E-mail</a:t>
            </a:r>
            <a:r>
              <a:rPr lang="ru-RU" sz="2400" b="1" dirty="0" smtClean="0"/>
              <a:t>: </a:t>
            </a:r>
            <a:r>
              <a:rPr lang="en-US" sz="2400" dirty="0" smtClean="0"/>
              <a:t>biblio-koiro@yandex.ru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6032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2078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4146" y="1189544"/>
            <a:ext cx="82928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ЧИТАЮЩАЯ</a:t>
            </a: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solidFill>
                  <a:schemeClr val="accent1"/>
                </a:solidFill>
              </a:rPr>
              <a:t>Интернет-проект про чтение художественной литературы, изучаемой в школе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36" y="2424547"/>
            <a:ext cx="11333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 чём проект?</a:t>
            </a:r>
          </a:p>
          <a:p>
            <a:r>
              <a:rPr lang="ru-RU" dirty="0" smtClean="0"/>
              <a:t>«Страна читающая» — социальный проект, читая и записывая на видео произведения классиков школьной литературы. </a:t>
            </a:r>
          </a:p>
          <a:p>
            <a:r>
              <a:rPr lang="ru-RU" b="1" dirty="0" smtClean="0"/>
              <a:t>Для кого он создан? </a:t>
            </a:r>
          </a:p>
          <a:p>
            <a:r>
              <a:rPr lang="ru-RU" dirty="0" smtClean="0"/>
              <a:t>Для школьников, учителей и родителей, а также всех, кто любит российскую и зарубежную классическую литературу. Вместе вы можете собрать уникальную коллекцию видеороликов на «вечные» темы: о любви к Родине, о войне, о дружбе, о семье, о природе. Всё, что от вас требуется — записывать чтение любимых стихов и публиковать видеозаписи на «читающей карте». </a:t>
            </a:r>
          </a:p>
          <a:p>
            <a:r>
              <a:rPr lang="ru-RU" dirty="0" smtClean="0"/>
              <a:t>Всем участникам акций и конкурсов, проходящих в рамках проекта, мы вручаем </a:t>
            </a:r>
            <a:r>
              <a:rPr lang="ru-RU" u="sng" dirty="0" smtClean="0"/>
              <a:t>памятные именные сертификаты</a:t>
            </a:r>
            <a:r>
              <a:rPr lang="ru-RU" dirty="0" smtClean="0"/>
              <a:t>, а учителям-руководителям — благодарственные грамоты.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сч2%20-%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672" y="900546"/>
            <a:ext cx="3139087" cy="1287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0418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8" name="Рисунок 7" descr="сч2%20-%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490"/>
            <a:ext cx="3139087" cy="12870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799" y="2258291"/>
            <a:ext cx="11540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Что читать зимой 2017/18 года? </a:t>
            </a:r>
          </a:p>
          <a:p>
            <a:r>
              <a:rPr lang="ru-RU" dirty="0" smtClean="0"/>
              <a:t>В декабре-январе мы принимаем заявки на поэтический конкурс </a:t>
            </a:r>
            <a:r>
              <a:rPr lang="ru-RU" dirty="0" smtClean="0">
                <a:hlinkClick r:id="rId5"/>
              </a:rPr>
              <a:t>«Читаем Блока»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 2018 году на школьные конкурсы по литературе мы предлагаем подготовить стихотворения и поэмы </a:t>
            </a:r>
            <a:r>
              <a:rPr lang="ru-RU" dirty="0" smtClean="0">
                <a:hlinkClick r:id="rId6"/>
              </a:rPr>
              <a:t>К. М. Симонова</a:t>
            </a:r>
            <a:r>
              <a:rPr lang="ru-RU" dirty="0" smtClean="0"/>
              <a:t>, </a:t>
            </a:r>
            <a:r>
              <a:rPr lang="ru-RU" dirty="0" smtClean="0">
                <a:hlinkClick r:id="rId7"/>
              </a:rPr>
              <a:t>А. А. Фета</a:t>
            </a:r>
            <a:r>
              <a:rPr lang="ru-RU" dirty="0" smtClean="0"/>
              <a:t>, </a:t>
            </a:r>
            <a:r>
              <a:rPr lang="ru-RU" dirty="0" smtClean="0">
                <a:hlinkClick r:id="rId8"/>
              </a:rPr>
              <a:t>А. А. Ахматовой</a:t>
            </a:r>
            <a:r>
              <a:rPr lang="ru-RU" dirty="0" smtClean="0"/>
              <a:t>. Список литературы для школьников и дошкольников также включает былины, загадки, частушки. </a:t>
            </a:r>
          </a:p>
          <a:p>
            <a:r>
              <a:rPr lang="ru-RU" dirty="0" smtClean="0"/>
              <a:t>На сайте уже собраны видеоролики со стихами, сказками, поэмами и другими произведениями </a:t>
            </a:r>
            <a:r>
              <a:rPr lang="ru-RU" dirty="0" smtClean="0">
                <a:hlinkClick r:id="rId9"/>
              </a:rPr>
              <a:t>Александра Сергеевича Пушкина</a:t>
            </a:r>
            <a:r>
              <a:rPr lang="ru-RU" dirty="0" smtClean="0"/>
              <a:t>, </a:t>
            </a:r>
            <a:r>
              <a:rPr lang="ru-RU" dirty="0" smtClean="0">
                <a:hlinkClick r:id="rId10"/>
              </a:rPr>
              <a:t>Сергея Есенина</a:t>
            </a:r>
            <a:r>
              <a:rPr lang="ru-RU" dirty="0" smtClean="0"/>
              <a:t>, </a:t>
            </a:r>
            <a:r>
              <a:rPr lang="ru-RU" dirty="0" smtClean="0">
                <a:hlinkClick r:id="rId11"/>
              </a:rPr>
              <a:t>Ивана Крылова</a:t>
            </a:r>
            <a:r>
              <a:rPr lang="ru-RU" dirty="0" smtClean="0"/>
              <a:t> и других писателей из школьной программы по литературе. Также у нас вы найдёте краткие биографии авторов и описания произведений школьных классиков. </a:t>
            </a:r>
          </a:p>
          <a:p>
            <a:r>
              <a:rPr lang="ru-RU" dirty="0" smtClean="0"/>
              <a:t>Следите за новостями и не пропустите новые всероссийские литературные конкурсы 2017 года для школьников с вручением дипломов и призов победителям и памятных сертификатов всем участникам.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1127" y="787762"/>
            <a:ext cx="82928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ЧИТАЮЩАЯ</a:t>
            </a: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solidFill>
                  <a:schemeClr val="accent1"/>
                </a:solidFill>
              </a:rPr>
              <a:t>Интернет-проект про чтение художественной литературы, изучаемой в школе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чит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9309" y="5445144"/>
            <a:ext cx="8832200" cy="1246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1442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8" name="Рисунок 7" descr="сч2%20-%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345"/>
            <a:ext cx="3139087" cy="12870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23309" y="704635"/>
            <a:ext cx="829283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 ЧИТАЮЩАЯ</a:t>
            </a:r>
          </a:p>
          <a:p>
            <a:pPr algn="ctr">
              <a:lnSpc>
                <a:spcPct val="115000"/>
              </a:lnSpc>
            </a:pPr>
            <a:r>
              <a:rPr lang="ru-RU" sz="2400" b="1" i="1" dirty="0" smtClean="0">
                <a:solidFill>
                  <a:schemeClr val="accent1"/>
                </a:solidFill>
              </a:rPr>
              <a:t>Интернет-проект про чтение художественной литературы, изучаемой в школе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Читающа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8112" y="2040202"/>
            <a:ext cx="8888066" cy="4467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4514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87782" y="1064853"/>
            <a:ext cx="8292836" cy="245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«Читающая мама – читающая страна»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Всероссийский конкурс «Читающая мама – читающая страна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360" y="174891"/>
            <a:ext cx="1384185" cy="19240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8690" y="1942742"/>
            <a:ext cx="98782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Всероссийский конкурс направлен на популяризацию семейного чтения и повышение компетенций родителей в данной области. </a:t>
            </a:r>
            <a:b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Организатор Конкурса</a:t>
            </a: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 - Министерство образования и науки Российской Федерации. </a:t>
            </a:r>
            <a:r>
              <a:rPr lang="ru-RU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 </a:t>
            </a: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Номинации Конкурса: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«Лучшее видео»,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«Лучшая творческая работа, произведение, написанное мамой»,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«Лучшие практики деятельности библиотек образовательных организаций по повышению родительской компетенции в области детского чтения»,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C4C4C"/>
                </a:solidFill>
                <a:latin typeface="Arial" pitchFamily="34" charset="0"/>
                <a:cs typeface="Arial" pitchFamily="34" charset="0"/>
              </a:rPr>
              <a:t>«Лучшая фотография»</a:t>
            </a:r>
          </a:p>
          <a:p>
            <a:r>
              <a:rPr lang="ru-RU" b="1" dirty="0" smtClean="0"/>
              <a:t>Сроки приема заявок: </a:t>
            </a:r>
            <a:r>
              <a:rPr lang="ru-RU" dirty="0" smtClean="0"/>
              <a:t>3 октября – 28 декабря 2017 года (включительно). </a:t>
            </a:r>
          </a:p>
          <a:p>
            <a:r>
              <a:rPr lang="ru-RU" b="1" dirty="0" smtClean="0"/>
              <a:t>Подведение итогов: </a:t>
            </a:r>
            <a:r>
              <a:rPr lang="ru-RU" dirty="0" smtClean="0"/>
              <a:t>декабрь 2017 года</a:t>
            </a:r>
          </a:p>
          <a:p>
            <a:r>
              <a:rPr lang="ru-RU" dirty="0" smtClean="0"/>
              <a:t>Всех участников ждут памятные именные сертификаты, а победителей — дипломы и </a:t>
            </a:r>
            <a:r>
              <a:rPr lang="ru-RU" u="sng" dirty="0" smtClean="0"/>
              <a:t>сертификаты на покупку детской и учебной литературы</a:t>
            </a:r>
          </a:p>
          <a:p>
            <a:r>
              <a:rPr lang="en-US" dirty="0" smtClean="0"/>
              <a:t>https://lit.drofa-ventana.ru/konkurs-chitayuschaya-mama-chitayuschaya-strana-osennie/</a:t>
            </a: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3490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5" name="Рисунок 4" descr="9ebfe6_065fe4e8887c4b18a0fc529fcdbc4d7e~m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7455" y="0"/>
            <a:ext cx="7994072" cy="1801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1711" y="2646216"/>
            <a:ext cx="8714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Кто? </a:t>
            </a:r>
            <a:r>
              <a:rPr lang="ru-RU" dirty="0" smtClean="0"/>
              <a:t>Дети от 5 до 17 лет, решившие участвовать в Проекте, проходят специальное обучение и становятся экспертами книги</a:t>
            </a:r>
            <a:endParaRPr lang="ru-RU" b="1" dirty="0" smtClean="0"/>
          </a:p>
          <a:p>
            <a:r>
              <a:rPr lang="ru-RU" b="1" dirty="0" smtClean="0"/>
              <a:t>Когда? </a:t>
            </a:r>
            <a:r>
              <a:rPr lang="ru-RU" dirty="0" smtClean="0"/>
              <a:t>ежегодно с сентября по февраль в образовательных учреждениях и библиотеках.</a:t>
            </a:r>
          </a:p>
          <a:p>
            <a:r>
              <a:rPr lang="ru-RU" dirty="0" smtClean="0"/>
              <a:t>От результатов детской оценки книг в Проекте зависит рейтинг лучших детских книг России.</a:t>
            </a:r>
          </a:p>
          <a:p>
            <a:r>
              <a:rPr lang="ru-RU" dirty="0" smtClean="0"/>
              <a:t>В результате статистической обработки </a:t>
            </a:r>
            <a:r>
              <a:rPr lang="ru-RU" dirty="0" err="1" smtClean="0"/>
              <a:t>критериальных</a:t>
            </a:r>
            <a:r>
              <a:rPr lang="ru-RU" dirty="0" smtClean="0"/>
              <a:t> оценок Детского жюри составляются </a:t>
            </a:r>
            <a:r>
              <a:rPr lang="ru-RU" b="1" dirty="0" smtClean="0"/>
              <a:t>рейтинговые списки конкурсных книг по нескольким возрастным категориям</a:t>
            </a:r>
          </a:p>
          <a:p>
            <a:r>
              <a:rPr lang="ru-RU" b="1" dirty="0" smtClean="0"/>
              <a:t>Проект имеет собственную образовательную программу</a:t>
            </a:r>
            <a:r>
              <a:rPr lang="ru-RU" dirty="0" smtClean="0"/>
              <a:t>: дети обучаются новым формам работы с книгой, </a:t>
            </a:r>
            <a:r>
              <a:rPr lang="ru-RU" dirty="0" err="1" smtClean="0"/>
              <a:t>критериальному</a:t>
            </a:r>
            <a:r>
              <a:rPr lang="ru-RU" dirty="0" smtClean="0"/>
              <a:t> методу оценки, осваивают новую эстетику детской книги.</a:t>
            </a:r>
          </a:p>
          <a:p>
            <a:r>
              <a:rPr lang="en-US" dirty="0" smtClean="0"/>
              <a:t>https://www.knigadeti.ru/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94508" y="2008909"/>
            <a:ext cx="976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Это независимый книжный конкурс, где ДЕТСКИЕ книги оценивают только ДЕТИ!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2466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7163" y="1009435"/>
            <a:ext cx="83621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«ЖИВАЯ КЛАССИКА»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 юных чтецов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_08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6" y="270508"/>
            <a:ext cx="3311237" cy="2003301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8BCB3"/>
                </a:solidFill>
                <a:effectLst/>
                <a:latin typeface="Open Sans"/>
                <a:cs typeface="Arial" pitchFamily="34" charset="0"/>
              </a:rPr>
              <a:t>В РАМКАХ КОНКУРСА УЧАСТНИКИ В ВОЗРАСТЕ ОТ 10 ДО 16 ЛЕТ ЧИТАЮТ ВСЛУХ ОТРЫВКИ ИЗ СВОИХ ЛЮБИМЫХ ПРОЗАИЧЕСКИХ ПРОИЗВЕДЕНИЙ.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AA0000"/>
                </a:solidFill>
                <a:effectLst/>
                <a:latin typeface="Open Sans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40328" y="1801090"/>
            <a:ext cx="11152909" cy="515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1607" tIns="411033" rIns="79350" bIns="41103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Arial" pitchFamily="34" charset="0"/>
              </a:rPr>
              <a:t>КОНКУРС ПРОХОДИТ В 5 ЭТАПОВ: ШКОЛЬНЫЙ, ГОРОДСКОЙ И РЕГИОНАЛЬНЫЙ ТУРЫ, А ЗАТЕМ ФИНАЛ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Arial" pitchFamily="34" charset="0"/>
              </a:rPr>
              <a:t> В МЕЖДУНАРОДНОМ ДЕТСКОМ ЦЕНТРЕ «АРТЕК» И СУПЕРФИНАЛ НА КРАСНОЙ ПЛОЩАДИ В МОСКВЕ.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Open Sans"/>
              <a:cs typeface="Arial" pitchFamily="34" charset="0"/>
            </a:endParaRPr>
          </a:p>
          <a:p>
            <a:r>
              <a:rPr lang="ru-RU" sz="1050" dirty="0" smtClean="0"/>
              <a:t>.</a:t>
            </a:r>
            <a:r>
              <a:rPr lang="ru-RU" sz="1600" dirty="0" smtClean="0"/>
              <a:t>1</a:t>
            </a:r>
            <a:r>
              <a:rPr lang="ru-RU" dirty="0" smtClean="0"/>
              <a:t>. Конкурс проводится под патронатом Министерства образования и науки Российской Федерации. </a:t>
            </a:r>
          </a:p>
          <a:p>
            <a:r>
              <a:rPr lang="ru-RU" dirty="0" smtClean="0"/>
              <a:t>2. Всероссийский конкурс юных чтецов «Живая классика»— соревновательное мероприятие по чтению вслух (декламации) отрывков из прозаических произведений российских и зарубежных писателей.</a:t>
            </a:r>
          </a:p>
          <a:p>
            <a:r>
              <a:rPr lang="ru-RU" dirty="0" smtClean="0"/>
              <a:t>3. В Конкурсе могут принимать участие учащиеся 5-11 классов учреждений общего и дополнительного образования не старше 17 лет на момент проведения отборочных туров всероссийского финала конкурса (май 2018 г.). </a:t>
            </a:r>
          </a:p>
          <a:p>
            <a:r>
              <a:rPr lang="ru-RU" dirty="0" smtClean="0"/>
              <a:t>4. Конкурс проводится ежегодно.</a:t>
            </a:r>
          </a:p>
          <a:p>
            <a:r>
              <a:rPr lang="ru-RU" dirty="0" smtClean="0"/>
              <a:t>5. Участие в Конкурсе является бесплатным. Взимание организационных и прочих взносов с участников недопустимо.</a:t>
            </a:r>
          </a:p>
          <a:p>
            <a:r>
              <a:rPr lang="ru-RU" dirty="0" smtClean="0"/>
              <a:t>6. В рамках Конкурса участникам предлагается прочитать на русском языке отрывок из выбранного ими прозаического произведения, которое НЕ входит в школьную программу по литературе. Перечень произведений из </a:t>
            </a:r>
            <a:r>
              <a:rPr lang="ru-RU" dirty="0" smtClean="0">
                <a:hlinkClick r:id="rId5"/>
              </a:rPr>
              <a:t>школьной программы</a:t>
            </a:r>
            <a:r>
              <a:rPr lang="ru-RU" dirty="0" smtClean="0"/>
              <a:t> представлен на сайте </a:t>
            </a:r>
            <a:r>
              <a:rPr lang="ru-RU" dirty="0" err="1" smtClean="0"/>
              <a:t>youngreaders.ru</a:t>
            </a:r>
            <a:r>
              <a:rPr lang="ru-RU" dirty="0" smtClean="0"/>
              <a:t>, а также в </a:t>
            </a:r>
            <a:r>
              <a:rPr lang="ru-RU" dirty="0" smtClean="0">
                <a:hlinkClick r:id="rId6"/>
              </a:rPr>
              <a:t>группе конкурса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7 . Регистрация на Конкурс осуществляется с 1 октября 2017 года по 25 января 2018 года.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p:oleObj spid="_x0000_s65538" r:id="rId3" imgW="4710600" imgH="1058400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8" name="Рисунок 7" descr="лаби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0918" y="0"/>
            <a:ext cx="8869372" cy="2539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9489" y="3050922"/>
            <a:ext cx="11069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Жюри конкурса выбрало работы 100 победителей </a:t>
            </a:r>
            <a:r>
              <a:rPr lang="ru-RU" dirty="0" err="1" smtClean="0"/>
              <a:t>спецноминации</a:t>
            </a:r>
            <a:r>
              <a:rPr lang="ru-RU" dirty="0" smtClean="0"/>
              <a:t> «Я пишу стихи». </a:t>
            </a:r>
          </a:p>
          <a:p>
            <a:r>
              <a:rPr lang="ru-RU" dirty="0" smtClean="0"/>
              <a:t>  Смотрите </a:t>
            </a:r>
            <a:r>
              <a:rPr lang="ru-RU" dirty="0" err="1" smtClean="0">
                <a:hlinkClick r:id="rId5"/>
              </a:rPr>
              <a:t>шорт-лист</a:t>
            </a:r>
            <a:r>
              <a:rPr lang="ru-RU" dirty="0" smtClean="0"/>
              <a:t> и стихи финалистов: теперь их поэзия войдет в «Антологию конкурса», которая будет опубликована в 2018 году. Члены жюри также отметили 15 работ, которые им понравились. Их авторы получат в подарок книги и дипломы.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Подробнее: </a:t>
            </a:r>
            <a:r>
              <a:rPr lang="ru-RU" dirty="0" smtClean="0">
                <a:hlinkClick r:id="rId6"/>
              </a:rPr>
              <a:t>https://www.labirint.ru/videocontest/my-poetry/</a:t>
            </a:r>
            <a:endParaRPr lang="ru-RU" dirty="0" smtClean="0"/>
          </a:p>
          <a:p>
            <a:r>
              <a:rPr lang="ru-RU" dirty="0" smtClean="0"/>
              <a:t>Все конкурсанты награждаются грамотами за участие и поощрительными призами; представители конкурсантов награждаются дипломом за подготовку детей к участию в конкурсе</a:t>
            </a:r>
            <a:br>
              <a:rPr lang="ru-RU" dirty="0" smtClean="0"/>
            </a:br>
            <a:r>
              <a:rPr lang="ru-RU" dirty="0" smtClean="0"/>
              <a:t> Члены конкурсного жюри–известные поэты и писатели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5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1" y="1304927"/>
            <a:ext cx="105987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 – популяризация книги и чтения среди участников образовательного сообщества инновационного педагогического проекта «Повышение мотивации к смысловому </a:t>
            </a:r>
            <a:r>
              <a:rPr lang="ru-RU" dirty="0" err="1" smtClean="0"/>
              <a:t>досуговому</a:t>
            </a:r>
            <a:r>
              <a:rPr lang="ru-RU" dirty="0" smtClean="0"/>
              <a:t> чтению через освоение приёмов </a:t>
            </a:r>
            <a:r>
              <a:rPr lang="ru-RU" dirty="0" err="1" smtClean="0"/>
              <a:t>медиапроектирования</a:t>
            </a:r>
            <a:r>
              <a:rPr lang="ru-RU" dirty="0" smtClean="0"/>
              <a:t>» </a:t>
            </a:r>
            <a:r>
              <a:rPr lang="ru-RU" u="sng" dirty="0" smtClean="0"/>
              <a:t>путем создания  рекламных роликов – </a:t>
            </a:r>
            <a:r>
              <a:rPr lang="ru-RU" u="sng" dirty="0" err="1" smtClean="0"/>
              <a:t>буктрейлеро</a:t>
            </a:r>
            <a:r>
              <a:rPr lang="ru-RU" dirty="0" err="1" smtClean="0"/>
              <a:t>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Конкурс проводится по пяти возрастным группам:</a:t>
            </a:r>
            <a:endParaRPr lang="ru-RU" dirty="0" smtClean="0"/>
          </a:p>
          <a:p>
            <a:r>
              <a:rPr lang="ru-RU" dirty="0" smtClean="0"/>
              <a:t>«Хочу читать!» - для дошкольников;</a:t>
            </a:r>
          </a:p>
          <a:p>
            <a:r>
              <a:rPr lang="ru-RU" dirty="0" smtClean="0"/>
              <a:t>«Умею читать!» - для учащихся 1 – 4 классов;</a:t>
            </a:r>
          </a:p>
          <a:p>
            <a:r>
              <a:rPr lang="ru-RU" dirty="0" smtClean="0"/>
              <a:t>«Люблю читать» - для учащихся 5 – 8 классов;</a:t>
            </a:r>
          </a:p>
          <a:p>
            <a:r>
              <a:rPr lang="ru-RU" dirty="0" smtClean="0"/>
              <a:t>«Знаю, что читать!» - для учащихся 9 – 11 классов, студентов колледжей и вузов.</a:t>
            </a:r>
          </a:p>
          <a:p>
            <a:r>
              <a:rPr lang="ru-RU" dirty="0" smtClean="0"/>
              <a:t>«Учу читать!» - для учителей/воспитателей/родителей</a:t>
            </a:r>
            <a:r>
              <a:rPr lang="ru-RU" baseline="30000" dirty="0" smtClean="0">
                <a:hlinkClick r:id="rId2"/>
              </a:rPr>
              <a:t>[4]</a:t>
            </a:r>
            <a:endParaRPr lang="ru-RU" dirty="0" smtClean="0"/>
          </a:p>
          <a:p>
            <a:r>
              <a:rPr lang="ru-RU" b="1" dirty="0" smtClean="0"/>
              <a:t>Этапы проведения конкурса</a:t>
            </a:r>
            <a:endParaRPr lang="ru-RU" dirty="0" smtClean="0"/>
          </a:p>
          <a:p>
            <a:r>
              <a:rPr lang="ru-RU" b="1" dirty="0" smtClean="0"/>
              <a:t>I</a:t>
            </a:r>
            <a:r>
              <a:rPr lang="ru-RU" dirty="0" smtClean="0"/>
              <a:t> </a:t>
            </a:r>
            <a:r>
              <a:rPr lang="ru-RU" b="1" dirty="0" smtClean="0"/>
              <a:t>этап – в образовательных организациях.</a:t>
            </a:r>
            <a:r>
              <a:rPr lang="ru-RU" dirty="0" smtClean="0"/>
              <a:t> В период с 01.11.2017 по 15.01.2018 проходит школьный тур Конкурса, положение о котором каждая школа разрабатывает самостоятельно на основе данного;</a:t>
            </a:r>
          </a:p>
          <a:p>
            <a:r>
              <a:rPr lang="ru-RU" b="1" dirty="0" smtClean="0"/>
              <a:t>II</a:t>
            </a:r>
            <a:r>
              <a:rPr lang="ru-RU" dirty="0" smtClean="0"/>
              <a:t> </a:t>
            </a:r>
            <a:r>
              <a:rPr lang="ru-RU" b="1" dirty="0" smtClean="0"/>
              <a:t>этап – </a:t>
            </a:r>
            <a:r>
              <a:rPr lang="ru-RU" dirty="0" smtClean="0"/>
              <a:t>оформление заявок на участие в федеральном туре, размещение работ участников в сети интернет - 21.01.2018 – 01.02.2018;</a:t>
            </a:r>
          </a:p>
          <a:p>
            <a:r>
              <a:rPr lang="ru-RU" b="1" dirty="0" smtClean="0"/>
              <a:t>III этап – </a:t>
            </a:r>
            <a:r>
              <a:rPr lang="ru-RU" dirty="0" smtClean="0"/>
              <a:t>работа жюри Всероссийского тура - 02.02.2018 – 28.02.2018;</a:t>
            </a:r>
          </a:p>
          <a:p>
            <a:r>
              <a:rPr lang="ru-RU" b="1" dirty="0" smtClean="0"/>
              <a:t>IV этап – </a:t>
            </a:r>
            <a:r>
              <a:rPr lang="ru-RU" dirty="0" smtClean="0"/>
              <a:t>подведение итогов Всероссийского тура, определение победителей Конкурса, освещение конкурса в СМИ - 01.03.2018 – 30.04.2018.</a:t>
            </a:r>
          </a:p>
          <a:p>
            <a:r>
              <a:rPr lang="en-US" dirty="0" smtClean="0"/>
              <a:t>http://</a:t>
            </a:r>
            <a:r>
              <a:rPr lang="ru-RU" dirty="0" err="1" smtClean="0"/>
              <a:t>страначиталия.рф</a:t>
            </a:r>
            <a:r>
              <a:rPr lang="ru-RU" dirty="0" smtClean="0"/>
              <a:t>/</a:t>
            </a:r>
            <a:r>
              <a:rPr lang="en-US" dirty="0" smtClean="0"/>
              <a:t>node/7#_ftnref2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Чи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07088" cy="1173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235527"/>
            <a:ext cx="5515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«СТРАНА ЧИТАЛИЯ»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Всероссийский конкурс </a:t>
            </a:r>
            <a:r>
              <a:rPr lang="ru-RU" sz="2400" b="1" dirty="0" err="1" smtClean="0">
                <a:solidFill>
                  <a:srgbClr val="0070C0"/>
                </a:solidFill>
              </a:rPr>
              <a:t>медиапроектов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06043b24817cff3c67f0ba2f3ddd2a47eb40"/>
</p:tagLst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267B62"/>
      </a:accent1>
      <a:accent2>
        <a:srgbClr val="A50021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AWJJH2MPE6E2-611919989-8</_dlc_DocId>
    <_dlc_DocIdUrl xmlns="4a252ca3-5a62-4c1c-90a6-29f4710e47f8">
      <Url>http://edu-sps.koiro.local/BiblioLiga/_layouts/15/DocIdRedir.aspx?ID=AWJJH2MPE6E2-611919989-8</Url>
      <Description>AWJJH2MPE6E2-611919989-8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AF9D8A6C48B54197FE1C11E90F1AA2" ma:contentTypeVersion="49" ma:contentTypeDescription="Создание документа." ma:contentTypeScope="" ma:versionID="9b955443efa17674bde92e780c82df0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D8FEF-CBCC-4721-93D2-DA658B43358E}"/>
</file>

<file path=customXml/itemProps2.xml><?xml version="1.0" encoding="utf-8"?>
<ds:datastoreItem xmlns:ds="http://schemas.openxmlformats.org/officeDocument/2006/customXml" ds:itemID="{C9AA9D49-161E-4A0C-8B85-94FFD3D09FD0}"/>
</file>

<file path=customXml/itemProps3.xml><?xml version="1.0" encoding="utf-8"?>
<ds:datastoreItem xmlns:ds="http://schemas.openxmlformats.org/officeDocument/2006/customXml" ds:itemID="{26559675-414F-4570-93C9-09F6E5BDFBEC}"/>
</file>

<file path=customXml/itemProps4.xml><?xml version="1.0" encoding="utf-8"?>
<ds:datastoreItem xmlns:ds="http://schemas.openxmlformats.org/officeDocument/2006/customXml" ds:itemID="{D0A25CFD-1A07-449D-9198-F72D81358997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1548</TotalTime>
  <Words>1017</Words>
  <Application>Microsoft Office PowerPoint</Application>
  <PresentationFormat>Произвольный</PresentationFormat>
  <Paragraphs>166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      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 в условиях ФГОС общего образования</dc:title>
  <dc:creator>USER</dc:creator>
  <cp:lastModifiedBy>Илона</cp:lastModifiedBy>
  <cp:revision>120</cp:revision>
  <dcterms:created xsi:type="dcterms:W3CDTF">2017-11-30T13:16:23Z</dcterms:created>
  <dcterms:modified xsi:type="dcterms:W3CDTF">2017-12-18T11:45:04Z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0x0101001DAF9D8A6C48B54197FE1C11E90F1AA2</vt:lpwstr>
  </property>
  <property fmtid="{D5CDD505-2E9C-101B-9397-08002B2CF9AE}" pid="3" name="_dlc_DocIdItemGuid">
    <vt:lpwstr>5ea26f59-9950-4e3a-9589-c528f01159c0</vt:lpwstr>
  </property>
</Properties>
</file>