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8" r:id="rId1"/>
  </p:sldMasterIdLst>
  <p:notesMasterIdLst>
    <p:notesMasterId r:id="rId20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067" autoAdjust="0"/>
  </p:normalViewPr>
  <p:slideViewPr>
    <p:cSldViewPr snapToGrid="0">
      <p:cViewPr varScale="1">
        <p:scale>
          <a:sx n="98" d="100"/>
          <a:sy n="98" d="100"/>
        </p:scale>
        <p:origin x="10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8A3F-8655-411D-9A8D-C8A195A0B905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2081D-F3AC-4FDA-9BC1-66F5A546F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51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8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35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71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0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4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4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5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1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3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277" y="154378"/>
            <a:ext cx="12003931" cy="482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МБУ ДО ЦВР «Беркут» им. О.А. Юрасова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b="1" dirty="0"/>
              <a:t>Требования к содержанию и оформлению программ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детского </a:t>
            </a:r>
            <a:r>
              <a:rPr lang="ru-RU" sz="3100" b="1" dirty="0"/>
              <a:t>отдыха и оздоровления в каникулярный </a:t>
            </a:r>
            <a:r>
              <a:rPr lang="ru-RU" sz="3100" b="1" dirty="0" smtClean="0"/>
              <a:t>период</a:t>
            </a:r>
            <a:br>
              <a:rPr lang="ru-RU" sz="3100" b="1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791854" y="5609894"/>
            <a:ext cx="4309354" cy="9690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Веселов Виктор Михайлович, </a:t>
            </a:r>
            <a:r>
              <a:rPr lang="ru-RU" sz="2000" dirty="0" smtClean="0"/>
              <a:t>методист МБУ ДО ЦВР «Беркут» им. О.А. Юрасова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41251" cy="160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53026"/>
              </p:ext>
            </p:extLst>
          </p:nvPr>
        </p:nvGraphicFramePr>
        <p:xfrm>
          <a:off x="301558" y="145914"/>
          <a:ext cx="11819106" cy="6351041"/>
        </p:xfrm>
        <a:graphic>
          <a:graphicData uri="http://schemas.openxmlformats.org/drawingml/2006/table">
            <a:tbl>
              <a:tblPr firstRow="1" firstCol="1" bandRow="1"/>
              <a:tblGrid>
                <a:gridCol w="3998068"/>
                <a:gridCol w="7821038"/>
              </a:tblGrid>
              <a:tr h="25583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Критерии и способы оценки реализации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 словарях понятие "критерий" определяется как основной признак, на основании которого производится оценка.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Критериями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 качества реализации программы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могут являться те аспекты, которые свидетельствуют о ее результативности, позитивном восприятии программы ее участниками, о качестве деятельности, организуемой для детей и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педагогов.</a:t>
                      </a:r>
                    </a:p>
                    <a:p>
                      <a:pPr indent="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Способы </a:t>
                      </a: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 реализации программы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анкетирование, опрос, беседа, наблюдение, отзывы и т.п.</a:t>
                      </a: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программы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Указываются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основные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блоки, направления, модули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программы, основные направления и т. д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.). Обычно, исходя из задач, содержание разбивается на отдельные части – блоки, модули, направления и т.д.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сюжетной линии программы.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План – сетка мероприятий программы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общелагерных мероприятий по дням в течение смены, представленных в виде таблицы.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этом разделе могут указываться требования, рекомендации, краткие указания к содержанию всех дел и мероприятий программы;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14" marR="35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89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33210"/>
              </p:ext>
            </p:extLst>
          </p:nvPr>
        </p:nvGraphicFramePr>
        <p:xfrm>
          <a:off x="214010" y="194554"/>
          <a:ext cx="11848288" cy="6498076"/>
        </p:xfrm>
        <a:graphic>
          <a:graphicData uri="http://schemas.openxmlformats.org/drawingml/2006/table">
            <a:tbl>
              <a:tblPr firstRow="1" firstCol="1" bandRow="1"/>
              <a:tblGrid>
                <a:gridCol w="4185747"/>
                <a:gridCol w="7662541"/>
              </a:tblGrid>
              <a:tr h="1156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Условия реализации программы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5343" marR="55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Дается описание кадровых, материально-технических, информационных, финансовых ресурсов.</a:t>
                      </a:r>
                    </a:p>
                  </a:txBody>
                  <a:tcPr marL="55343" marR="55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67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Методическое обеспечение программы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5343" marR="55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обеспечение программы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включает: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перечень методик;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конспекты занятий;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разработки (сценарии) сборов, отрядных дел, огоньков;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подборку игр, упражнений, коллективно-творческих дел;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необходимый для проведения диагностической деятельности инструментарий.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43" marR="55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5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Оценка эффективности программы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5343" marR="55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эффективности программы: определение эффективности программы в соответствии с механизмом оценивания результатов (на основе результатов диагностики).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43" marR="55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Список литературы</a:t>
                      </a:r>
                      <a:endParaRPr lang="ru-RU" sz="2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5343" marR="55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 основной и дополнительной литературы,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используемой при разработке и реализации программы.</a:t>
                      </a:r>
                    </a:p>
                    <a:p>
                      <a:pPr indent="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Список литературы оформляется в соответствии с ГОСТ 7.1-2003, ГОСТ Р 7.0.5-2008.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343" marR="553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11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89088"/>
            <a:ext cx="11838561" cy="95177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Правила графического оформления программы летнего отдыха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15" y="1254869"/>
            <a:ext cx="11945565" cy="552531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Программа оформляется в соответствии со следующими правилами:</a:t>
            </a:r>
          </a:p>
          <a:p>
            <a:pPr marL="0" indent="0">
              <a:buNone/>
            </a:pPr>
            <a:r>
              <a:rPr lang="ru-RU" b="1" dirty="0"/>
              <a:t>1. Титульный </a:t>
            </a:r>
            <a:r>
              <a:rPr lang="ru-RU" b="1" dirty="0" smtClean="0"/>
              <a:t>лист: </a:t>
            </a:r>
            <a:r>
              <a:rPr lang="ru-RU" dirty="0" smtClean="0"/>
              <a:t>полное </a:t>
            </a:r>
            <a:r>
              <a:rPr lang="ru-RU" dirty="0"/>
              <a:t>название учреждения (вверху по </a:t>
            </a:r>
            <a:r>
              <a:rPr lang="ru-RU" dirty="0" smtClean="0"/>
              <a:t>центру), ведения </a:t>
            </a:r>
            <a:r>
              <a:rPr lang="ru-RU" dirty="0"/>
              <a:t>об утверждении (</a:t>
            </a:r>
            <a:r>
              <a:rPr lang="ru-RU" dirty="0" smtClean="0"/>
              <a:t>справа), название </a:t>
            </a:r>
            <a:r>
              <a:rPr lang="ru-RU" dirty="0"/>
              <a:t>программы (посередине по центру</a:t>
            </a:r>
            <a:r>
              <a:rPr lang="ru-RU" dirty="0" smtClean="0"/>
              <a:t>); возраст </a:t>
            </a:r>
            <a:r>
              <a:rPr lang="ru-RU" dirty="0"/>
              <a:t>детей, на которых рассчитана программа (в скобках, под названием, по центру</a:t>
            </a:r>
            <a:r>
              <a:rPr lang="ru-RU" dirty="0" smtClean="0"/>
              <a:t>); автор</a:t>
            </a:r>
            <a:r>
              <a:rPr lang="ru-RU" dirty="0"/>
              <a:t>: фамилия, имя, должность (под возрастом детей, справа</a:t>
            </a:r>
            <a:r>
              <a:rPr lang="ru-RU" dirty="0" smtClean="0"/>
              <a:t>); город</a:t>
            </a:r>
            <a:r>
              <a:rPr lang="ru-RU" dirty="0"/>
              <a:t>, год (внизу по центру).</a:t>
            </a:r>
          </a:p>
          <a:p>
            <a:pPr marL="0" indent="0">
              <a:buNone/>
            </a:pPr>
            <a:r>
              <a:rPr lang="ru-RU" b="1" dirty="0"/>
              <a:t>2. Нумерация листов начинается со второй страницы. </a:t>
            </a:r>
            <a:r>
              <a:rPr lang="ru-RU" dirty="0"/>
              <a:t>Номер ставится в правом нижнем углу.</a:t>
            </a:r>
          </a:p>
          <a:p>
            <a:pPr marL="0" indent="0">
              <a:buNone/>
            </a:pPr>
            <a:r>
              <a:rPr lang="ru-RU" b="1" dirty="0"/>
              <a:t>3. Весь текст печатается шрифтом </a:t>
            </a:r>
            <a:r>
              <a:rPr lang="ru-RU" b="1" dirty="0" smtClean="0"/>
              <a:t>Time </a:t>
            </a:r>
            <a:r>
              <a:rPr lang="ru-RU" b="1" dirty="0" err="1"/>
              <a:t>New</a:t>
            </a:r>
            <a:r>
              <a:rPr lang="ru-RU" b="1" dirty="0"/>
              <a:t> </a:t>
            </a:r>
            <a:r>
              <a:rPr lang="ru-RU" b="1" dirty="0" err="1"/>
              <a:t>Roman</a:t>
            </a:r>
            <a:r>
              <a:rPr lang="ru-RU" b="1" dirty="0"/>
              <a:t>, 14 размером, обычным начертанием, полуторным интервалом, с отступом в 1,25, выравниванием по ширине.</a:t>
            </a:r>
          </a:p>
          <a:p>
            <a:pPr marL="0" indent="0">
              <a:buNone/>
            </a:pPr>
            <a:r>
              <a:rPr lang="ru-RU" b="1" dirty="0"/>
              <a:t>4. Названия структурных элементов </a:t>
            </a:r>
            <a:r>
              <a:rPr lang="ru-RU" dirty="0"/>
              <a:t>(пояснительная записка, учебно-тематический план, содержание программы и др.) печатаются 16 размером, жирным начертанием, выравниваются по центру. Точка в конце не ставится.</a:t>
            </a:r>
          </a:p>
          <a:p>
            <a:pPr marL="0" indent="0">
              <a:buNone/>
            </a:pPr>
            <a:r>
              <a:rPr lang="ru-RU" b="1" dirty="0"/>
              <a:t>5. Подзаголовки могут выделяться курсивом.</a:t>
            </a:r>
          </a:p>
          <a:p>
            <a:pPr marL="0" indent="0">
              <a:buNone/>
            </a:pPr>
            <a:r>
              <a:rPr lang="ru-RU" b="1" dirty="0"/>
              <a:t>6. Если в тексте предполагается перечисление текста в столбик, необходимо перед ним поставить двоеточие. </a:t>
            </a:r>
            <a:r>
              <a:rPr lang="ru-RU" dirty="0"/>
              <a:t>Рекомендуются следующие формы нумерации:</a:t>
            </a:r>
          </a:p>
          <a:p>
            <a:pPr marL="0" indent="0">
              <a:buNone/>
            </a:pPr>
            <a:r>
              <a:rPr lang="ru-RU" dirty="0"/>
              <a:t>- цифрами (после цифры слово пишется с прописной буквы; точка в конце);</a:t>
            </a:r>
          </a:p>
          <a:p>
            <a:pPr marL="0" indent="0">
              <a:buNone/>
            </a:pPr>
            <a:r>
              <a:rPr lang="ru-RU" dirty="0"/>
              <a:t>- знаком тире (последующее слово пишется со строчной буквы; точка с запятой в конце);</a:t>
            </a:r>
          </a:p>
          <a:p>
            <a:pPr marL="0" indent="0">
              <a:buNone/>
            </a:pPr>
            <a:r>
              <a:rPr lang="ru-RU" dirty="0"/>
              <a:t>- цифрами с закрывающей скобкой (последующее слово пишется со строчной буквы; точка с запятой в конце).</a:t>
            </a:r>
          </a:p>
          <a:p>
            <a:pPr marL="0" indent="0">
              <a:buNone/>
            </a:pPr>
            <a:r>
              <a:rPr lang="ru-RU" b="1" dirty="0"/>
              <a:t>7. Сценарии дел, огоньков, сборов оформляются в соответствии с правилами русского языка </a:t>
            </a:r>
            <a:r>
              <a:rPr lang="ru-RU" dirty="0"/>
              <a:t>(Розенталь, Д.Э. Справочник по орфографии и пунктуации. М.: ООО "Гамма-С.А.", 1999. С. 317 - 320. </a:t>
            </a:r>
            <a:r>
              <a:rPr lang="ru-RU" dirty="0" err="1"/>
              <a:t>Мильчин</a:t>
            </a:r>
            <a:r>
              <a:rPr lang="ru-RU" dirty="0"/>
              <a:t>, А.Э. Справочник издателя и автора: Редакционно-изд. оформление издание. 3-е изд., </a:t>
            </a:r>
            <a:r>
              <a:rPr lang="ru-RU" dirty="0" err="1"/>
              <a:t>испр</a:t>
            </a:r>
            <a:r>
              <a:rPr lang="ru-RU" dirty="0"/>
              <a:t>. и доп. М.: Изд-во Студии Артемия Лебедева, 2009. С. 196 - 207</a:t>
            </a:r>
            <a:r>
              <a:rPr lang="ru-RU" dirty="0" smtClean="0"/>
              <a:t>.).</a:t>
            </a:r>
          </a:p>
          <a:p>
            <a:pPr marL="0" indent="0">
              <a:buNone/>
            </a:pPr>
            <a:r>
              <a:rPr lang="ru-RU" b="1" dirty="0" smtClean="0"/>
              <a:t>8</a:t>
            </a:r>
            <a:r>
              <a:rPr lang="ru-RU" b="1" dirty="0"/>
              <a:t>. Список литературы оформляется в соответствии с ГОСТ 7.1-2003, ГОСТ Р 7.0.5-2008.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214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009" y="108544"/>
            <a:ext cx="11838561" cy="66966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Типичные ошибки при составлении программ летнего отдыха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1557" y="1274323"/>
            <a:ext cx="11751013" cy="5457217"/>
          </a:xfrm>
        </p:spPr>
        <p:txBody>
          <a:bodyPr/>
          <a:lstStyle/>
          <a:p>
            <a:pPr algn="just"/>
            <a:r>
              <a:rPr lang="ru-RU" sz="2000" dirty="0"/>
              <a:t>О</a:t>
            </a:r>
            <a:r>
              <a:rPr lang="ru-RU" sz="2000" dirty="0" smtClean="0"/>
              <a:t>тсутствие </a:t>
            </a:r>
            <a:r>
              <a:rPr lang="ru-RU" sz="2000" dirty="0"/>
              <a:t>новизны в идее </a:t>
            </a:r>
            <a:r>
              <a:rPr lang="ru-RU" sz="2000" dirty="0" smtClean="0"/>
              <a:t>программы.</a:t>
            </a:r>
            <a:endParaRPr lang="ru-RU" sz="2000" dirty="0"/>
          </a:p>
          <a:p>
            <a:pPr algn="just"/>
            <a:r>
              <a:rPr lang="ru-RU" sz="2000" dirty="0"/>
              <a:t>Н</a:t>
            </a:r>
            <a:r>
              <a:rPr lang="ru-RU" sz="2000" dirty="0" smtClean="0"/>
              <a:t>екорректное </a:t>
            </a:r>
            <a:r>
              <a:rPr lang="ru-RU" sz="2000" dirty="0"/>
              <a:t>или неграмотное формулирование цели, задач и предполагаемых результатов </a:t>
            </a:r>
            <a:r>
              <a:rPr lang="ru-RU" sz="2000" dirty="0" smtClean="0"/>
              <a:t>программы.</a:t>
            </a:r>
          </a:p>
          <a:p>
            <a:pPr algn="just"/>
            <a:r>
              <a:rPr lang="ru-RU" sz="2000" dirty="0" smtClean="0"/>
              <a:t>Отсутствие взаимосвязи между  задачами программы и ее планируемыми результатами.</a:t>
            </a:r>
            <a:endParaRPr lang="ru-RU" sz="2000" dirty="0"/>
          </a:p>
          <a:p>
            <a:pPr algn="just"/>
            <a:r>
              <a:rPr lang="ru-RU" sz="2000" dirty="0"/>
              <a:t>Н</a:t>
            </a:r>
            <a:r>
              <a:rPr lang="ru-RU" sz="2000" dirty="0" smtClean="0"/>
              <a:t>есоблюдение </a:t>
            </a:r>
            <a:r>
              <a:rPr lang="ru-RU" sz="2000" dirty="0"/>
              <a:t>принципа преемственности по отношению к другим образовательным программам, существующим в педагогическом опыте лагеря, сферы отдыха и оздоровления </a:t>
            </a:r>
            <a:r>
              <a:rPr lang="ru-RU" sz="2000" dirty="0" smtClean="0"/>
              <a:t>России.</a:t>
            </a:r>
            <a:endParaRPr lang="ru-RU" sz="2000" dirty="0"/>
          </a:p>
          <a:p>
            <a:pPr algn="just"/>
            <a:r>
              <a:rPr lang="ru-RU" sz="2000" dirty="0"/>
              <a:t>О</a:t>
            </a:r>
            <a:r>
              <a:rPr lang="ru-RU" sz="2000" dirty="0" smtClean="0"/>
              <a:t>тсутствие </a:t>
            </a:r>
            <a:r>
              <a:rPr lang="ru-RU" sz="2000" dirty="0"/>
              <a:t>взаимосвязи между целью программы и стратегическими целями государства, Центра, детского </a:t>
            </a:r>
            <a:r>
              <a:rPr lang="ru-RU" sz="2000" dirty="0" smtClean="0"/>
              <a:t>лагеря.</a:t>
            </a:r>
            <a:endParaRPr lang="ru-RU" sz="2000" dirty="0"/>
          </a:p>
          <a:p>
            <a:pPr algn="just"/>
            <a:r>
              <a:rPr lang="ru-RU" sz="2000" dirty="0"/>
              <a:t>С</a:t>
            </a:r>
            <a:r>
              <a:rPr lang="ru-RU" sz="2000" dirty="0" smtClean="0"/>
              <a:t>лабая </a:t>
            </a:r>
            <a:r>
              <a:rPr lang="ru-RU" sz="2000" dirty="0"/>
              <a:t>адаптивность (гибкость) программы к объективным </a:t>
            </a:r>
            <a:r>
              <a:rPr lang="ru-RU" sz="2000" dirty="0" smtClean="0"/>
              <a:t>условиям ее реализации.</a:t>
            </a:r>
            <a:endParaRPr lang="ru-RU" sz="2000" dirty="0"/>
          </a:p>
          <a:p>
            <a:pPr algn="just"/>
            <a:r>
              <a:rPr lang="ru-RU" sz="2000" dirty="0"/>
              <a:t>Н</a:t>
            </a:r>
            <a:r>
              <a:rPr lang="ru-RU" sz="2000" dirty="0" smtClean="0"/>
              <a:t>евыдержанность </a:t>
            </a:r>
            <a:r>
              <a:rPr lang="ru-RU" sz="2000" dirty="0"/>
              <a:t>структуры программного </a:t>
            </a:r>
            <a:r>
              <a:rPr lang="ru-RU" sz="2000" dirty="0" smtClean="0"/>
              <a:t>документа.</a:t>
            </a:r>
            <a:endParaRPr lang="ru-RU" sz="2000" dirty="0"/>
          </a:p>
          <a:p>
            <a:pPr algn="just"/>
            <a:r>
              <a:rPr lang="ru-RU" sz="2000" dirty="0"/>
              <a:t>Н</a:t>
            </a:r>
            <a:r>
              <a:rPr lang="ru-RU" sz="2000" dirty="0" smtClean="0"/>
              <a:t>еумение </a:t>
            </a:r>
            <a:r>
              <a:rPr lang="ru-RU" sz="2000" dirty="0"/>
              <a:t>полно и понятно описать программу.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29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81" y="126460"/>
            <a:ext cx="11799651" cy="7782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Список литературы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281" y="1254867"/>
            <a:ext cx="11987719" cy="5603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Список литературы</a:t>
            </a:r>
          </a:p>
          <a:p>
            <a:pPr marL="0" indent="0" algn="just">
              <a:buNone/>
            </a:pPr>
            <a:r>
              <a:rPr lang="ru-RU" dirty="0"/>
              <a:t>1. О примерных требованиях к программам дополнительного образования детей (Письмо Департамента молодежной политики, воспитания и социальной поддержки детей Министерства образования и науки Российской Федерации от 11 декабря 2006 г., N 06-1844).</a:t>
            </a:r>
          </a:p>
          <a:p>
            <a:pPr marL="0" indent="0" algn="just">
              <a:buNone/>
            </a:pPr>
            <a:r>
              <a:rPr lang="ru-RU" dirty="0"/>
              <a:t>2. Океанские методики: Методические рекомендации по организации жизнедеятельности детей в условиях Всероссийского детского центра "Океан"/ Под ред. Э.В. </a:t>
            </a:r>
            <a:r>
              <a:rPr lang="ru-RU" dirty="0" err="1"/>
              <a:t>Марзоевой</a:t>
            </a:r>
            <a:r>
              <a:rPr lang="ru-RU" dirty="0"/>
              <a:t>, Г.Ю. Зубаревой. - Владивосток Федеральное государственное образовательное учреждение "Всероссийский детский центр "Океан", 2010. - 280 с.</a:t>
            </a:r>
          </a:p>
          <a:p>
            <a:pPr marL="0" indent="0" algn="just">
              <a:buNone/>
            </a:pPr>
            <a:r>
              <a:rPr lang="ru-RU" dirty="0"/>
              <a:t>3. Педагогика "Орленка" в терминах и понятиях: уч. пособие-словарь// Сост. Ковалева А.Г. Авт. кол-в Бойко Е.И., Ковалева А.Г., Панченко С.И., Романец И.В., Кузнецова А.М./ Науч. ред. М.А. </a:t>
            </a:r>
            <a:r>
              <a:rPr lang="ru-RU" dirty="0" err="1"/>
              <a:t>Мазниченко</a:t>
            </a:r>
            <a:r>
              <a:rPr lang="ru-RU" dirty="0"/>
              <a:t>. - М.: Собеседник, 2005. - 192 с.</a:t>
            </a:r>
          </a:p>
          <a:p>
            <a:pPr marL="0" indent="0" algn="just">
              <a:buNone/>
            </a:pPr>
            <a:r>
              <a:rPr lang="ru-RU" dirty="0"/>
              <a:t>4. Харитонов, Н.П. Рекомендации педагогам дополнительного образования по доработке образовательных программ дополнительного образования детей (в соответствии с Примерными требованиями к программам дополнительного образования детей /Письмо Департамента молодежной политики, воспитания и социальной поддержки детей Министерства образования и науки Российской Федерации от 11 декабря 2006 г., N 06-1844/.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34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31" y="79361"/>
            <a:ext cx="11751012" cy="6988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Цели и задачи программы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09" y="1254867"/>
            <a:ext cx="11906655" cy="549612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/>
              <a:t>Цель</a:t>
            </a:r>
            <a:r>
              <a:rPr lang="ru-RU" sz="2000" dirty="0"/>
              <a:t> - запрограммированный, конечный результат педагогической деятельности. Отвечает на вопрос "Зачем?".</a:t>
            </a:r>
          </a:p>
          <a:p>
            <a:pPr algn="just"/>
            <a:r>
              <a:rPr lang="ru-RU" sz="2000" b="1" dirty="0"/>
              <a:t>Задачи</a:t>
            </a:r>
            <a:r>
              <a:rPr lang="ru-RU" sz="2000" dirty="0"/>
              <a:t> - ступеньки к реализации цели. Отвечают на вопрос "Через что?" (формы, методы, технологии и др</a:t>
            </a:r>
            <a:r>
              <a:rPr lang="ru-RU" sz="2000" dirty="0" smtClean="0"/>
              <a:t>.).</a:t>
            </a:r>
          </a:p>
          <a:p>
            <a:pPr marL="0" indent="0" algn="just">
              <a:buNone/>
            </a:pPr>
            <a:r>
              <a:rPr lang="ru-RU" sz="2000" b="1" dirty="0" smtClean="0"/>
              <a:t>Правила </a:t>
            </a:r>
            <a:r>
              <a:rPr lang="ru-RU" sz="2000" b="1" dirty="0"/>
              <a:t>формулировки цели:</a:t>
            </a:r>
          </a:p>
          <a:p>
            <a:pPr marL="0" indent="0" algn="just">
              <a:buNone/>
            </a:pPr>
            <a:r>
              <a:rPr lang="ru-RU" sz="2000" dirty="0" smtClean="0"/>
              <a:t>1) </a:t>
            </a:r>
            <a:r>
              <a:rPr lang="ru-RU" sz="2000" b="1" dirty="0"/>
              <a:t>Формулировка цели должна отображать конечный результат реализации программы</a:t>
            </a:r>
            <a:r>
              <a:rPr lang="ru-RU" sz="2000" b="1" dirty="0" smtClean="0"/>
              <a:t>. </a:t>
            </a:r>
            <a:r>
              <a:rPr lang="ru-RU" sz="2000" dirty="0" smtClean="0"/>
              <a:t>Она не должна быть глобальна и не убираться во временные рамки реализации программы.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2) </a:t>
            </a:r>
            <a:r>
              <a:rPr lang="ru-RU" sz="2000" b="1" dirty="0" smtClean="0"/>
              <a:t>Цель </a:t>
            </a:r>
            <a:r>
              <a:rPr lang="ru-RU" sz="2000" b="1" dirty="0"/>
              <a:t>должна быть достижима в рамках лагерной смены </a:t>
            </a:r>
            <a:r>
              <a:rPr lang="ru-RU" sz="2000" dirty="0"/>
              <a:t>и должна лежать в области возможностей педагогического коллектива, то есть на достижение цели должны быть интеллектуальные, административные и другие ресурсы.</a:t>
            </a:r>
          </a:p>
          <a:p>
            <a:pPr marL="0" indent="0" algn="just">
              <a:buNone/>
            </a:pPr>
            <a:r>
              <a:rPr lang="ru-RU" sz="2000" dirty="0" smtClean="0"/>
              <a:t>3) </a:t>
            </a:r>
            <a:r>
              <a:rPr lang="ru-RU" sz="2000" b="1" dirty="0" smtClean="0"/>
              <a:t>Формулировка </a:t>
            </a:r>
            <a:r>
              <a:rPr lang="ru-RU" sz="2000" b="1" dirty="0"/>
              <a:t>цели должна быть понятной и лаконичной</a:t>
            </a:r>
            <a:r>
              <a:rPr lang="ru-RU" sz="2000" b="1" dirty="0" smtClean="0"/>
              <a:t>.</a:t>
            </a:r>
          </a:p>
          <a:p>
            <a:pPr marL="0" indent="0" algn="just">
              <a:buNone/>
            </a:pPr>
            <a:r>
              <a:rPr lang="ru-RU" sz="2000" b="1" dirty="0" smtClean="0"/>
              <a:t>4)Цель не должна быть двусмысленной. Например:</a:t>
            </a:r>
            <a:r>
              <a:rPr lang="ru-RU" sz="2000" dirty="0" smtClean="0"/>
              <a:t> воспитание </a:t>
            </a:r>
            <a:r>
              <a:rPr lang="ru-RU" sz="2000" dirty="0"/>
              <a:t>толерантного отношения подростков, способствующего развитию культуры здорового образа жизни", </a:t>
            </a:r>
          </a:p>
          <a:p>
            <a:pPr marL="0" indent="0" algn="just">
              <a:buNone/>
            </a:pPr>
            <a:r>
              <a:rPr lang="ru-RU" sz="2000" dirty="0"/>
              <a:t>5</a:t>
            </a:r>
            <a:r>
              <a:rPr lang="ru-RU" sz="2000" dirty="0" smtClean="0"/>
              <a:t>) </a:t>
            </a:r>
            <a:r>
              <a:rPr lang="ru-RU" sz="2000" b="1" dirty="0" smtClean="0"/>
              <a:t>Цель </a:t>
            </a:r>
            <a:r>
              <a:rPr lang="ru-RU" sz="2000" b="1" dirty="0"/>
              <a:t>не должна расходиться с актуальностью, понятийным аппаратом, содержанием программы.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63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830" y="89089"/>
            <a:ext cx="11780196" cy="70857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Примеры целей </a:t>
            </a:r>
            <a:r>
              <a:rPr lang="ru-RU" sz="2800" dirty="0"/>
              <a:t>и </a:t>
            </a:r>
            <a:r>
              <a:rPr lang="ru-RU" sz="2800" dirty="0" smtClean="0"/>
              <a:t>задач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826" y="1264597"/>
            <a:ext cx="11887200" cy="548640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Программы ставят своей целью обучить, формировать навыки или компетенции, развить умения, способности и т.д. </a:t>
            </a:r>
          </a:p>
          <a:p>
            <a:pPr algn="just"/>
            <a:r>
              <a:rPr lang="ru-RU" b="1" i="1" dirty="0"/>
              <a:t>Примеры формулировки цели: (согласно Концепции развития дополнительного образования детей): </a:t>
            </a:r>
            <a:endParaRPr lang="ru-RU" dirty="0"/>
          </a:p>
          <a:p>
            <a:pPr marL="0" lvl="0" indent="0" algn="just" fontAlgn="base">
              <a:buNone/>
            </a:pPr>
            <a:r>
              <a:rPr lang="ru-RU" dirty="0" smtClean="0"/>
              <a:t>- Формирование </a:t>
            </a:r>
            <a:r>
              <a:rPr lang="ru-RU" dirty="0"/>
              <a:t>интереса к …у детей и подростков. 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Укрепление </a:t>
            </a:r>
            <a:r>
              <a:rPr lang="ru-RU" dirty="0"/>
              <a:t>психического и физического здоровья детей через занятия мотоспортом.  </a:t>
            </a:r>
            <a:endParaRPr lang="ru-RU" dirty="0" smtClean="0"/>
          </a:p>
          <a:p>
            <a:pPr marL="0" lvl="0" indent="0" algn="just" fontAlgn="base">
              <a:buNone/>
            </a:pPr>
            <a:r>
              <a:rPr lang="ru-RU" dirty="0" smtClean="0"/>
              <a:t>- Развитие </a:t>
            </a:r>
            <a:r>
              <a:rPr lang="ru-RU" dirty="0"/>
              <a:t>мотивации ребенка к познанию и творчеству через его увлечение  историческим краеведением, историей родного края. 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Обеспечение </a:t>
            </a:r>
            <a:r>
              <a:rPr lang="ru-RU" dirty="0"/>
              <a:t>эмоционального благополучия ребенка через увлечение его к прикладным  видам искусства.  </a:t>
            </a:r>
            <a:endParaRPr lang="ru-RU" dirty="0" smtClean="0"/>
          </a:p>
          <a:p>
            <a:pPr marL="0" lvl="0" indent="0" algn="just" fontAlgn="base">
              <a:buNone/>
            </a:pPr>
            <a:r>
              <a:rPr lang="ru-RU" dirty="0" smtClean="0"/>
              <a:t>- Развитие личности ребенка, способного к творческому самовыражению через овладение основами …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Формирования </a:t>
            </a:r>
            <a:r>
              <a:rPr lang="ru-RU" dirty="0"/>
              <a:t>мотивации к познанию ( творчеству, труду, спорту, приобщению к ценностям и традициям многонациональной культуры российского народа)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Обеспечение </a:t>
            </a:r>
            <a:r>
              <a:rPr lang="ru-RU" dirty="0"/>
              <a:t>личностного развития учащихся, позитивной социализации и профессионального самоопределения…. </a:t>
            </a:r>
          </a:p>
          <a:p>
            <a:pPr marL="0" indent="0" algn="just">
              <a:buNone/>
            </a:pPr>
            <a:r>
              <a:rPr lang="ru-RU" dirty="0" smtClean="0"/>
              <a:t>- Формирование </a:t>
            </a:r>
            <a:r>
              <a:rPr lang="ru-RU" dirty="0"/>
              <a:t>и развитие творческих способностей учащихся, выявление, развитие и поддержку талантливых </a:t>
            </a:r>
            <a:r>
              <a:rPr lang="ru-RU" dirty="0" smtClean="0"/>
              <a:t>учащихся.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53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464" y="147455"/>
            <a:ext cx="11692647" cy="56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Примеры целей и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53" y="1264596"/>
            <a:ext cx="11926111" cy="55253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Задачи должны формулироваться глаголом совершенного вида: сформировать, научить, воспитать и т.п. </a:t>
            </a:r>
            <a:endParaRPr lang="ru-RU" dirty="0"/>
          </a:p>
          <a:p>
            <a:pPr marL="0" lvl="0" indent="0" algn="just" fontAlgn="base">
              <a:buNone/>
            </a:pPr>
            <a:r>
              <a:rPr lang="ru-RU" dirty="0" smtClean="0"/>
              <a:t>- познакомить </a:t>
            </a:r>
            <a:r>
              <a:rPr lang="ru-RU" dirty="0"/>
              <a:t>с лучшими образцами мировой и отечественной культуры;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воспитывать </a:t>
            </a:r>
            <a:r>
              <a:rPr lang="ru-RU" dirty="0"/>
              <a:t>в детях умения совершать правильный выбор в условиях возможного негативного воздействия информационных ресурсов;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формировать </a:t>
            </a:r>
            <a:r>
              <a:rPr lang="ru-RU" dirty="0"/>
              <a:t>у детей чувство патриотизма, чувство гордости за свою Родину, готовности к защите интересов Отечества, ответственности за будущее России; 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воспитывать </a:t>
            </a:r>
            <a:r>
              <a:rPr lang="ru-RU" dirty="0"/>
              <a:t>уважительное отношение к национальному достоинству людей, их чувствам, религиозным убеждениям;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способствовать </a:t>
            </a:r>
            <a:r>
              <a:rPr lang="ru-RU" dirty="0"/>
              <a:t>развитию в детской среде ответственности, принципов коллективизма и социальной солидарности;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развить </a:t>
            </a:r>
            <a:r>
              <a:rPr lang="ru-RU" dirty="0"/>
              <a:t>у детей нравственные чувства (чести, долга, справедливости, милосердия и дружелюбия);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формировать </a:t>
            </a:r>
            <a:r>
              <a:rPr lang="ru-RU" dirty="0"/>
              <a:t>выраженную в поведении нравственную позицию, в том числе способности к сознательному выбору добра;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содействовать </a:t>
            </a:r>
            <a:r>
              <a:rPr lang="ru-RU" dirty="0"/>
              <a:t>формированию у детей позитивных жизненных ориентиров и планов; эффективно использовать уникальное российское культурное наследие, в том числе литературное, музыкальное, художественное, театральное и кинематографическое;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формировать </a:t>
            </a:r>
            <a:r>
              <a:rPr lang="ru-RU" dirty="0"/>
              <a:t>у подрастающего поколения ответственное отношение к своему здоровью и потребности в здоровом образе жизни;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формировать </a:t>
            </a:r>
            <a:r>
              <a:rPr lang="ru-RU" dirty="0"/>
              <a:t>в детской </a:t>
            </a:r>
            <a:r>
              <a:rPr lang="ru-RU" dirty="0" smtClean="0"/>
              <a:t>системы </a:t>
            </a:r>
            <a:r>
              <a:rPr lang="ru-RU" dirty="0"/>
              <a:t>мотивации к </a:t>
            </a:r>
            <a:r>
              <a:rPr lang="ru-RU" dirty="0" smtClean="0"/>
              <a:t>здоровому </a:t>
            </a:r>
            <a:r>
              <a:rPr lang="ru-RU" dirty="0"/>
              <a:t>образу жизни, занятиям физической культурой и </a:t>
            </a:r>
            <a:r>
              <a:rPr lang="ru-RU" dirty="0" smtClean="0"/>
              <a:t>спортом</a:t>
            </a:r>
            <a:r>
              <a:rPr lang="ru-RU" dirty="0"/>
              <a:t>;</a:t>
            </a:r>
            <a:r>
              <a:rPr lang="ru-RU" dirty="0" smtClean="0"/>
              <a:t> способствовать </a:t>
            </a:r>
            <a:r>
              <a:rPr lang="ru-RU" dirty="0"/>
              <a:t>развитию культуры безопасной жизнедеятельности, профилактики наркотической и алкогольной зависимости, табакокурения и других вредных привычек; </a:t>
            </a:r>
          </a:p>
          <a:p>
            <a:pPr marL="0" lvl="0" indent="0" algn="just" fontAlgn="base">
              <a:buNone/>
            </a:pPr>
            <a:r>
              <a:rPr lang="ru-RU" dirty="0" smtClean="0"/>
              <a:t>- воспитывать </a:t>
            </a:r>
            <a:r>
              <a:rPr lang="ru-RU" dirty="0"/>
              <a:t>у детей уважение к труду и людям труда, трудовым </a:t>
            </a:r>
            <a:r>
              <a:rPr lang="ru-RU" dirty="0" smtClean="0"/>
              <a:t>достижениям.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29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558" y="98816"/>
            <a:ext cx="11799651" cy="62103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Примеры целей и </a:t>
            </a:r>
            <a:r>
              <a:rPr lang="ru-RU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задач программ летнего отдыха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554" y="1245140"/>
            <a:ext cx="11906656" cy="5515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Цель программы:</a:t>
            </a:r>
          </a:p>
          <a:p>
            <a:pPr algn="just"/>
            <a:r>
              <a:rPr lang="ru-RU" sz="2000" dirty="0" smtClean="0"/>
              <a:t> Организация полноценного </a:t>
            </a:r>
            <a:r>
              <a:rPr lang="ru-RU" sz="2000" dirty="0"/>
              <a:t>летнего отдыха </a:t>
            </a:r>
            <a:r>
              <a:rPr lang="ru-RU" sz="2000" dirty="0" smtClean="0"/>
              <a:t>детей на </a:t>
            </a:r>
            <a:r>
              <a:rPr lang="ru-RU" sz="2000" dirty="0"/>
              <a:t>основе включения ее участников в разнообразную, активную, личностно привлекательную и социально значимую деятельность.</a:t>
            </a:r>
          </a:p>
          <a:p>
            <a:pPr marL="0" indent="0" algn="just">
              <a:buNone/>
            </a:pPr>
            <a:r>
              <a:rPr lang="ru-RU" sz="2000" b="1" dirty="0" smtClean="0"/>
              <a:t>Задачи:</a:t>
            </a:r>
          </a:p>
          <a:p>
            <a:pPr algn="just"/>
            <a:r>
              <a:rPr lang="ru-RU" sz="2000" dirty="0" smtClean="0"/>
              <a:t>Обеспечить </a:t>
            </a:r>
            <a:r>
              <a:rPr lang="ru-RU" sz="2000" dirty="0"/>
              <a:t>восстановление физических и морально-психологических сил детей и подростков – участников программы.</a:t>
            </a:r>
          </a:p>
          <a:p>
            <a:pPr algn="just"/>
            <a:r>
              <a:rPr lang="ru-RU" sz="2000" dirty="0" smtClean="0"/>
              <a:t>Обеспечить </a:t>
            </a:r>
            <a:r>
              <a:rPr lang="ru-RU" sz="2000" dirty="0"/>
              <a:t>вовлечение детей и подростков – участников программы в различные формы конструктивного, социально значимого и личностно привлекательного летнего отдыха и досуга.</a:t>
            </a:r>
          </a:p>
          <a:p>
            <a:pPr algn="just" fontAlgn="base"/>
            <a:r>
              <a:rPr lang="ru-RU" sz="2000" dirty="0" smtClean="0"/>
              <a:t>Содействовать </a:t>
            </a:r>
            <a:r>
              <a:rPr lang="ru-RU" sz="2000" dirty="0"/>
              <a:t>приобретению и развитию у участников программы навыков конструктивного общения и взаимодействия в группе и коллективе.</a:t>
            </a:r>
          </a:p>
          <a:p>
            <a:pPr algn="just" fontAlgn="base"/>
            <a:r>
              <a:rPr lang="ru-RU" sz="2000" dirty="0" smtClean="0"/>
              <a:t>Содействовать </a:t>
            </a:r>
            <a:r>
              <a:rPr lang="ru-RU" sz="2000" dirty="0"/>
              <a:t>социальной активности участников программы, а также формированию лидерских и организаторских качеств.</a:t>
            </a:r>
          </a:p>
          <a:p>
            <a:pPr algn="just"/>
            <a:r>
              <a:rPr lang="ru-RU" sz="2000" dirty="0" smtClean="0"/>
              <a:t>Содействовать </a:t>
            </a:r>
            <a:r>
              <a:rPr lang="ru-RU" sz="2000" dirty="0"/>
              <a:t>раскрытию творческого потенциала участников программы, посредством включения его в разные виды и формы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07764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196" y="69634"/>
            <a:ext cx="11770468" cy="111714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Нормативно-правовые акты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3464" y="1245140"/>
            <a:ext cx="11887200" cy="5535039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Национальный </a:t>
            </a:r>
            <a:r>
              <a:rPr lang="ru-RU" sz="2200" dirty="0"/>
              <a:t>стандарт Российской Федерации "Услуги детям в учреждениях отдыха и оздоровления" (введен в действие с 01.01.2009 от 27 декабря 2007 г. N 565-ст</a:t>
            </a:r>
            <a:r>
              <a:rPr lang="ru-RU" sz="2200" dirty="0" smtClean="0"/>
              <a:t>)</a:t>
            </a:r>
            <a:endParaRPr lang="ru-RU" sz="2200" dirty="0"/>
          </a:p>
          <a:p>
            <a:pPr algn="just"/>
            <a:r>
              <a:rPr lang="ru-RU" sz="2200" dirty="0" smtClean="0"/>
              <a:t>Федеральный </a:t>
            </a:r>
            <a:r>
              <a:rPr lang="ru-RU" sz="2200" dirty="0"/>
              <a:t>закон N 124-ФЗ "Об основных гарантиях прав ребенка в Российской Федерации</a:t>
            </a:r>
            <a:r>
              <a:rPr lang="ru-RU" sz="2200" dirty="0" smtClean="0"/>
              <a:t>"</a:t>
            </a:r>
            <a:endParaRPr lang="ru-RU" sz="2200" dirty="0"/>
          </a:p>
          <a:p>
            <a:pPr algn="just"/>
            <a:r>
              <a:rPr lang="ru-RU" sz="2200" dirty="0" smtClean="0"/>
              <a:t>Федеральный </a:t>
            </a:r>
            <a:r>
              <a:rPr lang="ru-RU" sz="2200" dirty="0"/>
              <a:t>закон N 273-ФЗ "Об образовании в Российской Федерации</a:t>
            </a:r>
            <a:r>
              <a:rPr lang="ru-RU" sz="2200" dirty="0" smtClean="0"/>
              <a:t>"</a:t>
            </a:r>
            <a:endParaRPr lang="ru-RU" sz="2200" dirty="0"/>
          </a:p>
          <a:p>
            <a:pPr algn="just"/>
            <a:r>
              <a:rPr lang="ru-RU" sz="2200" dirty="0" smtClean="0"/>
              <a:t>Приказ </a:t>
            </a:r>
            <a:r>
              <a:rPr lang="ru-RU" sz="2200" dirty="0"/>
              <a:t>Министерства образования и науки Российской Федерации от 29 августа 2013 г. № 1008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2200" dirty="0" smtClean="0"/>
              <a:t>»</a:t>
            </a:r>
            <a:endParaRPr lang="ru-RU" sz="2200" dirty="0"/>
          </a:p>
          <a:p>
            <a:pPr algn="just"/>
            <a:r>
              <a:rPr lang="ru-RU" sz="2200" b="1" dirty="0" smtClean="0"/>
              <a:t>Письмо </a:t>
            </a:r>
            <a:r>
              <a:rPr lang="ru-RU" sz="2200" b="1" dirty="0"/>
              <a:t>Минобрнауки России от 01.04.2014 N 09-613 "О направлении методических рекомендаций" (вместе с "Рекомендациями по примерному содержанию образовательных программ, реализуемых в организациях, осуществляющих отдых и оздоровление детей</a:t>
            </a:r>
            <a:r>
              <a:rPr lang="ru-RU" sz="2200" b="1" dirty="0" smtClean="0"/>
              <a:t>")</a:t>
            </a:r>
            <a:endParaRPr lang="ru-RU" sz="2200" b="1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801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5099" y="136187"/>
            <a:ext cx="11906654" cy="66439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соответствии с пунктом 1 статьи 31 главы N 273-ФЗ "Об образовании в Российской Федерации" организации, осуществляющие отдых и оздоровление, относятся к "организациям, осуществляющим обучение", </a:t>
            </a:r>
            <a:r>
              <a:rPr lang="ru-RU" sz="2400" dirty="0"/>
              <a:t>в то же время предоставление такими организациями услуг по временному пребыванию с использованием средств размещения, регулируется Федеральным законом N 132-ФЗ "Об основах туристской деятельности в Российской </a:t>
            </a:r>
            <a:r>
              <a:rPr lang="ru-RU" sz="2400" dirty="0" smtClean="0"/>
              <a:t>Федерации».</a:t>
            </a:r>
          </a:p>
          <a:p>
            <a:pPr algn="just"/>
            <a:r>
              <a:rPr lang="ru-RU" sz="2400" b="1" dirty="0"/>
              <a:t>Образовательные программы, реализуемые в таких организациях, по виду можно отнести к дополнительным общеобразовательным программам </a:t>
            </a:r>
            <a:r>
              <a:rPr lang="ru-RU" sz="2400" dirty="0"/>
              <a:t>- дополнительным общеразвивающим программам (пункт 2 главы N 2 статьи 12 Федерального закона N 273-ФЗ "Об образовании в Российской Федерации").</a:t>
            </a:r>
          </a:p>
          <a:p>
            <a:pPr algn="just"/>
            <a:r>
              <a:rPr lang="ru-RU" sz="2400" b="1" dirty="0"/>
              <a:t>Организации, осуществляющие отдых и оздоровление детей (детские лагеря всех типов), при реализации образовательных программ в первую очередь должны руководствоваться общими требованиями к реализации образовательных программ </a:t>
            </a:r>
            <a:r>
              <a:rPr lang="ru-RU" sz="2400" dirty="0"/>
              <a:t>(пункты 1, 2, 3, 9 главы N 2 статьи 13 Федерального закона N 273-ФЗ "Об образовании в Российской Федерации").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91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81" y="79361"/>
            <a:ext cx="11867745" cy="7669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Принципы при реализации программ летнего отдыха детей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281" y="1245140"/>
            <a:ext cx="11867745" cy="5486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1.</a:t>
            </a:r>
            <a:r>
              <a:rPr lang="ru-RU" sz="2400" dirty="0"/>
              <a:t> </a:t>
            </a:r>
            <a:r>
              <a:rPr lang="ru-RU" sz="2400" b="1" i="1" dirty="0"/>
              <a:t>Принцип многообразия видов, форм и содержания деятельности</a:t>
            </a:r>
            <a:r>
              <a:rPr lang="ru-RU" sz="2400" dirty="0"/>
              <a:t>, рассчитанных на доминирующие способности, интерес и потребности (</a:t>
            </a:r>
            <a:r>
              <a:rPr lang="ru-RU" sz="2400" dirty="0" smtClean="0"/>
              <a:t>интеллектуально-познавательные, художественно-творческие</a:t>
            </a:r>
            <a:r>
              <a:rPr lang="ru-RU" sz="2400" dirty="0"/>
              <a:t>, организаторско-лидерские).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b="1" i="1" dirty="0"/>
              <a:t>2. Принцип свободы и творчества</a:t>
            </a:r>
            <a:r>
              <a:rPr lang="ru-RU" sz="2400" b="1" dirty="0"/>
              <a:t> </a:t>
            </a:r>
            <a:r>
              <a:rPr lang="ru-RU" sz="2400" dirty="0"/>
              <a:t>предполагает право </a:t>
            </a:r>
            <a:r>
              <a:rPr lang="ru-RU" sz="2400" dirty="0" smtClean="0"/>
              <a:t>выбора вида деятельности, форм и способов организации жизни в коллективе и участия в мероприятиях, выбора ролевой позиции при подготовке дел.</a:t>
            </a:r>
          </a:p>
          <a:p>
            <a:pPr marL="0" indent="0" algn="just">
              <a:buNone/>
            </a:pPr>
            <a:r>
              <a:rPr lang="ru-RU" sz="2400" b="1" i="1" dirty="0" smtClean="0"/>
              <a:t>3. Принцип </a:t>
            </a:r>
            <a:r>
              <a:rPr lang="ru-RU" sz="2400" b="1" i="1" dirty="0"/>
              <a:t>социальной активности</a:t>
            </a:r>
            <a:r>
              <a:rPr lang="ru-RU" sz="2400" dirty="0"/>
              <a:t> через включение подростков в социально значимую деятельность при проведении разноплановых просветительских, оздоровительных, спортивных, досуговых мероприятий.</a:t>
            </a:r>
          </a:p>
          <a:p>
            <a:pPr marL="0" indent="0" algn="just">
              <a:buNone/>
            </a:pPr>
            <a:r>
              <a:rPr lang="ru-RU" sz="2400" b="1" i="1" dirty="0" smtClean="0"/>
              <a:t>4. Принцип </a:t>
            </a:r>
            <a:r>
              <a:rPr lang="ru-RU" sz="2400" b="1" i="1" dirty="0"/>
              <a:t>взаимосвязи педагогического управления и самоуправления</a:t>
            </a:r>
            <a:r>
              <a:rPr lang="ru-RU" sz="2400" dirty="0"/>
              <a:t>, реализация которого предполагает формирование временных творческих групп, служб из числа взрослых и детей по организации, </a:t>
            </a:r>
            <a:r>
              <a:rPr lang="ru-RU" sz="2400" dirty="0" smtClean="0"/>
              <a:t>пропаганде</a:t>
            </a:r>
            <a:r>
              <a:rPr lang="ru-RU" sz="2400" dirty="0"/>
              <a:t>, освещению жизнедеятельности в </a:t>
            </a:r>
            <a:r>
              <a:rPr lang="ru-RU" sz="2400" dirty="0" smtClean="0"/>
              <a:t>лагере.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653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196" y="98816"/>
            <a:ext cx="11673191" cy="105877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 чем отличие «новой» программы летнего отдыха от модифицированной???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826" y="1274323"/>
            <a:ext cx="11935838" cy="5486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b="1" i="1" dirty="0"/>
              <a:t>"новой программе"</a:t>
            </a:r>
            <a:r>
              <a:rPr lang="ru-RU" sz="2400" b="1" dirty="0"/>
              <a:t> </a:t>
            </a:r>
            <a:r>
              <a:rPr lang="ru-RU" sz="2400" dirty="0"/>
              <a:t>авторский коллектив работает в новом для себя направлении деятельности или ставит для себя новую целевую установку, соответственно, новым для педагогического коллектива лагеря становится все содержание программы. Но это не значит, что программ с подобной педагогической идеей на общероссийском уровне нет. В разделе "Новизна" их надо указать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b="1" i="1" dirty="0"/>
              <a:t>Модифицированная программа</a:t>
            </a:r>
            <a:r>
              <a:rPr lang="ru-RU" sz="2400" b="1" dirty="0"/>
              <a:t> </a:t>
            </a:r>
            <a:r>
              <a:rPr lang="ru-RU" sz="2400" dirty="0"/>
              <a:t>- это программа, созданная на основе другой, уже реализованной коллективом программы. Она отличается от предыдущей, с точки зрения разработчиков, появлением набора более эффективных педагогических средств, технологий и т.д. Внесенные коррективы не затрагивают концептуальных основ </a:t>
            </a:r>
            <a:r>
              <a:rPr lang="ru-RU" sz="2400" dirty="0" smtClean="0"/>
              <a:t>программы.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440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736" y="79361"/>
            <a:ext cx="11968264" cy="10004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Критерии, которым должна соответствовать </a:t>
            </a:r>
            <a:r>
              <a:rPr lang="ru-RU" sz="2800" b="1" dirty="0" smtClean="0"/>
              <a:t>программа летнего отдыха детей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736" y="1186775"/>
            <a:ext cx="11887200" cy="5583676"/>
          </a:xfrm>
        </p:spPr>
        <p:txBody>
          <a:bodyPr>
            <a:noAutofit/>
          </a:bodyPr>
          <a:lstStyle/>
          <a:p>
            <a:pPr algn="just"/>
            <a:r>
              <a:rPr lang="ru-RU" sz="2200" b="1" i="1" dirty="0"/>
              <a:t>Актуальность –</a:t>
            </a:r>
            <a:r>
              <a:rPr lang="ru-RU" sz="2200" b="1" dirty="0"/>
              <a:t> </a:t>
            </a:r>
            <a:r>
              <a:rPr lang="ru-RU" sz="2200" dirty="0"/>
              <a:t>свойство программы быть нацеленной, ориентированной на решение наиболее важных проблем в сложившихся для оздоровительного лагеря условиях (учёт требований времени, региона, родителей, детей и. т.д.)</a:t>
            </a:r>
          </a:p>
          <a:p>
            <a:pPr algn="just"/>
            <a:r>
              <a:rPr lang="ru-RU" sz="2200" b="1" i="1" dirty="0"/>
              <a:t>Целостность –</a:t>
            </a:r>
            <a:r>
              <a:rPr lang="ru-RU" sz="2200" b="1" dirty="0"/>
              <a:t> </a:t>
            </a:r>
            <a:r>
              <a:rPr lang="ru-RU" sz="2200" dirty="0"/>
              <a:t>требование к программе объединить в единую систему все действия: от выдвижения целей до описания предполагаемого результата деятельности детского оздоровительного лагеря. </a:t>
            </a:r>
            <a:r>
              <a:rPr lang="ru-RU" sz="2200" b="1" i="1" dirty="0"/>
              <a:t>Целостность программы это, </a:t>
            </a:r>
            <a:r>
              <a:rPr lang="ru-RU" sz="2200" dirty="0"/>
              <a:t>прежде всего,</a:t>
            </a:r>
            <a:r>
              <a:rPr lang="ru-RU" sz="2200" b="1" i="1" dirty="0"/>
              <a:t> её логичность.</a:t>
            </a:r>
            <a:endParaRPr lang="ru-RU" sz="2200" dirty="0"/>
          </a:p>
          <a:p>
            <a:pPr algn="just"/>
            <a:r>
              <a:rPr lang="ru-RU" sz="2200" b="1" i="1" dirty="0"/>
              <a:t>Реалистичность –</a:t>
            </a:r>
            <a:r>
              <a:rPr lang="ru-RU" sz="2200" b="1" dirty="0"/>
              <a:t> </a:t>
            </a:r>
            <a:r>
              <a:rPr lang="ru-RU" sz="2200" dirty="0"/>
              <a:t>требование к программе быть выполнимой, оптимальной для потенциала (творческого, материального и т. п.) конкретного детского оздоровительного лагеря.</a:t>
            </a:r>
          </a:p>
          <a:p>
            <a:pPr algn="just"/>
            <a:r>
              <a:rPr lang="ru-RU" sz="2200" b="1" i="1" dirty="0"/>
              <a:t>Оригинальность –</a:t>
            </a:r>
            <a:r>
              <a:rPr lang="ru-RU" sz="2200" b="1" dirty="0"/>
              <a:t> </a:t>
            </a:r>
            <a:r>
              <a:rPr lang="ru-RU" sz="2200" dirty="0"/>
              <a:t>способность программы отражать специфику лагеря, его своеобразие, нетрадиционный подход к решению поставленных проблем.</a:t>
            </a:r>
          </a:p>
          <a:p>
            <a:pPr algn="just"/>
            <a:r>
              <a:rPr lang="ru-RU" sz="2200" b="1" i="1" dirty="0"/>
              <a:t>Контролируемость – </a:t>
            </a:r>
            <a:r>
              <a:rPr lang="ru-RU" sz="2200" dirty="0"/>
              <a:t>свойство программы определять ожидаемые результаты, то есть предлагать параметры и способы проверки конечных и промежуточных результатов.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4412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99" y="97277"/>
            <a:ext cx="11887200" cy="7003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Структура программы летнего отдыха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100" y="1235413"/>
            <a:ext cx="11887200" cy="5622587"/>
          </a:xfrm>
        </p:spPr>
        <p:txBody>
          <a:bodyPr>
            <a:normAutofit fontScale="40000" lnSpcReduction="20000"/>
          </a:bodyPr>
          <a:lstStyle/>
          <a:p>
            <a:pPr lvl="0" algn="just"/>
            <a:r>
              <a:rPr lang="ru-RU" sz="5600" b="1" dirty="0"/>
              <a:t>Титульный лист.</a:t>
            </a:r>
          </a:p>
          <a:p>
            <a:pPr lvl="0" algn="just"/>
            <a:r>
              <a:rPr lang="ru-RU" sz="5600" b="1" dirty="0"/>
              <a:t>Пояснительная записка: </a:t>
            </a:r>
            <a:r>
              <a:rPr lang="ru-RU" sz="5600" dirty="0"/>
              <a:t>актуальность, новизна, цели, задачи, предполагаемые результаты, возраст участников, методы и формы работы, формы организации деятельности, сроки реализации программы и т.п.</a:t>
            </a:r>
          </a:p>
          <a:p>
            <a:pPr lvl="0" algn="just"/>
            <a:r>
              <a:rPr lang="ru-RU" sz="5600" b="1" dirty="0" smtClean="0"/>
              <a:t>Содержание (описание) </a:t>
            </a:r>
            <a:r>
              <a:rPr lang="ru-RU" sz="5600" b="1" dirty="0"/>
              <a:t>программы</a:t>
            </a:r>
          </a:p>
          <a:p>
            <a:pPr lvl="0" algn="just"/>
            <a:r>
              <a:rPr lang="ru-RU" sz="5600" b="1" dirty="0"/>
              <a:t>План – сетка мероприятий программы</a:t>
            </a:r>
          </a:p>
          <a:p>
            <a:pPr lvl="0" algn="just"/>
            <a:r>
              <a:rPr lang="ru-RU" sz="5600" b="1" dirty="0"/>
              <a:t>Условия реализации </a:t>
            </a:r>
            <a:r>
              <a:rPr lang="ru-RU" sz="5600" b="1" dirty="0" smtClean="0"/>
              <a:t>программы: </a:t>
            </a:r>
            <a:r>
              <a:rPr lang="ru-RU" sz="5600" dirty="0" smtClean="0"/>
              <a:t>кадровые ресурсы, материально-технические, информационные, финансовые и т.п.</a:t>
            </a:r>
            <a:endParaRPr lang="ru-RU" sz="5600" dirty="0"/>
          </a:p>
          <a:p>
            <a:pPr algn="just"/>
            <a:r>
              <a:rPr lang="ru-RU" sz="5600" b="1" dirty="0" smtClean="0"/>
              <a:t>Методическое </a:t>
            </a:r>
            <a:r>
              <a:rPr lang="ru-RU" sz="5600" b="1" dirty="0"/>
              <a:t>обеспечение </a:t>
            </a:r>
            <a:r>
              <a:rPr lang="ru-RU" sz="5600" b="1" dirty="0" smtClean="0"/>
              <a:t>программы</a:t>
            </a:r>
            <a:r>
              <a:rPr lang="ru-RU" sz="5600" dirty="0" smtClean="0"/>
              <a:t>:</a:t>
            </a:r>
            <a:r>
              <a:rPr lang="ru-RU" sz="5600" dirty="0"/>
              <a:t> </a:t>
            </a:r>
            <a:r>
              <a:rPr lang="ru-RU" sz="5600" dirty="0" smtClean="0"/>
              <a:t>перечень используемых методик, конспекты занятий, </a:t>
            </a:r>
            <a:r>
              <a:rPr lang="ru-RU" sz="5600" dirty="0"/>
              <a:t>разработки (сценарии) </a:t>
            </a:r>
            <a:r>
              <a:rPr lang="ru-RU" sz="5600" dirty="0" smtClean="0"/>
              <a:t>отрядных дел, подборку </a:t>
            </a:r>
            <a:r>
              <a:rPr lang="ru-RU" sz="5600" dirty="0"/>
              <a:t>игр, </a:t>
            </a:r>
            <a:r>
              <a:rPr lang="ru-RU" sz="5600" dirty="0" smtClean="0"/>
              <a:t>упражнений, КТД, диагностической </a:t>
            </a:r>
            <a:r>
              <a:rPr lang="ru-RU" sz="5600" dirty="0"/>
              <a:t>деятельности инструментарий.</a:t>
            </a:r>
          </a:p>
          <a:p>
            <a:pPr algn="just"/>
            <a:r>
              <a:rPr lang="ru-RU" sz="5600" b="1" dirty="0" smtClean="0"/>
              <a:t>Оценка </a:t>
            </a:r>
            <a:r>
              <a:rPr lang="ru-RU" sz="5600" b="1" dirty="0"/>
              <a:t>эффективности программы: </a:t>
            </a:r>
            <a:r>
              <a:rPr lang="ru-RU" sz="5600" dirty="0"/>
              <a:t>определение эффективности программы в соответствии с механизмом оценивания результатов (на основе результатов диагностики).</a:t>
            </a:r>
          </a:p>
          <a:p>
            <a:pPr algn="just"/>
            <a:r>
              <a:rPr lang="ru-RU" sz="5600" b="1" dirty="0" smtClean="0"/>
              <a:t>Список литературы</a:t>
            </a:r>
            <a:endParaRPr lang="ru-RU" sz="5600" b="1" dirty="0"/>
          </a:p>
          <a:p>
            <a:pPr algn="just"/>
            <a:r>
              <a:rPr lang="ru-RU" sz="5600" b="1" dirty="0" smtClean="0"/>
              <a:t>Приложения</a:t>
            </a:r>
            <a:endParaRPr lang="ru-RU" sz="5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84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635628"/>
              </p:ext>
            </p:extLst>
          </p:nvPr>
        </p:nvGraphicFramePr>
        <p:xfrm>
          <a:off x="204281" y="68092"/>
          <a:ext cx="11887200" cy="6592161"/>
        </p:xfrm>
        <a:graphic>
          <a:graphicData uri="http://schemas.openxmlformats.org/drawingml/2006/table">
            <a:tbl>
              <a:tblPr firstRow="1" firstCol="1" bandRow="1"/>
              <a:tblGrid>
                <a:gridCol w="3656808"/>
                <a:gridCol w="8230392"/>
              </a:tblGrid>
              <a:tr h="544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Наименование раздела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871" marR="3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Содержание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871" marR="3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Титульный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лист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871" marR="3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 титульном листе программы указываются: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учредитель, осуществляющий координацию деятельности образовательного учреждения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наименование собственного учреждения;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название детского лагеря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полное название программы (Программа "...");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предполагаемые сроки реализации программы (год, смены);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Ф.И.О., должность автора (авторов) программы;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год разработки программы.</a:t>
                      </a:r>
                    </a:p>
                  </a:txBody>
                  <a:tcPr marL="38871" marR="3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Пояснительная записка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871" marR="3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 пояснительной записке к программе определяется: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актуальность, целесообразность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новизна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понятийный аппарат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возраст участников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сроки реализации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характеристика контингента участников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формы по организации: групповые, по подгруппам, коллективные, индивидуальные,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командные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71" marR="3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Идея программы</a:t>
                      </a:r>
                      <a:endParaRPr lang="ru-RU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8871" marR="3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Идея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это основная, главная мысль, определяющая содержание программы.</a:t>
                      </a:r>
                    </a:p>
                  </a:txBody>
                  <a:tcPr marL="38871" marR="38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24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412209"/>
              </p:ext>
            </p:extLst>
          </p:nvPr>
        </p:nvGraphicFramePr>
        <p:xfrm>
          <a:off x="243191" y="175098"/>
          <a:ext cx="11799652" cy="6754715"/>
        </p:xfrm>
        <a:graphic>
          <a:graphicData uri="http://schemas.openxmlformats.org/drawingml/2006/table">
            <a:tbl>
              <a:tblPr firstRow="1" firstCol="1" bandRow="1"/>
              <a:tblGrid>
                <a:gridCol w="3741591"/>
                <a:gridCol w="8058061"/>
              </a:tblGrid>
              <a:tr h="40953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Цель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 задачи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537" marR="43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это образ предполагаемого результата",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которую программа лагеря реально может достичь к определённому моменту времени.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Задача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это частная цель, точнее мини-цель. Блок целей и задач должен быть конкретным, реальным и достижимым.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Задача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это конкретизация цели программы.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Задачи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это этапы достижения цели.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это конкретизированные или более частные цели, в которых описывается система средств, видов деятельности, этапы достижения поставленной цели.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537" marR="43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Предполагаемые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результаты программы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537" marR="43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результат является следствием поставленных задач, он может выходить из одной задачи или из комплекса задач.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результат программы - это ее реализованные задачи.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37" marR="43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057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aa9443812a9e5922c973f5d8d45a3dcaf868e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7C869590CF145B04604D533BED3CE" ma:contentTypeVersion="49" ma:contentTypeDescription="Создание документа." ma:contentTypeScope="" ma:versionID="31eecbec190c9029278c60487156848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AWJJH2MPE6E2-1913524755-916</_dlc_DocId>
    <_dlc_DocIdUrl xmlns="4a252ca3-5a62-4c1c-90a6-29f4710e47f8">
      <Url>http://edu-sps.koiro.local/Berkut/_layouts/15/DocIdRedir.aspx?ID=AWJJH2MPE6E2-1913524755-916</Url>
      <Description>AWJJH2MPE6E2-1913524755-916</Description>
    </_dlc_DocIdUrl>
  </documentManagement>
</p:properties>
</file>

<file path=customXml/itemProps1.xml><?xml version="1.0" encoding="utf-8"?>
<ds:datastoreItem xmlns:ds="http://schemas.openxmlformats.org/officeDocument/2006/customXml" ds:itemID="{BF38919D-939E-4FCF-B0EB-78E319B1FFD1}"/>
</file>

<file path=customXml/itemProps2.xml><?xml version="1.0" encoding="utf-8"?>
<ds:datastoreItem xmlns:ds="http://schemas.openxmlformats.org/officeDocument/2006/customXml" ds:itemID="{3CCCA00F-23D2-4DB0-A0EB-E09D9D189544}"/>
</file>

<file path=customXml/itemProps3.xml><?xml version="1.0" encoding="utf-8"?>
<ds:datastoreItem xmlns:ds="http://schemas.openxmlformats.org/officeDocument/2006/customXml" ds:itemID="{FDB45767-6127-4278-99A8-69A91A62A8CE}"/>
</file>

<file path=customXml/itemProps4.xml><?xml version="1.0" encoding="utf-8"?>
<ds:datastoreItem xmlns:ds="http://schemas.openxmlformats.org/officeDocument/2006/customXml" ds:itemID="{C63D811A-8D37-4E6C-9512-00A6F6AF15BB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2263</TotalTime>
  <Words>2483</Words>
  <Application>Microsoft Office PowerPoint</Application>
  <PresentationFormat>Широкоэкранный</PresentationFormat>
  <Paragraphs>185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Легкий дым</vt:lpstr>
      <vt:lpstr>  МБУ ДО ЦВР «Беркут» им. О.А. Юрасова         Требования к содержанию и оформлению программ  детского отдыха и оздоровления в каникулярный период   </vt:lpstr>
      <vt:lpstr> Нормативно-правовые акты</vt:lpstr>
      <vt:lpstr>Презентация PowerPoint</vt:lpstr>
      <vt:lpstr>Принципы при реализации программ летнего отдыха детей</vt:lpstr>
      <vt:lpstr>В чем отличие «новой» программы летнего отдыха от модифицированной???</vt:lpstr>
      <vt:lpstr>Критерии, которым должна соответствовать программа летнего отдыха детей</vt:lpstr>
      <vt:lpstr>Структура программы летнего отдыха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графического оформления программы летнего отдыха</vt:lpstr>
      <vt:lpstr>Типичные ошибки при составлении программ летнего отдыха</vt:lpstr>
      <vt:lpstr>Список литературы</vt:lpstr>
      <vt:lpstr>Цели и задачи программы</vt:lpstr>
      <vt:lpstr>Примеры целей и задач</vt:lpstr>
      <vt:lpstr>Примеры целей и задач</vt:lpstr>
      <vt:lpstr>Примеры целей и задач программ летнего отдыха детей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Костромской областной институт развития образования     Формирование здоровьесберегающей среды в дошкольном образовательном учреждении</dc:title>
  <dc:creator>Виктор Веселов</dc:creator>
  <cp:lastModifiedBy>Администратор</cp:lastModifiedBy>
  <cp:revision>240</cp:revision>
  <dcterms:created xsi:type="dcterms:W3CDTF">2014-08-31T07:53:52Z</dcterms:created>
  <dcterms:modified xsi:type="dcterms:W3CDTF">2018-04-26T08:03:05Z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0x010100C887C869590CF145B04604D533BED3CE</vt:lpwstr>
  </property>
  <property fmtid="{D5CDD505-2E9C-101B-9397-08002B2CF9AE}" pid="3" name="_dlc_DocIdItemGuid">
    <vt:lpwstr>7cc46a40-7a79-41f2-ac99-0b04f57b62e7</vt:lpwstr>
  </property>
</Properties>
</file>