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31"/>
  </p:notesMasterIdLst>
  <p:sldIdLst>
    <p:sldId id="256" r:id="rId2"/>
    <p:sldId id="312" r:id="rId3"/>
    <p:sldId id="303" r:id="rId4"/>
    <p:sldId id="304" r:id="rId5"/>
    <p:sldId id="305" r:id="rId6"/>
    <p:sldId id="257" r:id="rId7"/>
    <p:sldId id="306" r:id="rId8"/>
    <p:sldId id="307" r:id="rId9"/>
    <p:sldId id="308" r:id="rId10"/>
    <p:sldId id="309" r:id="rId11"/>
    <p:sldId id="310" r:id="rId12"/>
    <p:sldId id="311" r:id="rId13"/>
    <p:sldId id="30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13" r:id="rId24"/>
    <p:sldId id="294" r:id="rId25"/>
    <p:sldId id="295" r:id="rId26"/>
    <p:sldId id="296" r:id="rId27"/>
    <p:sldId id="299" r:id="rId28"/>
    <p:sldId id="300" r:id="rId29"/>
    <p:sldId id="30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C0DCC-F28B-4FD2-9789-76DFE629ED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B5DDC80-9A43-4B11-8750-81A91892A236}">
      <dgm:prSet phldrT="[Текст]" custT="1"/>
      <dgm:spPr/>
      <dgm:t>
        <a:bodyPr/>
        <a:lstStyle/>
        <a:p>
          <a:r>
            <a:rPr lang="ru-RU" sz="2400" b="1" dirty="0" smtClean="0"/>
            <a:t>Дополнительные образовательные программы</a:t>
          </a:r>
          <a:endParaRPr lang="ru-RU" sz="2400" b="1" dirty="0"/>
        </a:p>
      </dgm:t>
    </dgm:pt>
    <dgm:pt modelId="{92FCF288-787A-4A6A-A238-BD06D84E7910}" type="parTrans" cxnId="{3BBBCC6D-9AD7-41FF-895E-F824B757A2D9}">
      <dgm:prSet/>
      <dgm:spPr/>
      <dgm:t>
        <a:bodyPr/>
        <a:lstStyle/>
        <a:p>
          <a:endParaRPr lang="ru-RU"/>
        </a:p>
      </dgm:t>
    </dgm:pt>
    <dgm:pt modelId="{1334251F-B49A-4A07-AD9B-6D3102145695}" type="sibTrans" cxnId="{3BBBCC6D-9AD7-41FF-895E-F824B757A2D9}">
      <dgm:prSet/>
      <dgm:spPr/>
      <dgm:t>
        <a:bodyPr/>
        <a:lstStyle/>
        <a:p>
          <a:endParaRPr lang="ru-RU"/>
        </a:p>
      </dgm:t>
    </dgm:pt>
    <dgm:pt modelId="{228BDBEA-3146-4E63-A7A3-4ACB959133EB}">
      <dgm:prSet phldrT="[Текст]" custT="1"/>
      <dgm:spPr/>
      <dgm:t>
        <a:bodyPr/>
        <a:lstStyle/>
        <a:p>
          <a:r>
            <a:rPr lang="ru-RU" sz="1800" b="1" dirty="0" smtClean="0"/>
            <a:t>Дополнительные общеобразовательные  программы (дополнительные общеразвивающие программы)</a:t>
          </a:r>
          <a:endParaRPr lang="ru-RU" sz="1800" b="1" dirty="0"/>
        </a:p>
      </dgm:t>
    </dgm:pt>
    <dgm:pt modelId="{D607E5A2-F23D-4A39-B903-B3CEA85A11D7}" type="parTrans" cxnId="{446EBB0A-BEA8-4478-84EC-BA03D75B0E9D}">
      <dgm:prSet/>
      <dgm:spPr/>
      <dgm:t>
        <a:bodyPr/>
        <a:lstStyle/>
        <a:p>
          <a:endParaRPr lang="ru-RU"/>
        </a:p>
      </dgm:t>
    </dgm:pt>
    <dgm:pt modelId="{D943C459-9607-4662-B680-450660469245}" type="sibTrans" cxnId="{446EBB0A-BEA8-4478-84EC-BA03D75B0E9D}">
      <dgm:prSet/>
      <dgm:spPr/>
      <dgm:t>
        <a:bodyPr/>
        <a:lstStyle/>
        <a:p>
          <a:endParaRPr lang="ru-RU"/>
        </a:p>
      </dgm:t>
    </dgm:pt>
    <dgm:pt modelId="{291EFCBB-87EF-4290-9319-D89E01668C0B}">
      <dgm:prSet custT="1"/>
      <dgm:spPr/>
      <dgm:t>
        <a:bodyPr/>
        <a:lstStyle/>
        <a:p>
          <a:r>
            <a:rPr lang="ru-RU" sz="1800" b="1" dirty="0" smtClean="0"/>
            <a:t>Дополнительные профессиональная программы (программы</a:t>
          </a:r>
          <a:r>
            <a:rPr lang="ru-RU" sz="1800" b="1" i="1" dirty="0" smtClean="0"/>
            <a:t> повышения квалификации </a:t>
          </a:r>
          <a:r>
            <a:rPr lang="ru-RU" sz="1800" b="1" dirty="0" smtClean="0"/>
            <a:t>либо программа</a:t>
          </a:r>
          <a:r>
            <a:rPr lang="ru-RU" sz="1800" b="1" i="1" dirty="0" smtClean="0"/>
            <a:t> профессиональной переподготовки</a:t>
          </a:r>
          <a:r>
            <a:rPr lang="ru-RU" sz="1800" dirty="0" smtClean="0"/>
            <a:t>)</a:t>
          </a:r>
          <a:endParaRPr lang="ru-RU" sz="1800" b="1" dirty="0"/>
        </a:p>
      </dgm:t>
    </dgm:pt>
    <dgm:pt modelId="{DDABDBBD-7BCB-478E-9982-B553AC131151}" type="parTrans" cxnId="{DDF0B909-7D72-445D-BCE0-340867A7D2CA}">
      <dgm:prSet/>
      <dgm:spPr/>
      <dgm:t>
        <a:bodyPr/>
        <a:lstStyle/>
        <a:p>
          <a:endParaRPr lang="ru-RU"/>
        </a:p>
      </dgm:t>
    </dgm:pt>
    <dgm:pt modelId="{EEF3EE93-094F-4FDD-8049-171D40E7AA58}" type="sibTrans" cxnId="{DDF0B909-7D72-445D-BCE0-340867A7D2CA}">
      <dgm:prSet/>
      <dgm:spPr/>
      <dgm:t>
        <a:bodyPr/>
        <a:lstStyle/>
        <a:p>
          <a:endParaRPr lang="ru-RU"/>
        </a:p>
      </dgm:t>
    </dgm:pt>
    <dgm:pt modelId="{37243015-87FF-43DC-9426-8B275AA23D17}">
      <dgm:prSet custT="1"/>
      <dgm:spPr/>
      <dgm:t>
        <a:bodyPr/>
        <a:lstStyle/>
        <a:p>
          <a:pPr algn="ctr"/>
          <a:r>
            <a:rPr lang="ru-RU" sz="1800" b="1" dirty="0" smtClean="0"/>
            <a:t>Дополнительные</a:t>
          </a:r>
          <a:r>
            <a:rPr lang="ru-RU" sz="1800" b="1" i="1" dirty="0" smtClean="0"/>
            <a:t> </a:t>
          </a:r>
          <a:r>
            <a:rPr lang="ru-RU" sz="1800" b="1" i="0" dirty="0" smtClean="0"/>
            <a:t>предпрофессиональные</a:t>
          </a:r>
          <a:r>
            <a:rPr lang="ru-RU" sz="1800" b="1" i="1" dirty="0" smtClean="0"/>
            <a:t> 	</a:t>
          </a:r>
          <a:r>
            <a:rPr lang="ru-RU" sz="1800" b="1" dirty="0" smtClean="0"/>
            <a:t>программы</a:t>
          </a:r>
          <a:endParaRPr lang="ru-RU" sz="1800" b="1" dirty="0"/>
        </a:p>
      </dgm:t>
    </dgm:pt>
    <dgm:pt modelId="{2E06A1F7-99F5-4AC4-8610-8DCFBA8F2511}" type="parTrans" cxnId="{08337AF0-1096-4467-A2A0-E6B9C7321C92}">
      <dgm:prSet/>
      <dgm:spPr/>
      <dgm:t>
        <a:bodyPr/>
        <a:lstStyle/>
        <a:p>
          <a:endParaRPr lang="ru-RU"/>
        </a:p>
      </dgm:t>
    </dgm:pt>
    <dgm:pt modelId="{BE11D749-F1D9-45F1-B43C-3D4B69469EE6}" type="sibTrans" cxnId="{08337AF0-1096-4467-A2A0-E6B9C7321C92}">
      <dgm:prSet/>
      <dgm:spPr/>
      <dgm:t>
        <a:bodyPr/>
        <a:lstStyle/>
        <a:p>
          <a:endParaRPr lang="ru-RU"/>
        </a:p>
      </dgm:t>
    </dgm:pt>
    <dgm:pt modelId="{85551202-CAD4-4B12-AB97-7427AF4B3E9B}" type="pres">
      <dgm:prSet presAssocID="{BD4C0DCC-F28B-4FD2-9789-76DFE629ED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B78DBF-FB9D-443A-82F7-4CB90477DC26}" type="pres">
      <dgm:prSet presAssocID="{8B5DDC80-9A43-4B11-8750-81A91892A236}" presName="hierRoot1" presStyleCnt="0"/>
      <dgm:spPr/>
    </dgm:pt>
    <dgm:pt modelId="{7530538D-653F-49E2-A659-6C486A11C69E}" type="pres">
      <dgm:prSet presAssocID="{8B5DDC80-9A43-4B11-8750-81A91892A236}" presName="composite" presStyleCnt="0"/>
      <dgm:spPr/>
    </dgm:pt>
    <dgm:pt modelId="{D6FE05F7-3ADF-40DE-BB1B-751E03103C3D}" type="pres">
      <dgm:prSet presAssocID="{8B5DDC80-9A43-4B11-8750-81A91892A236}" presName="background" presStyleLbl="node0" presStyleIdx="0" presStyleCnt="1"/>
      <dgm:spPr/>
    </dgm:pt>
    <dgm:pt modelId="{4EC50EE5-FC10-4509-ABE0-AE68408D5B04}" type="pres">
      <dgm:prSet presAssocID="{8B5DDC80-9A43-4B11-8750-81A91892A236}" presName="text" presStyleLbl="fgAcc0" presStyleIdx="0" presStyleCnt="1" custScaleX="156670" custLinFactNeighborX="-4206" custLinFactNeighborY="-36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B3A2C-F416-4A45-A1AF-4471623CF545}" type="pres">
      <dgm:prSet presAssocID="{8B5DDC80-9A43-4B11-8750-81A91892A236}" presName="hierChild2" presStyleCnt="0"/>
      <dgm:spPr/>
    </dgm:pt>
    <dgm:pt modelId="{CF4024A6-5783-491B-898F-1572DF7A7882}" type="pres">
      <dgm:prSet presAssocID="{D607E5A2-F23D-4A39-B903-B3CEA85A11D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1CC7F2A-45D4-4764-B7A1-D2913F24F6CC}" type="pres">
      <dgm:prSet presAssocID="{228BDBEA-3146-4E63-A7A3-4ACB959133EB}" presName="hierRoot2" presStyleCnt="0"/>
      <dgm:spPr/>
    </dgm:pt>
    <dgm:pt modelId="{F8533144-BC2C-4638-B2B1-8580131BF210}" type="pres">
      <dgm:prSet presAssocID="{228BDBEA-3146-4E63-A7A3-4ACB959133EB}" presName="composite2" presStyleCnt="0"/>
      <dgm:spPr/>
    </dgm:pt>
    <dgm:pt modelId="{D8991F7C-137B-4EF3-B600-64BDC64D63BC}" type="pres">
      <dgm:prSet presAssocID="{228BDBEA-3146-4E63-A7A3-4ACB959133EB}" presName="background2" presStyleLbl="node2" presStyleIdx="0" presStyleCnt="3"/>
      <dgm:spPr/>
    </dgm:pt>
    <dgm:pt modelId="{959AC446-E30D-410D-8F3B-E0E89E037BE5}" type="pres">
      <dgm:prSet presAssocID="{228BDBEA-3146-4E63-A7A3-4ACB959133EB}" presName="text2" presStyleLbl="fgAcc2" presStyleIdx="0" presStyleCnt="3" custScaleX="11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4DFF1-D7E4-433E-BA9A-6588168A2ECB}" type="pres">
      <dgm:prSet presAssocID="{228BDBEA-3146-4E63-A7A3-4ACB959133EB}" presName="hierChild3" presStyleCnt="0"/>
      <dgm:spPr/>
    </dgm:pt>
    <dgm:pt modelId="{6BCD811D-2626-4B87-A711-232C95AE2906}" type="pres">
      <dgm:prSet presAssocID="{2E06A1F7-99F5-4AC4-8610-8DCFBA8F251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44FC679-6F1F-493C-8247-F620BF630283}" type="pres">
      <dgm:prSet presAssocID="{37243015-87FF-43DC-9426-8B275AA23D17}" presName="hierRoot2" presStyleCnt="0"/>
      <dgm:spPr/>
    </dgm:pt>
    <dgm:pt modelId="{3C99548E-D445-4A2B-AE92-89D9B9059CFF}" type="pres">
      <dgm:prSet presAssocID="{37243015-87FF-43DC-9426-8B275AA23D17}" presName="composite2" presStyleCnt="0"/>
      <dgm:spPr/>
    </dgm:pt>
    <dgm:pt modelId="{8D3990A2-D6F3-44B5-9E1A-2E9313992615}" type="pres">
      <dgm:prSet presAssocID="{37243015-87FF-43DC-9426-8B275AA23D17}" presName="background2" presStyleLbl="node2" presStyleIdx="1" presStyleCnt="3"/>
      <dgm:spPr/>
    </dgm:pt>
    <dgm:pt modelId="{64884DE9-5376-48AA-A713-E54E23D9139B}" type="pres">
      <dgm:prSet presAssocID="{37243015-87FF-43DC-9426-8B275AA23D17}" presName="text2" presStyleLbl="fgAcc2" presStyleIdx="1" presStyleCnt="3" custScaleX="13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20FF8-5FE5-4E94-9CF8-08F099172462}" type="pres">
      <dgm:prSet presAssocID="{37243015-87FF-43DC-9426-8B275AA23D17}" presName="hierChild3" presStyleCnt="0"/>
      <dgm:spPr/>
    </dgm:pt>
    <dgm:pt modelId="{3791527A-3ED2-4B5F-B9A8-CA1C5165ED7C}" type="pres">
      <dgm:prSet presAssocID="{DDABDBBD-7BCB-478E-9982-B553AC13115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2B9E9F4-7498-40A6-BCFE-223A31EC5B76}" type="pres">
      <dgm:prSet presAssocID="{291EFCBB-87EF-4290-9319-D89E01668C0B}" presName="hierRoot2" presStyleCnt="0"/>
      <dgm:spPr/>
    </dgm:pt>
    <dgm:pt modelId="{F87982B7-CED3-4C0F-B83D-97A4C849666C}" type="pres">
      <dgm:prSet presAssocID="{291EFCBB-87EF-4290-9319-D89E01668C0B}" presName="composite2" presStyleCnt="0"/>
      <dgm:spPr/>
    </dgm:pt>
    <dgm:pt modelId="{251B0E0D-EFCB-4F40-B282-ED66511978CD}" type="pres">
      <dgm:prSet presAssocID="{291EFCBB-87EF-4290-9319-D89E01668C0B}" presName="background2" presStyleLbl="node2" presStyleIdx="2" presStyleCnt="3"/>
      <dgm:spPr/>
    </dgm:pt>
    <dgm:pt modelId="{AB25550D-123F-461B-9D10-6B7C85B02CA5}" type="pres">
      <dgm:prSet presAssocID="{291EFCBB-87EF-4290-9319-D89E01668C0B}" presName="text2" presStyleLbl="fgAcc2" presStyleIdx="2" presStyleCnt="3" custScaleX="15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7E193-CEAC-4E12-AB2D-0ABA34E4ED04}" type="pres">
      <dgm:prSet presAssocID="{291EFCBB-87EF-4290-9319-D89E01668C0B}" presName="hierChild3" presStyleCnt="0"/>
      <dgm:spPr/>
    </dgm:pt>
  </dgm:ptLst>
  <dgm:cxnLst>
    <dgm:cxn modelId="{9DBA1A5B-038B-45CF-9ACC-A3A9849105DC}" type="presOf" srcId="{BD4C0DCC-F28B-4FD2-9789-76DFE629ED89}" destId="{85551202-CAD4-4B12-AB97-7427AF4B3E9B}" srcOrd="0" destOrd="0" presId="urn:microsoft.com/office/officeart/2005/8/layout/hierarchy1"/>
    <dgm:cxn modelId="{142E1871-3516-4E30-A0A2-AF3C73541B1A}" type="presOf" srcId="{2E06A1F7-99F5-4AC4-8610-8DCFBA8F2511}" destId="{6BCD811D-2626-4B87-A711-232C95AE2906}" srcOrd="0" destOrd="0" presId="urn:microsoft.com/office/officeart/2005/8/layout/hierarchy1"/>
    <dgm:cxn modelId="{9D3DD268-0BFC-450D-91E9-B4B141EC20D8}" type="presOf" srcId="{8B5DDC80-9A43-4B11-8750-81A91892A236}" destId="{4EC50EE5-FC10-4509-ABE0-AE68408D5B04}" srcOrd="0" destOrd="0" presId="urn:microsoft.com/office/officeart/2005/8/layout/hierarchy1"/>
    <dgm:cxn modelId="{031F13F4-4933-426A-BF06-DC312A95CF1F}" type="presOf" srcId="{291EFCBB-87EF-4290-9319-D89E01668C0B}" destId="{AB25550D-123F-461B-9D10-6B7C85B02CA5}" srcOrd="0" destOrd="0" presId="urn:microsoft.com/office/officeart/2005/8/layout/hierarchy1"/>
    <dgm:cxn modelId="{446EBB0A-BEA8-4478-84EC-BA03D75B0E9D}" srcId="{8B5DDC80-9A43-4B11-8750-81A91892A236}" destId="{228BDBEA-3146-4E63-A7A3-4ACB959133EB}" srcOrd="0" destOrd="0" parTransId="{D607E5A2-F23D-4A39-B903-B3CEA85A11D7}" sibTransId="{D943C459-9607-4662-B680-450660469245}"/>
    <dgm:cxn modelId="{08337AF0-1096-4467-A2A0-E6B9C7321C92}" srcId="{8B5DDC80-9A43-4B11-8750-81A91892A236}" destId="{37243015-87FF-43DC-9426-8B275AA23D17}" srcOrd="1" destOrd="0" parTransId="{2E06A1F7-99F5-4AC4-8610-8DCFBA8F2511}" sibTransId="{BE11D749-F1D9-45F1-B43C-3D4B69469EE6}"/>
    <dgm:cxn modelId="{3BBBCC6D-9AD7-41FF-895E-F824B757A2D9}" srcId="{BD4C0DCC-F28B-4FD2-9789-76DFE629ED89}" destId="{8B5DDC80-9A43-4B11-8750-81A91892A236}" srcOrd="0" destOrd="0" parTransId="{92FCF288-787A-4A6A-A238-BD06D84E7910}" sibTransId="{1334251F-B49A-4A07-AD9B-6D3102145695}"/>
    <dgm:cxn modelId="{2F0989CC-6A17-4538-85F5-36F79BCB2466}" type="presOf" srcId="{DDABDBBD-7BCB-478E-9982-B553AC131151}" destId="{3791527A-3ED2-4B5F-B9A8-CA1C5165ED7C}" srcOrd="0" destOrd="0" presId="urn:microsoft.com/office/officeart/2005/8/layout/hierarchy1"/>
    <dgm:cxn modelId="{D2BD7F82-4D20-4AB5-B83F-CDE798358D4A}" type="presOf" srcId="{228BDBEA-3146-4E63-A7A3-4ACB959133EB}" destId="{959AC446-E30D-410D-8F3B-E0E89E037BE5}" srcOrd="0" destOrd="0" presId="urn:microsoft.com/office/officeart/2005/8/layout/hierarchy1"/>
    <dgm:cxn modelId="{DDF0B909-7D72-445D-BCE0-340867A7D2CA}" srcId="{8B5DDC80-9A43-4B11-8750-81A91892A236}" destId="{291EFCBB-87EF-4290-9319-D89E01668C0B}" srcOrd="2" destOrd="0" parTransId="{DDABDBBD-7BCB-478E-9982-B553AC131151}" sibTransId="{EEF3EE93-094F-4FDD-8049-171D40E7AA58}"/>
    <dgm:cxn modelId="{92ADA297-C1F4-4E1F-B0D9-BC0B0713864E}" type="presOf" srcId="{D607E5A2-F23D-4A39-B903-B3CEA85A11D7}" destId="{CF4024A6-5783-491B-898F-1572DF7A7882}" srcOrd="0" destOrd="0" presId="urn:microsoft.com/office/officeart/2005/8/layout/hierarchy1"/>
    <dgm:cxn modelId="{D2F81782-CBD0-4E9B-8C07-38CB31C499A6}" type="presOf" srcId="{37243015-87FF-43DC-9426-8B275AA23D17}" destId="{64884DE9-5376-48AA-A713-E54E23D9139B}" srcOrd="0" destOrd="0" presId="urn:microsoft.com/office/officeart/2005/8/layout/hierarchy1"/>
    <dgm:cxn modelId="{B159AF68-4DBC-47FB-8A35-801AB5BCDAA7}" type="presParOf" srcId="{85551202-CAD4-4B12-AB97-7427AF4B3E9B}" destId="{03B78DBF-FB9D-443A-82F7-4CB90477DC26}" srcOrd="0" destOrd="0" presId="urn:microsoft.com/office/officeart/2005/8/layout/hierarchy1"/>
    <dgm:cxn modelId="{850E35F6-499B-4144-AAC2-A3061BAE6814}" type="presParOf" srcId="{03B78DBF-FB9D-443A-82F7-4CB90477DC26}" destId="{7530538D-653F-49E2-A659-6C486A11C69E}" srcOrd="0" destOrd="0" presId="urn:microsoft.com/office/officeart/2005/8/layout/hierarchy1"/>
    <dgm:cxn modelId="{83125E70-FB40-4844-8A22-3DD5272A921A}" type="presParOf" srcId="{7530538D-653F-49E2-A659-6C486A11C69E}" destId="{D6FE05F7-3ADF-40DE-BB1B-751E03103C3D}" srcOrd="0" destOrd="0" presId="urn:microsoft.com/office/officeart/2005/8/layout/hierarchy1"/>
    <dgm:cxn modelId="{D2300B84-0C8C-4A25-B673-F81995002DAD}" type="presParOf" srcId="{7530538D-653F-49E2-A659-6C486A11C69E}" destId="{4EC50EE5-FC10-4509-ABE0-AE68408D5B04}" srcOrd="1" destOrd="0" presId="urn:microsoft.com/office/officeart/2005/8/layout/hierarchy1"/>
    <dgm:cxn modelId="{FBD248AF-2EF6-4C3F-A98F-2D3B3341F1DA}" type="presParOf" srcId="{03B78DBF-FB9D-443A-82F7-4CB90477DC26}" destId="{13FB3A2C-F416-4A45-A1AF-4471623CF545}" srcOrd="1" destOrd="0" presId="urn:microsoft.com/office/officeart/2005/8/layout/hierarchy1"/>
    <dgm:cxn modelId="{FEB675F5-686E-458D-B2D5-572C156379F6}" type="presParOf" srcId="{13FB3A2C-F416-4A45-A1AF-4471623CF545}" destId="{CF4024A6-5783-491B-898F-1572DF7A7882}" srcOrd="0" destOrd="0" presId="urn:microsoft.com/office/officeart/2005/8/layout/hierarchy1"/>
    <dgm:cxn modelId="{1215301E-6420-4B98-9210-23E709F895D8}" type="presParOf" srcId="{13FB3A2C-F416-4A45-A1AF-4471623CF545}" destId="{D1CC7F2A-45D4-4764-B7A1-D2913F24F6CC}" srcOrd="1" destOrd="0" presId="urn:microsoft.com/office/officeart/2005/8/layout/hierarchy1"/>
    <dgm:cxn modelId="{BB06EA83-8289-4E5F-8507-7A6EA8177D18}" type="presParOf" srcId="{D1CC7F2A-45D4-4764-B7A1-D2913F24F6CC}" destId="{F8533144-BC2C-4638-B2B1-8580131BF210}" srcOrd="0" destOrd="0" presId="urn:microsoft.com/office/officeart/2005/8/layout/hierarchy1"/>
    <dgm:cxn modelId="{0E59E2BD-0F58-403E-8AF4-17E55C3E7E15}" type="presParOf" srcId="{F8533144-BC2C-4638-B2B1-8580131BF210}" destId="{D8991F7C-137B-4EF3-B600-64BDC64D63BC}" srcOrd="0" destOrd="0" presId="urn:microsoft.com/office/officeart/2005/8/layout/hierarchy1"/>
    <dgm:cxn modelId="{7935DF78-9693-4C2C-8883-50CF439199C8}" type="presParOf" srcId="{F8533144-BC2C-4638-B2B1-8580131BF210}" destId="{959AC446-E30D-410D-8F3B-E0E89E037BE5}" srcOrd="1" destOrd="0" presId="urn:microsoft.com/office/officeart/2005/8/layout/hierarchy1"/>
    <dgm:cxn modelId="{EC1535CB-72C0-47D8-829D-F9728D3CF0B7}" type="presParOf" srcId="{D1CC7F2A-45D4-4764-B7A1-D2913F24F6CC}" destId="{B2A4DFF1-D7E4-433E-BA9A-6588168A2ECB}" srcOrd="1" destOrd="0" presId="urn:microsoft.com/office/officeart/2005/8/layout/hierarchy1"/>
    <dgm:cxn modelId="{06803DF2-B809-445E-846C-0FD4470F96DF}" type="presParOf" srcId="{13FB3A2C-F416-4A45-A1AF-4471623CF545}" destId="{6BCD811D-2626-4B87-A711-232C95AE2906}" srcOrd="2" destOrd="0" presId="urn:microsoft.com/office/officeart/2005/8/layout/hierarchy1"/>
    <dgm:cxn modelId="{ADAA57BC-0CFA-4B69-BEE8-2D8D85FFB6D1}" type="presParOf" srcId="{13FB3A2C-F416-4A45-A1AF-4471623CF545}" destId="{244FC679-6F1F-493C-8247-F620BF630283}" srcOrd="3" destOrd="0" presId="urn:microsoft.com/office/officeart/2005/8/layout/hierarchy1"/>
    <dgm:cxn modelId="{50EECB3E-8CF9-4E1F-B4E3-5B738C6AADE8}" type="presParOf" srcId="{244FC679-6F1F-493C-8247-F620BF630283}" destId="{3C99548E-D445-4A2B-AE92-89D9B9059CFF}" srcOrd="0" destOrd="0" presId="urn:microsoft.com/office/officeart/2005/8/layout/hierarchy1"/>
    <dgm:cxn modelId="{E55C31FC-66FD-4B3E-A146-A16320423A58}" type="presParOf" srcId="{3C99548E-D445-4A2B-AE92-89D9B9059CFF}" destId="{8D3990A2-D6F3-44B5-9E1A-2E9313992615}" srcOrd="0" destOrd="0" presId="urn:microsoft.com/office/officeart/2005/8/layout/hierarchy1"/>
    <dgm:cxn modelId="{14D8D05F-F438-4ADC-946E-D608D2E8A84E}" type="presParOf" srcId="{3C99548E-D445-4A2B-AE92-89D9B9059CFF}" destId="{64884DE9-5376-48AA-A713-E54E23D9139B}" srcOrd="1" destOrd="0" presId="urn:microsoft.com/office/officeart/2005/8/layout/hierarchy1"/>
    <dgm:cxn modelId="{4E43244E-2AE3-44C8-9FF5-F5BF6C83F019}" type="presParOf" srcId="{244FC679-6F1F-493C-8247-F620BF630283}" destId="{E9E20FF8-5FE5-4E94-9CF8-08F099172462}" srcOrd="1" destOrd="0" presId="urn:microsoft.com/office/officeart/2005/8/layout/hierarchy1"/>
    <dgm:cxn modelId="{235C25C8-5C3E-438B-B2DA-BCE4B45484BA}" type="presParOf" srcId="{13FB3A2C-F416-4A45-A1AF-4471623CF545}" destId="{3791527A-3ED2-4B5F-B9A8-CA1C5165ED7C}" srcOrd="4" destOrd="0" presId="urn:microsoft.com/office/officeart/2005/8/layout/hierarchy1"/>
    <dgm:cxn modelId="{9D406648-58C7-4171-8058-395A47B0882E}" type="presParOf" srcId="{13FB3A2C-F416-4A45-A1AF-4471623CF545}" destId="{72B9E9F4-7498-40A6-BCFE-223A31EC5B76}" srcOrd="5" destOrd="0" presId="urn:microsoft.com/office/officeart/2005/8/layout/hierarchy1"/>
    <dgm:cxn modelId="{CBC00A86-D0C2-4398-A8C0-EE99B432AACF}" type="presParOf" srcId="{72B9E9F4-7498-40A6-BCFE-223A31EC5B76}" destId="{F87982B7-CED3-4C0F-B83D-97A4C849666C}" srcOrd="0" destOrd="0" presId="urn:microsoft.com/office/officeart/2005/8/layout/hierarchy1"/>
    <dgm:cxn modelId="{44801573-EB64-495F-A7D1-0C4BB7E52B76}" type="presParOf" srcId="{F87982B7-CED3-4C0F-B83D-97A4C849666C}" destId="{251B0E0D-EFCB-4F40-B282-ED66511978CD}" srcOrd="0" destOrd="0" presId="urn:microsoft.com/office/officeart/2005/8/layout/hierarchy1"/>
    <dgm:cxn modelId="{92B9A183-7F0D-4F59-8904-B112B6ADFEE1}" type="presParOf" srcId="{F87982B7-CED3-4C0F-B83D-97A4C849666C}" destId="{AB25550D-123F-461B-9D10-6B7C85B02CA5}" srcOrd="1" destOrd="0" presId="urn:microsoft.com/office/officeart/2005/8/layout/hierarchy1"/>
    <dgm:cxn modelId="{3A469554-8639-4AB4-9968-86777894B909}" type="presParOf" srcId="{72B9E9F4-7498-40A6-BCFE-223A31EC5B76}" destId="{9A17E193-CEAC-4E12-AB2D-0ABA34E4ED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527A-3ED2-4B5F-B9A8-CA1C5165ED7C}">
      <dsp:nvSpPr>
        <dsp:cNvPr id="0" name=""/>
        <dsp:cNvSpPr/>
      </dsp:nvSpPr>
      <dsp:spPr>
        <a:xfrm>
          <a:off x="5706434" y="2220917"/>
          <a:ext cx="3923829" cy="135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669"/>
              </a:lnTo>
              <a:lnTo>
                <a:pt x="3923829" y="1115669"/>
              </a:lnTo>
              <a:lnTo>
                <a:pt x="3923829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D811D-2626-4B87-A711-232C95AE2906}">
      <dsp:nvSpPr>
        <dsp:cNvPr id="0" name=""/>
        <dsp:cNvSpPr/>
      </dsp:nvSpPr>
      <dsp:spPr>
        <a:xfrm>
          <a:off x="5322436" y="2220917"/>
          <a:ext cx="383997" cy="1354591"/>
        </a:xfrm>
        <a:custGeom>
          <a:avLst/>
          <a:gdLst/>
          <a:ahLst/>
          <a:cxnLst/>
          <a:rect l="0" t="0" r="0" b="0"/>
          <a:pathLst>
            <a:path>
              <a:moveTo>
                <a:pt x="383997" y="0"/>
              </a:moveTo>
              <a:lnTo>
                <a:pt x="383997" y="1115669"/>
              </a:lnTo>
              <a:lnTo>
                <a:pt x="0" y="1115669"/>
              </a:lnTo>
              <a:lnTo>
                <a:pt x="0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024A6-5783-491B-898F-1572DF7A7882}">
      <dsp:nvSpPr>
        <dsp:cNvPr id="0" name=""/>
        <dsp:cNvSpPr/>
      </dsp:nvSpPr>
      <dsp:spPr>
        <a:xfrm>
          <a:off x="1507082" y="2220917"/>
          <a:ext cx="4199352" cy="1354591"/>
        </a:xfrm>
        <a:custGeom>
          <a:avLst/>
          <a:gdLst/>
          <a:ahLst/>
          <a:cxnLst/>
          <a:rect l="0" t="0" r="0" b="0"/>
          <a:pathLst>
            <a:path>
              <a:moveTo>
                <a:pt x="4199352" y="0"/>
              </a:moveTo>
              <a:lnTo>
                <a:pt x="4199352" y="1115669"/>
              </a:lnTo>
              <a:lnTo>
                <a:pt x="0" y="1115669"/>
              </a:lnTo>
              <a:lnTo>
                <a:pt x="0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05F7-3ADF-40DE-BB1B-751E03103C3D}">
      <dsp:nvSpPr>
        <dsp:cNvPr id="0" name=""/>
        <dsp:cNvSpPr/>
      </dsp:nvSpPr>
      <dsp:spPr>
        <a:xfrm>
          <a:off x="3686119" y="583207"/>
          <a:ext cx="4040630" cy="1637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50EE5-FC10-4509-ABE0-AE68408D5B04}">
      <dsp:nvSpPr>
        <dsp:cNvPr id="0" name=""/>
        <dsp:cNvSpPr/>
      </dsp:nvSpPr>
      <dsp:spPr>
        <a:xfrm>
          <a:off x="3972682" y="855443"/>
          <a:ext cx="4040630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Дополнительные образовательные программы</a:t>
          </a:r>
          <a:endParaRPr lang="ru-RU" sz="2400" b="1" kern="1200" dirty="0"/>
        </a:p>
      </dsp:txBody>
      <dsp:txXfrm>
        <a:off x="4020649" y="903410"/>
        <a:ext cx="3944696" cy="1541776"/>
      </dsp:txXfrm>
    </dsp:sp>
    <dsp:sp modelId="{D8991F7C-137B-4EF3-B600-64BDC64D63BC}">
      <dsp:nvSpPr>
        <dsp:cNvPr id="0" name=""/>
        <dsp:cNvSpPr/>
      </dsp:nvSpPr>
      <dsp:spPr>
        <a:xfrm>
          <a:off x="2400" y="3575509"/>
          <a:ext cx="3009363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C446-E30D-410D-8F3B-E0E89E037BE5}">
      <dsp:nvSpPr>
        <dsp:cNvPr id="0" name=""/>
        <dsp:cNvSpPr/>
      </dsp:nvSpPr>
      <dsp:spPr>
        <a:xfrm>
          <a:off x="288964" y="3847744"/>
          <a:ext cx="3009363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общеобразовательные  программы (дополнительные общеразвивающие программы)</a:t>
          </a:r>
          <a:endParaRPr lang="ru-RU" sz="1800" b="1" kern="1200" dirty="0"/>
        </a:p>
      </dsp:txBody>
      <dsp:txXfrm>
        <a:off x="336931" y="3895711"/>
        <a:ext cx="2913429" cy="1541776"/>
      </dsp:txXfrm>
    </dsp:sp>
    <dsp:sp modelId="{8D3990A2-D6F3-44B5-9E1A-2E9313992615}">
      <dsp:nvSpPr>
        <dsp:cNvPr id="0" name=""/>
        <dsp:cNvSpPr/>
      </dsp:nvSpPr>
      <dsp:spPr>
        <a:xfrm>
          <a:off x="3584890" y="3575509"/>
          <a:ext cx="3475091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84DE9-5376-48AA-A713-E54E23D9139B}">
      <dsp:nvSpPr>
        <dsp:cNvPr id="0" name=""/>
        <dsp:cNvSpPr/>
      </dsp:nvSpPr>
      <dsp:spPr>
        <a:xfrm>
          <a:off x="3871454" y="3847744"/>
          <a:ext cx="3475091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</a:t>
          </a:r>
          <a:r>
            <a:rPr lang="ru-RU" sz="1800" b="1" i="1" kern="1200" dirty="0" smtClean="0"/>
            <a:t> </a:t>
          </a:r>
          <a:r>
            <a:rPr lang="ru-RU" sz="1800" b="1" i="0" kern="1200" dirty="0" smtClean="0"/>
            <a:t>предпрофессиональные</a:t>
          </a:r>
          <a:r>
            <a:rPr lang="ru-RU" sz="1800" b="1" i="1" kern="1200" dirty="0" smtClean="0"/>
            <a:t> 	</a:t>
          </a:r>
          <a:r>
            <a:rPr lang="ru-RU" sz="1800" b="1" kern="1200" dirty="0" smtClean="0"/>
            <a:t>программы</a:t>
          </a:r>
          <a:endParaRPr lang="ru-RU" sz="1800" b="1" kern="1200" dirty="0"/>
        </a:p>
      </dsp:txBody>
      <dsp:txXfrm>
        <a:off x="3919421" y="3895711"/>
        <a:ext cx="3379157" cy="1541776"/>
      </dsp:txXfrm>
    </dsp:sp>
    <dsp:sp modelId="{251B0E0D-EFCB-4F40-B282-ED66511978CD}">
      <dsp:nvSpPr>
        <dsp:cNvPr id="0" name=""/>
        <dsp:cNvSpPr/>
      </dsp:nvSpPr>
      <dsp:spPr>
        <a:xfrm>
          <a:off x="7633109" y="3575509"/>
          <a:ext cx="3994310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550D-123F-461B-9D10-6B7C85B02CA5}">
      <dsp:nvSpPr>
        <dsp:cNvPr id="0" name=""/>
        <dsp:cNvSpPr/>
      </dsp:nvSpPr>
      <dsp:spPr>
        <a:xfrm>
          <a:off x="7919672" y="3847744"/>
          <a:ext cx="3994310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профессиональная программы (программы</a:t>
          </a:r>
          <a:r>
            <a:rPr lang="ru-RU" sz="1800" b="1" i="1" kern="1200" dirty="0" smtClean="0"/>
            <a:t> повышения квалификации </a:t>
          </a:r>
          <a:r>
            <a:rPr lang="ru-RU" sz="1800" b="1" kern="1200" dirty="0" smtClean="0"/>
            <a:t>либо программа</a:t>
          </a:r>
          <a:r>
            <a:rPr lang="ru-RU" sz="1800" b="1" i="1" kern="1200" dirty="0" smtClean="0"/>
            <a:t> профессиональной переподготовки</a:t>
          </a:r>
          <a:r>
            <a:rPr lang="ru-RU" sz="1800" kern="1200" dirty="0" smtClean="0"/>
            <a:t>)</a:t>
          </a:r>
          <a:endParaRPr lang="ru-RU" sz="1800" b="1" kern="1200" dirty="0"/>
        </a:p>
      </dsp:txBody>
      <dsp:txXfrm>
        <a:off x="7967639" y="3895711"/>
        <a:ext cx="3898376" cy="154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A3F-8655-411D-9A8D-C8A195A0B905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081D-F3AC-4FDA-9BC1-66F5A546F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2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2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9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35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5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?id=70424884&amp;sub=1000" TargetMode="External"/><Relationship Id="rId2" Type="http://schemas.openxmlformats.org/officeDocument/2006/relationships/hyperlink" Target="http://ivo.garant.ru/document?id=70424884&amp;sub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vo.garant.ru/document?id=70424884&amp;sub=100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277" y="154378"/>
            <a:ext cx="12003931" cy="482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МБУ ДО ЦВР «Беркут» им. О.А. Юрасова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/>
              <a:t>«Основные аспекты разработки </a:t>
            </a:r>
            <a:r>
              <a:rPr lang="ru-RU" sz="3600" b="1" dirty="0" smtClean="0"/>
              <a:t>дополнительной общеобразовательной общеразвивающей </a:t>
            </a:r>
            <a:r>
              <a:rPr lang="ru-RU" sz="3600" b="1" dirty="0"/>
              <a:t>программы»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791854" y="5609894"/>
            <a:ext cx="4309354" cy="9690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Веселов Виктор Михайлович, </a:t>
            </a:r>
            <a:r>
              <a:rPr lang="ru-RU" sz="2000" dirty="0" smtClean="0"/>
              <a:t>методист МБУ ДО ЦВР «Беркут» им. О.А. Юрасова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1251" cy="16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0"/>
            <a:ext cx="11843657" cy="6966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Требования, предъявляемые к ДООП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43" y="1262743"/>
            <a:ext cx="11843657" cy="5471886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Актуальность </a:t>
            </a:r>
            <a:r>
              <a:rPr lang="ru-RU" sz="2000" dirty="0"/>
              <a:t>– ориентация на решение наиболее значимых проблем. </a:t>
            </a:r>
          </a:p>
          <a:p>
            <a:pPr lvl="0" algn="just"/>
            <a:r>
              <a:rPr lang="ru-RU" sz="2000" dirty="0"/>
              <a:t>Прогностичность – способность соответствовать изменяющимся требованиям и условиям ее реализации. </a:t>
            </a:r>
          </a:p>
          <a:p>
            <a:pPr lvl="0" algn="just"/>
            <a:r>
              <a:rPr lang="ru-RU" sz="2000" dirty="0"/>
              <a:t>Рациональность – возможность получать максимально полезный результат при достижении поставленной цели при помощи реально имеющихся ресурсов. </a:t>
            </a:r>
          </a:p>
          <a:p>
            <a:pPr lvl="0" algn="just"/>
            <a:r>
              <a:rPr lang="ru-RU" sz="2000" dirty="0"/>
              <a:t>Реалистичность – соответствие желаемого и возможного, соответствие между целью и реально необходимыми средствами для ее достижения. </a:t>
            </a:r>
          </a:p>
          <a:p>
            <a:pPr lvl="0" algn="just"/>
            <a:r>
              <a:rPr lang="ru-RU" sz="2000" dirty="0"/>
              <a:t>Целостность – полнота и </a:t>
            </a:r>
            <a:r>
              <a:rPr lang="ru-RU" sz="2000" dirty="0" smtClean="0"/>
              <a:t>согласованность ее компонентов.</a:t>
            </a:r>
            <a:endParaRPr lang="ru-RU" sz="2000" dirty="0"/>
          </a:p>
          <a:p>
            <a:pPr lvl="0" algn="just"/>
            <a:r>
              <a:rPr lang="ru-RU" sz="2000" dirty="0"/>
              <a:t>Контролируемость – определение промежуточных целей, то есть реальных способов проверки получаемых результатов. </a:t>
            </a:r>
          </a:p>
          <a:p>
            <a:pPr lvl="0" algn="just"/>
            <a:r>
              <a:rPr lang="ru-RU" sz="2000" dirty="0"/>
              <a:t>Вариативность – возможность оперативного обнаружения отклонений, например, по затратам времени, и коррекции действий. </a:t>
            </a:r>
          </a:p>
          <a:p>
            <a:pPr lvl="0" algn="just"/>
            <a:r>
              <a:rPr lang="ru-RU" sz="2000" dirty="0"/>
              <a:t>Сбалансированность по всем ресурсам: кадровым, материально-техническим, учебно-методическим, временным.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656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0"/>
            <a:ext cx="11742057" cy="696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Типология ДООП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86" y="1233715"/>
            <a:ext cx="12003314" cy="56242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/>
              <a:t>1</a:t>
            </a:r>
            <a:r>
              <a:rPr lang="ru-RU" sz="2000" i="1" dirty="0"/>
              <a:t>. </a:t>
            </a:r>
            <a:r>
              <a:rPr lang="ru-RU" sz="2000" b="1" i="1" dirty="0"/>
              <a:t>По принципу составления: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- Типовые – рекомендованные Министерством </a:t>
            </a:r>
            <a:r>
              <a:rPr lang="ru-RU" sz="2000" dirty="0" smtClean="0"/>
              <a:t>просвещения РФ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- Модернизированные – улучшенные, на взгляд разработчика.</a:t>
            </a:r>
          </a:p>
          <a:p>
            <a:pPr marL="0" indent="0" algn="just">
              <a:buNone/>
            </a:pPr>
            <a:r>
              <a:rPr lang="ru-RU" sz="2000" dirty="0"/>
              <a:t>- Компилятивные – составленные из разных элементов </a:t>
            </a:r>
            <a:r>
              <a:rPr lang="ru-RU" sz="2000" dirty="0" smtClean="0"/>
              <a:t>уже существующих программ.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- Авторские – инновационные, </a:t>
            </a:r>
            <a:r>
              <a:rPr lang="ru-RU" sz="2000" dirty="0" smtClean="0"/>
              <a:t>имеющие элементы </a:t>
            </a:r>
            <a:r>
              <a:rPr lang="ru-RU" sz="2000" dirty="0"/>
              <a:t>нового либо в содержании, либо в технологии реализации, то есть определено свое, индивидуальное образовательно-педагогическое поле деятельности.</a:t>
            </a:r>
          </a:p>
          <a:p>
            <a:pPr marL="0" indent="0" algn="just">
              <a:buNone/>
            </a:pPr>
            <a:r>
              <a:rPr lang="ru-RU" sz="2000" b="1" i="1" dirty="0"/>
              <a:t>2. По продолжительности реализации: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- Краткосрочные (рассчитанные до года реализации)</a:t>
            </a:r>
          </a:p>
          <a:p>
            <a:pPr marL="0" indent="0" algn="just">
              <a:buNone/>
            </a:pPr>
            <a:r>
              <a:rPr lang="ru-RU" sz="2000" dirty="0"/>
              <a:t>- Среднесрочные (до трех лет)</a:t>
            </a:r>
          </a:p>
          <a:p>
            <a:pPr marL="0" indent="0" algn="just">
              <a:buNone/>
            </a:pPr>
            <a:r>
              <a:rPr lang="ru-RU" sz="2000" dirty="0"/>
              <a:t>- Долгосрочные (три и более лет)</a:t>
            </a:r>
          </a:p>
          <a:p>
            <a:pPr marL="0" indent="0" algn="just">
              <a:buNone/>
            </a:pPr>
            <a:r>
              <a:rPr lang="ru-RU" sz="2000" b="1" i="1" dirty="0"/>
              <a:t>3. По направленности: </a:t>
            </a:r>
            <a:r>
              <a:rPr lang="ru-RU" sz="2000" dirty="0"/>
              <a:t>технической;</a:t>
            </a:r>
            <a:r>
              <a:rPr lang="ru-RU" sz="2000" i="1" dirty="0"/>
              <a:t> </a:t>
            </a:r>
            <a:r>
              <a:rPr lang="ru-RU" sz="2000" dirty="0"/>
              <a:t>художественной;</a:t>
            </a:r>
            <a:r>
              <a:rPr lang="ru-RU" sz="2000" i="1" dirty="0"/>
              <a:t> </a:t>
            </a:r>
            <a:r>
              <a:rPr lang="ru-RU" sz="2000" dirty="0"/>
              <a:t>физкультурно-спортивной;</a:t>
            </a:r>
            <a:r>
              <a:rPr lang="ru-RU" sz="2000" i="1" dirty="0"/>
              <a:t> </a:t>
            </a:r>
            <a:r>
              <a:rPr lang="ru-RU" sz="2000" dirty="0"/>
              <a:t>туристско-краеведческой;</a:t>
            </a:r>
            <a:r>
              <a:rPr lang="ru-RU" sz="2000" i="1" dirty="0"/>
              <a:t> </a:t>
            </a:r>
            <a:r>
              <a:rPr lang="ru-RU" sz="2000" dirty="0"/>
              <a:t>социально-педагогической;</a:t>
            </a:r>
            <a:r>
              <a:rPr lang="ru-RU" sz="2000" i="1" dirty="0"/>
              <a:t> </a:t>
            </a:r>
            <a:r>
              <a:rPr lang="ru-RU" sz="2000" dirty="0"/>
              <a:t>естественнонаучной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063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29029"/>
            <a:ext cx="11800114" cy="7982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Уровни сложности ДООП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175657"/>
            <a:ext cx="11930743" cy="568234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/>
              <a:t>Содержание и материал ДООП должны быть организованы по принципу дифференциации в соответствии со следующими уровнями сложности: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1.</a:t>
            </a:r>
            <a:r>
              <a:rPr lang="ru-RU" sz="2000" b="1" i="1" dirty="0" smtClean="0"/>
              <a:t> "Стартовый </a:t>
            </a:r>
            <a:r>
              <a:rPr lang="ru-RU" sz="2000" b="1" i="1" dirty="0"/>
              <a:t>уровень".</a:t>
            </a:r>
            <a:r>
              <a:rPr lang="ru-RU" sz="2000" b="1" dirty="0"/>
              <a:t> </a:t>
            </a:r>
            <a:r>
              <a:rPr lang="ru-RU" sz="2000" dirty="0"/>
  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2. </a:t>
            </a:r>
            <a:r>
              <a:rPr lang="ru-RU" sz="2000" b="1" i="1" dirty="0"/>
              <a:t>"Базовый уровень".</a:t>
            </a:r>
            <a:r>
              <a:rPr lang="ru-RU" sz="2000" b="1" dirty="0"/>
              <a:t> </a:t>
            </a:r>
            <a:r>
              <a:rPr lang="ru-RU" sz="2000" dirty="0"/>
  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3. </a:t>
            </a:r>
            <a:r>
              <a:rPr lang="ru-RU" sz="2000" b="1" dirty="0"/>
              <a:t>"Продвинутый уровень"</a:t>
            </a:r>
            <a:r>
              <a:rPr lang="ru-RU" sz="2000" i="1" dirty="0"/>
              <a:t>.</a:t>
            </a:r>
            <a:r>
              <a:rPr lang="ru-RU" sz="2000" dirty="0"/>
              <a:t> 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содержательно-тематического направления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17227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72" y="79360"/>
            <a:ext cx="11566188" cy="903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Структура ДООП</a:t>
            </a:r>
            <a:br>
              <a:rPr lang="ru-RU" sz="2800" b="1" dirty="0" smtClean="0"/>
            </a:br>
            <a:r>
              <a:rPr lang="ru-RU" sz="2800" b="1" dirty="0" smtClean="0"/>
              <a:t>(методические рекомендации под ред. Буйловой)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3190" y="1284052"/>
            <a:ext cx="11948809" cy="5496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Структура </a:t>
            </a:r>
            <a:r>
              <a:rPr lang="ru-RU" dirty="0"/>
              <a:t>дополнительной общеобразовательной общеразвивающей программы </a:t>
            </a:r>
            <a:r>
              <a:rPr lang="ru-RU" dirty="0" smtClean="0"/>
              <a:t>включает: </a:t>
            </a:r>
          </a:p>
          <a:p>
            <a:pPr marL="0" indent="0" algn="just">
              <a:buNone/>
            </a:pPr>
            <a:r>
              <a:rPr lang="ru-RU" b="1" dirty="0" smtClean="0"/>
              <a:t>1) комплекс </a:t>
            </a:r>
            <a:r>
              <a:rPr lang="ru-RU" b="1" dirty="0"/>
              <a:t>основных характеристик </a:t>
            </a:r>
            <a:r>
              <a:rPr lang="ru-RU" b="1" dirty="0" smtClean="0"/>
              <a:t>программы: </a:t>
            </a:r>
          </a:p>
          <a:p>
            <a:pPr marL="0" indent="0" algn="just">
              <a:buNone/>
            </a:pPr>
            <a:r>
              <a:rPr lang="ru-RU" dirty="0" smtClean="0"/>
              <a:t>- пояснительная </a:t>
            </a:r>
            <a:r>
              <a:rPr lang="ru-RU" dirty="0"/>
              <a:t>записка;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цель </a:t>
            </a:r>
            <a:r>
              <a:rPr lang="ru-RU" dirty="0"/>
              <a:t>и задачи программы;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содержание </a:t>
            </a:r>
            <a:r>
              <a:rPr lang="ru-RU" dirty="0"/>
              <a:t>программы;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планируемые результаты.  </a:t>
            </a:r>
          </a:p>
          <a:p>
            <a:pPr marL="0" indent="0" algn="just">
              <a:buNone/>
            </a:pPr>
            <a:r>
              <a:rPr lang="ru-RU" b="1" dirty="0" smtClean="0"/>
              <a:t>2) комплекс </a:t>
            </a:r>
            <a:r>
              <a:rPr lang="ru-RU" b="1" dirty="0"/>
              <a:t>организационно-педагогических условий, включая формы </a:t>
            </a:r>
            <a:r>
              <a:rPr lang="ru-RU" b="1" dirty="0" smtClean="0"/>
              <a:t>аттестации:</a:t>
            </a:r>
          </a:p>
          <a:p>
            <a:pPr marL="0" indent="0" algn="just">
              <a:buNone/>
            </a:pPr>
            <a:r>
              <a:rPr lang="ru-RU" dirty="0" smtClean="0"/>
              <a:t>- календарный </a:t>
            </a:r>
            <a:r>
              <a:rPr lang="ru-RU" dirty="0"/>
              <a:t>учебный график;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условия </a:t>
            </a:r>
            <a:r>
              <a:rPr lang="ru-RU" dirty="0"/>
              <a:t>реализации программы;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формы </a:t>
            </a:r>
            <a:r>
              <a:rPr lang="ru-RU" dirty="0"/>
              <a:t>аттестации;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оценочные </a:t>
            </a:r>
            <a:r>
              <a:rPr lang="ru-RU" dirty="0"/>
              <a:t>материалы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методические </a:t>
            </a:r>
            <a:r>
              <a:rPr lang="ru-RU" dirty="0"/>
              <a:t>материалы;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список литературы. </a:t>
            </a:r>
          </a:p>
          <a:p>
            <a:pPr marL="0" indent="0" algn="just">
              <a:buNone/>
            </a:pPr>
            <a:r>
              <a:rPr lang="ru-RU" dirty="0" smtClean="0"/>
              <a:t>-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1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7974"/>
              </p:ext>
            </p:extLst>
          </p:nvPr>
        </p:nvGraphicFramePr>
        <p:xfrm>
          <a:off x="278968" y="154983"/>
          <a:ext cx="11763214" cy="6696289"/>
        </p:xfrm>
        <a:graphic>
          <a:graphicData uri="http://schemas.openxmlformats.org/drawingml/2006/table">
            <a:tbl>
              <a:tblPr firstRow="1" firstCol="1" bandRow="1"/>
              <a:tblGrid>
                <a:gridCol w="701136"/>
                <a:gridCol w="2506212"/>
                <a:gridCol w="3297980"/>
                <a:gridCol w="5257886"/>
              </a:tblGrid>
              <a:tr h="1084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Структурный 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указывается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Примеры/Рекомендации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ОУ; где, когда и кем утверждена программа; название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детей, на которых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рассчитана;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автора(</a:t>
                      </a: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города, населенного пункта, в котором реализуется ДОП; год разработки.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оформления титульного листа программы можно найти (Письмо Минобрнауки РФ от 18 ноября 2015 г. N 09-3242 "О направлении информации")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5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27124"/>
              </p:ext>
            </p:extLst>
          </p:nvPr>
        </p:nvGraphicFramePr>
        <p:xfrm>
          <a:off x="2946492" y="299251"/>
          <a:ext cx="6485977" cy="6480927"/>
        </p:xfrm>
        <a:graphic>
          <a:graphicData uri="http://schemas.openxmlformats.org/drawingml/2006/table">
            <a:tbl>
              <a:tblPr firstRow="1" firstCol="1" bandRow="1"/>
              <a:tblGrid>
                <a:gridCol w="6485977"/>
              </a:tblGrid>
              <a:tr h="1251294">
                <a:tc>
                  <a:txBody>
                    <a:bodyPr/>
                    <a:lstStyle/>
                    <a:p>
                      <a:pPr marR="635" indent="450850"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Департамент образования администрации.........области </a:t>
                      </a:r>
                    </a:p>
                    <a:p>
                      <a:pPr marL="1376680" marR="1377315" indent="450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Муниципальное образовательное учреждение дополнительного образования детей Дом детского творчества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101" marR="54413" marT="25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29633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55"/>
                        </a:spcAft>
                        <a:tabLst>
                          <a:tab pos="3170555" algn="ctr"/>
                          <a:tab pos="3983355" algn="ctr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Принята на заседании методического 	 	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Утверждаю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(педагогического) совета 	           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Директор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МОУ ДОД ДДТ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 "__" ____________ 20__ г. 	 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__________________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/ФИО/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Протокол N ______________ 	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 "__" ____________ 20__ г.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Дополнительная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общеобразовательная общеразвивающая программа художественной направленности </a:t>
                      </a: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Рукодельница"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81635" marR="2540" indent="450850" algn="ctr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Возраст обучающихся: 10-12 лет  </a:t>
                      </a: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Срок реализации: 2 года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 	 </a:t>
                      </a: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Автор-составитель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524250" marR="2540" indent="450850" algn="l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Петрова Мария Степановна, педагог </a:t>
                      </a:r>
                    </a:p>
                    <a:p>
                      <a:pPr marR="69215" indent="450850" algn="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дополнительного образования </a:t>
                      </a: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..................., 2015.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101" marR="54413" marT="25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3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12628"/>
              </p:ext>
            </p:extLst>
          </p:nvPr>
        </p:nvGraphicFramePr>
        <p:xfrm>
          <a:off x="175099" y="126460"/>
          <a:ext cx="11877470" cy="6731540"/>
        </p:xfrm>
        <a:graphic>
          <a:graphicData uri="http://schemas.openxmlformats.org/drawingml/2006/table">
            <a:tbl>
              <a:tblPr firstRow="1" firstCol="1" bandRow="1"/>
              <a:tblGrid>
                <a:gridCol w="707946"/>
                <a:gridCol w="2210428"/>
                <a:gridCol w="2345851"/>
                <a:gridCol w="6613245"/>
              </a:tblGrid>
              <a:tr h="6731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Данная программа 	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(указать):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техническую, 	социально-педагогическую, художественную,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физкультурно-спортивную,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туристско-краеведческую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направлена на (</a:t>
                      </a:r>
                      <a:r>
                        <a:rPr lang="ru-RU" sz="20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необходимое): </a:t>
                      </a:r>
                      <a:endParaRPr lang="ru-RU" sz="20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творческих способностей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обучающихся;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потребностей в интеллектуальном, нравственном (художественно-эстетическом,)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развитии;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и поддержку детей, проявивших интерес и определенные способности к техническому творчеству, художественному творчеству, иностранным 	языкам, техническому моделированию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2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29984"/>
              </p:ext>
            </p:extLst>
          </p:nvPr>
        </p:nvGraphicFramePr>
        <p:xfrm>
          <a:off x="204281" y="139485"/>
          <a:ext cx="11896928" cy="6650421"/>
        </p:xfrm>
        <a:graphic>
          <a:graphicData uri="http://schemas.openxmlformats.org/drawingml/2006/table">
            <a:tbl>
              <a:tblPr firstRow="1" firstCol="1" bandRow="1"/>
              <a:tblGrid>
                <a:gridCol w="709106"/>
                <a:gridCol w="1601583"/>
                <a:gridCol w="3062432"/>
                <a:gridCol w="6523807"/>
              </a:tblGrid>
              <a:tr h="6650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Новизна, актуальность, педагогическая целесообразность</a:t>
                      </a: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</a:t>
                      </a:r>
                      <a:r>
                        <a:rPr lang="ru-RU" sz="1800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нужно указать принципиальное отличие данной программы от подобных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чем ее своеобразность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 указывается в случае, если она действительно имеется!!!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u="sng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r>
                        <a:rPr lang="ru-RU" sz="1800" b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указать важность, значение программы для детей, родителей, общества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т.п.</a:t>
                      </a: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</a:t>
                      </a:r>
                      <a:r>
                        <a:rPr lang="ru-RU" sz="1800" b="1" u="sng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целесообразность:</a:t>
                      </a:r>
                      <a:r>
                        <a:rPr lang="ru-RU" sz="1800" b="0" u="none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обосновать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приемов, форм, средств и методов образовательной деятельности в соответствии с целями и задачами программы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Пример: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Педагогическая целесообразность программы обусловлена тем, что “квиллинг” открывает детям путь к творчеству, развивает их фантазию и художественные возможности. Программа построена “от простого к сложному”……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2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62790"/>
              </p:ext>
            </p:extLst>
          </p:nvPr>
        </p:nvGraphicFramePr>
        <p:xfrm>
          <a:off x="216976" y="154983"/>
          <a:ext cx="11874506" cy="6703017"/>
        </p:xfrm>
        <a:graphic>
          <a:graphicData uri="http://schemas.openxmlformats.org/drawingml/2006/table">
            <a:tbl>
              <a:tblPr firstRow="1" firstCol="1" bandRow="1"/>
              <a:tblGrid>
                <a:gridCol w="707768"/>
                <a:gridCol w="1035479"/>
                <a:gridCol w="2555921"/>
                <a:gridCol w="7575338"/>
              </a:tblGrid>
              <a:tr h="2649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 - это ее стратегия, фиксирующая желаемый конкретный результат.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 должна быть связана с названием программы, отражать ее основную направленность и желаемый конечный результат.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формулировке 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цели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программы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рекомендуется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употреблять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выражение </a:t>
                      </a:r>
                      <a:r>
                        <a:rPr lang="ru-RU" sz="16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создание условий для…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 ставят своей целью обучить, формировать навыки или компетенции, развить умения, способности и т.д.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Пример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985" indent="-69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Цель: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у обучающихся системы знаний, умений и навыков в области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изобразительного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искусства.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это конкретные пути достижения цели.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должны формулироваться глаголом совершенного вида: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«сформировать», «научить», «воспитать»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 т.п.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должны быть взаимосвязаны с целью и конечными результатами!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Пример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образовательные: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обучить технологии приготовления различных блюд.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Развивающие: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пробудить интерес к кулинарному искусству у детей.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развить эстетическое восприятие и творческое воображение.</a:t>
                      </a:r>
                    </a:p>
                    <a:p>
                      <a:pPr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Воспитательные: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воспитывать трудолюбие, аккуратность; 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привить навыки работы в группе; формировать культуру общения.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формировать любовь и уважение к традициям русской кухни.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03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26" y="97276"/>
            <a:ext cx="11935838" cy="7393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Примеры формулировок целей и задач </a:t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i="1" dirty="0" smtClean="0"/>
              <a:t>согласно </a:t>
            </a:r>
            <a:r>
              <a:rPr lang="ru-RU" sz="2400" b="1" i="1" dirty="0"/>
              <a:t>Концепции развития дополнительного образования </a:t>
            </a:r>
            <a:r>
              <a:rPr lang="ru-RU" sz="2400" b="1" i="1" dirty="0" smtClean="0"/>
              <a:t>детей)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826" y="1206230"/>
            <a:ext cx="5937005" cy="5583676"/>
          </a:xfrm>
        </p:spPr>
        <p:txBody>
          <a:bodyPr>
            <a:noAutofit/>
          </a:bodyPr>
          <a:lstStyle/>
          <a:p>
            <a:r>
              <a:rPr lang="ru-RU" sz="1600" b="1" dirty="0"/>
              <a:t>Ц</a:t>
            </a:r>
            <a:r>
              <a:rPr lang="ru-RU" sz="1600" b="1" dirty="0" smtClean="0"/>
              <a:t>ели: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интереса к …у детей и подростков. 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Укрепление </a:t>
            </a:r>
            <a:r>
              <a:rPr lang="ru-RU" sz="1600" dirty="0"/>
              <a:t>психического и физического здоровья детей через занятия мотоспортом.  </a:t>
            </a:r>
            <a:endParaRPr lang="ru-RU" sz="1600" dirty="0" smtClean="0"/>
          </a:p>
          <a:p>
            <a:pPr marL="0" lvl="0" indent="0" algn="just" fontAlgn="base">
              <a:buNone/>
            </a:pPr>
            <a:r>
              <a:rPr lang="ru-RU" sz="1600" dirty="0" smtClean="0"/>
              <a:t>- Обеспечение </a:t>
            </a:r>
            <a:r>
              <a:rPr lang="ru-RU" sz="1600" dirty="0"/>
              <a:t>эмоционального благополучия </a:t>
            </a:r>
            <a:r>
              <a:rPr lang="ru-RU" sz="1600" dirty="0" smtClean="0"/>
              <a:t>ребенка через </a:t>
            </a:r>
            <a:r>
              <a:rPr lang="ru-RU" sz="1600" dirty="0"/>
              <a:t>увлечение его к прикладным  видам искусства. 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Развитие </a:t>
            </a:r>
            <a:r>
              <a:rPr lang="ru-RU" sz="1600" dirty="0"/>
              <a:t>личности ребенка, способного к творческому самовыражению через овладение основами …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Формирования </a:t>
            </a:r>
            <a:r>
              <a:rPr lang="ru-RU" sz="1600" dirty="0"/>
              <a:t>мотивации к познанию ( творчеству, труду, спорту, приобщению к ценностям и традициям многонациональной культуры российского народа)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Обеспечение </a:t>
            </a:r>
            <a:r>
              <a:rPr lang="ru-RU" sz="1600" dirty="0"/>
              <a:t>личностного развития учащихся, позитивной социализации и профессионального самоопределения…. </a:t>
            </a:r>
          </a:p>
          <a:p>
            <a:pPr marL="0" indent="0" algn="just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и развитие творческих способностей </a:t>
            </a:r>
            <a:r>
              <a:rPr lang="ru-RU" sz="1600" dirty="0" smtClean="0"/>
              <a:t>учащихся……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320" y="1322962"/>
            <a:ext cx="5890344" cy="538780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Задачи:</a:t>
            </a:r>
            <a:endParaRPr lang="ru-RU" sz="1600" b="1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у детей высокий уровень духовно-нравственного развития, чувство причастности к историко-культурной общности российского народа и судьбе </a:t>
            </a:r>
            <a:r>
              <a:rPr lang="ru-RU" sz="1600" dirty="0" smtClean="0"/>
              <a:t>России.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Содействовать </a:t>
            </a:r>
            <a:r>
              <a:rPr lang="ru-RU" sz="1600" dirty="0"/>
              <a:t>	популяризации 	</a:t>
            </a:r>
            <a:r>
              <a:rPr lang="ru-RU" sz="1600" dirty="0" smtClean="0"/>
              <a:t>в информационном </a:t>
            </a:r>
            <a:r>
              <a:rPr lang="ru-RU" sz="1600" dirty="0"/>
              <a:t>	пространстве 	традиционных российских </a:t>
            </a:r>
            <a:r>
              <a:rPr lang="ru-RU" sz="1600" dirty="0" smtClean="0"/>
              <a:t>культурных ценностей </a:t>
            </a:r>
            <a:r>
              <a:rPr lang="ru-RU" sz="1600" dirty="0"/>
              <a:t>и норм </a:t>
            </a:r>
            <a:r>
              <a:rPr lang="ru-RU" sz="1600" dirty="0" smtClean="0"/>
              <a:t>поведения.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Воспитывать </a:t>
            </a:r>
            <a:r>
              <a:rPr lang="ru-RU" sz="1600" dirty="0"/>
              <a:t>в детях умения совершать правильный выбор в условиях возможного негативного воздействия информационных </a:t>
            </a:r>
            <a:r>
              <a:rPr lang="ru-RU" sz="1600" dirty="0" smtClean="0"/>
              <a:t>ресурсов.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	приверженность 	идеям 	интернационализма, 	дружбы, 	равенства, взаимопомощи </a:t>
            </a:r>
            <a:r>
              <a:rPr lang="ru-RU" sz="1600" dirty="0" smtClean="0"/>
              <a:t>народов.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у детей чувство патриотизма, чувство гордости за свою Родину, готовности к защите интересов Отечества, ответственности за будущее </a:t>
            </a:r>
            <a:r>
              <a:rPr lang="ru-RU" sz="1600" dirty="0" smtClean="0"/>
              <a:t>России</a:t>
            </a:r>
            <a:r>
              <a:rPr lang="ru-RU" sz="1600" dirty="0"/>
              <a:t>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7388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2" y="113122"/>
            <a:ext cx="11672047" cy="599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Вопросы семинара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1" y="1290918"/>
            <a:ext cx="11779625" cy="5446058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2800" dirty="0" smtClean="0"/>
              <a:t>Нормативно-правовая </a:t>
            </a:r>
            <a:r>
              <a:rPr lang="ru-RU" sz="2800" dirty="0"/>
              <a:t>база разработки дополнительных общеобразовательных общеразвивающих </a:t>
            </a:r>
            <a:r>
              <a:rPr lang="ru-RU" sz="2800" dirty="0" smtClean="0"/>
              <a:t>программ (ДООП)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Основные понятия и термины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Содержание и требования к разработке ДООП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Типология ДООП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Структура ДООП и содержание ее основных элементов 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Основные ошибки при подготовке и оформлении ДООП</a:t>
            </a:r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>
              <a:buFont typeface="Wingdings 3" charset="2"/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9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5765"/>
              </p:ext>
            </p:extLst>
          </p:nvPr>
        </p:nvGraphicFramePr>
        <p:xfrm>
          <a:off x="184826" y="123984"/>
          <a:ext cx="11857357" cy="6596129"/>
        </p:xfrm>
        <a:graphic>
          <a:graphicData uri="http://schemas.openxmlformats.org/drawingml/2006/table">
            <a:tbl>
              <a:tblPr firstRow="1" firstCol="1" bandRow="1"/>
              <a:tblGrid>
                <a:gridCol w="706746"/>
                <a:gridCol w="1464760"/>
                <a:gridCol w="3107018"/>
                <a:gridCol w="6578833"/>
              </a:tblGrid>
              <a:tr h="38179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особенности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уже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существующих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если конкретная программа чем-то отличается от уже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существующих!!!!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модифицирующий какую-либо аналогичную программу, может указать на внесенные им изменения. </a:t>
                      </a: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дополненные темы, разделы;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применяемые на занятиях новые формы и методы;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самостоятельно разрабатываемые диагностические, дидактические материалы и т.п.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изменение режима занятий, сроков реализации программы и т.п.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детей, участвующих в реализации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возраст детей,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дается характеристика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психолого-возрастных особенностей обучающихся. </a:t>
                      </a: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быть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обоснованы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формирования групп, количество обучающихся в группе с учетом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дана информация о категории детей, для которых предназначена программа.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2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27299"/>
              </p:ext>
            </p:extLst>
          </p:nvPr>
        </p:nvGraphicFramePr>
        <p:xfrm>
          <a:off x="116115" y="2"/>
          <a:ext cx="11959772" cy="6763868"/>
        </p:xfrm>
        <a:graphic>
          <a:graphicData uri="http://schemas.openxmlformats.org/drawingml/2006/table">
            <a:tbl>
              <a:tblPr firstRow="1" firstCol="1" bandRow="1"/>
              <a:tblGrid>
                <a:gridCol w="645828"/>
                <a:gridCol w="1191857"/>
                <a:gridCol w="3186308"/>
                <a:gridCol w="6935779"/>
              </a:tblGrid>
              <a:tr h="835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Адресат программы,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возраст детей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портрет учащегося – участника данной программы – возраст, уровень развития, круг интересов, личностные характеристики.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Объем программы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учебных часов, запланированных на весь период обучения, необходимых для освоения программы.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Пример: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Объем программы: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 учебных часов в год с учебной группой (34 учебные недели).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обучения и режим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занятий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обучения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определяются образовательной организацией, самостоятельно, если иное не установлено законодательством РФ (Приказ Минобрнауки РФ № 196 «Об утверждении порядка…»).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</a:t>
                      </a:r>
                      <a:r>
                        <a:rPr lang="ru-RU" sz="16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очная, очно-заочная или заочная форме (Закон № 273-ФЗ, гл. 2, ст. 17, п. 2), а также «допускается сочетание различных форм получения образования и форм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обучения» (Закон № 273-ФЗ, гл. 2, ст. 17, п. 4).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u="sng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Режим </a:t>
                      </a:r>
                      <a:r>
                        <a:rPr lang="ru-RU" sz="16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занятий, периодичность и продолжительность занятий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Общее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часов в год; количество часов и занятий в неделю; периодичность и продолжительность занятий.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Пример:</a:t>
                      </a:r>
                      <a:r>
                        <a:rPr lang="ru-RU" sz="1600" b="1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занятий: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неделю по два учебных часа с каждой учебной группой.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организации занятий по данной программе определяется календарным учебном графиком и соответствует нормам, утвержденным «СанПиН № 41 от 04.07.2014 (СанПиН 2.4.43172 -14, пункт 8.3, приложение №3).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освоения программы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Указывается продолжительность программы - количество недель, месяцев, лет, необходимых для ее освоения.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3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61774"/>
              </p:ext>
            </p:extLst>
          </p:nvPr>
        </p:nvGraphicFramePr>
        <p:xfrm>
          <a:off x="268941" y="116112"/>
          <a:ext cx="11821458" cy="6634311"/>
        </p:xfrm>
        <a:graphic>
          <a:graphicData uri="http://schemas.openxmlformats.org/drawingml/2006/table">
            <a:tbl>
              <a:tblPr firstRow="1" firstCol="1" bandRow="1"/>
              <a:tblGrid>
                <a:gridCol w="660738"/>
                <a:gridCol w="1465114"/>
                <a:gridCol w="3278919"/>
                <a:gridCol w="6416687"/>
              </a:tblGrid>
              <a:tr h="18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организации образовательного процесса и виды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Формы:</a:t>
                      </a: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индивидуальные, групповые и т.д.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занятий</a:t>
                      </a: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лекции, практические занятия, лабораторные работы, круглые столы, мастер-классы, мастерские, деловые и ролевые игры, тренинги, выполнение самостоятельной работы, концерты, выставки, соревнования и т.п.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подведения итогов реализации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Пример: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продуктивные формы: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выставки, фестивали, соревнования, учебно-исследовательские конференции и т. д.;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i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документальные </a:t>
                      </a:r>
                      <a:r>
                        <a:rPr lang="ru-RU" sz="1800" i="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</a:t>
                      </a:r>
                      <a:r>
                        <a:rPr lang="ru-RU" sz="180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ru-RU" sz="1800" u="none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дневники достижений обучающихся, карты оценки результатов освоения программы, дневники педагогических наблюдений, портфолио обучающихся и т.д.).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Учебный план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Содержит перечень разделов, тем; количество часов по каждой теме с разбивкой на теоретические и практические виды занятий.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Образец оформления учебного плана программы можно найти (Письмо Минобрнауки РФ от 18 ноября 2015 г. N 09-3242 "О направлении информации").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6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23027"/>
              </p:ext>
            </p:extLst>
          </p:nvPr>
        </p:nvGraphicFramePr>
        <p:xfrm>
          <a:off x="536575" y="2191870"/>
          <a:ext cx="11220773" cy="1290918"/>
        </p:xfrm>
        <a:graphic>
          <a:graphicData uri="http://schemas.openxmlformats.org/drawingml/2006/table">
            <a:tbl>
              <a:tblPr firstRow="1" firstCol="1" bandRow="1"/>
              <a:tblGrid>
                <a:gridCol w="996390"/>
                <a:gridCol w="4548462"/>
                <a:gridCol w="1363187"/>
                <a:gridCol w="1275067"/>
                <a:gridCol w="1503335"/>
                <a:gridCol w="1534332"/>
              </a:tblGrid>
              <a:tr h="150136">
                <a:tc rowSpan="2">
                  <a:txBody>
                    <a:bodyPr/>
                    <a:lstStyle/>
                    <a:p>
                      <a:pPr marL="34925" marR="2540" indent="450850"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Название раздела, темы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4000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3180" indent="450850" algn="ctr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</a:t>
                      </a:r>
                    </a:p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аттестации/ контроля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Теория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Практика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074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0612" y="1384611"/>
            <a:ext cx="1077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учебного плана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22891"/>
              </p:ext>
            </p:extLst>
          </p:nvPr>
        </p:nvGraphicFramePr>
        <p:xfrm>
          <a:off x="116114" y="0"/>
          <a:ext cx="12075885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652098"/>
                <a:gridCol w="1695455"/>
                <a:gridCol w="3173542"/>
                <a:gridCol w="6554790"/>
              </a:tblGrid>
              <a:tr h="3082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Содержание программы 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реферативное описание разделов и тем программы в соответствии с последовательностью, заданной учебным планом, включая описание теоретических и практических частей и форм контроля по каждой теме.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Раскрывать содержание программы необходимо в том же порядке, в каком разделы и темы представлены в учебном плане. Изложение материалов ведется в именительном падеже. Количество часов, отведенных на данный раздел или тему, в этом разделе программы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указывается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Пример: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Раздел 1. Общая физическая подготовка (ОФП)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Теория: Понятие ОФП. Функции ОФП.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Практика: Освоение навыков физической подготовки: бег по прямой, бег приставными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шагами,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прыжки вверх и др.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Эстафета. Спортивные игры.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Планируемые результаты и способы определения их результативности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NewRomanPSMT"/>
                        </a:rPr>
                        <a:t>Формулируются с учетом цели и содержания программы и определяют основные знания, умения, навыки, а также компетенции, личностные, метапредметные и предметные результаты, приобретаемые учащимися в процессе изучения программы.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Могут быть сформулированы в двух видах: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1.Что должен знать, что должен уметь, чем владеть выпускник (по каждому году обучения).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Теория знать/понимать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Практика уметь, владеть, применять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 Обучающиеся должны достичь следующих результатов (по окончанию обучения по программе):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Предметные: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Личностные: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Метапредметные: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Критерии 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 способы определения результативности:</a:t>
                      </a:r>
                      <a:r>
                        <a:rPr lang="ru-RU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указываются методы отслеживания результативности: педагогическое наблюдение; анализ результатов анкетирования, тестирования, зачётов, опросов и др.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46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96936"/>
              </p:ext>
            </p:extLst>
          </p:nvPr>
        </p:nvGraphicFramePr>
        <p:xfrm>
          <a:off x="174171" y="101599"/>
          <a:ext cx="12017828" cy="6662272"/>
        </p:xfrm>
        <a:graphic>
          <a:graphicData uri="http://schemas.openxmlformats.org/drawingml/2006/table">
            <a:tbl>
              <a:tblPr firstRow="1" firstCol="1" bandRow="1"/>
              <a:tblGrid>
                <a:gridCol w="463887"/>
                <a:gridCol w="1913266"/>
                <a:gridCol w="4312150"/>
                <a:gridCol w="5328525"/>
              </a:tblGrid>
              <a:tr h="2790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Условия реализации программы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набора условий необходимых для реализации программы (материально-техническое, кадровое, информационное и т.п.)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материально-техническое обеспечение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(характеристика помещения,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оборудования, инструментов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расчете на количество обучающихся);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информационное обеспечение – аудио-, видео-, фото-, интернет источники;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	кадровое обеспечение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реализующие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программу,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квалификацию, критерии отбора.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Методическое обеспечение программы 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Может содержать описание: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форм занятий, планируемых по каждой теме (игра, беседа, поход, экскурсия, конференция и т.д.), и технологий их организации;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приемов и методов организации образовательного процесса с отражением условий его реализации, характеристикой УМК и технического оснащения.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Может быть представлено в виде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таблицы,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так и в форме реферативного описания.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аттестации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контроля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Разрабатываются и обосновываются для определения результативности усвоения программы.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Перечисляются согласно учебному плану (зачет, контрольная работа, творческая работа, выставка, конкурс, фестиваль, отчетные выставки, концерты, открытые уроки, вернисажи и т.д.).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985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74509"/>
              </p:ext>
            </p:extLst>
          </p:nvPr>
        </p:nvGraphicFramePr>
        <p:xfrm>
          <a:off x="217712" y="2"/>
          <a:ext cx="11898088" cy="6721239"/>
        </p:xfrm>
        <a:graphic>
          <a:graphicData uri="http://schemas.openxmlformats.org/drawingml/2006/table">
            <a:tbl>
              <a:tblPr firstRow="1" firstCol="1" bandRow="1"/>
              <a:tblGrid>
                <a:gridCol w="456605"/>
                <a:gridCol w="1497571"/>
                <a:gridCol w="3381747"/>
                <a:gridCol w="6562165"/>
              </a:tblGrid>
              <a:tr h="680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Оценочные материалы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Пакет диагностических методик, позволяющих определить достижение учащимися планируемых результатов (ФЗ № 273, ст.2, п. 9; ст. 47, п.5)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использованной литературы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литературы должен содержать перечень изданий, в том числе опубликованных за предыдущие 5 лет (периодические издания за последние 3 года).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Оформляется строго в соответствии с ГОСТом 71 – 2003.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 составлении списка литературы необходимо учитывать: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основную и дополнительную учебную литературу: учебные пособия, сборники упражнений, контрольных заданий, тестов,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практических работ и практикумов, хрестоматии;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может быть составлен для разных участников образовательного процесса (педагогов, детей, родителей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определяет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учебных недель и количество учебных дней, продолжительность каникул, даты начала и окончания учебных периодов/этапов (273-ФЗ, ст.2, п.10; ст. 47, п.5).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Оформляется в форме таблицы.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Образец оформления календарного учебного графика можно найти (Письмо Минобрнауки РФ от 18 ноября 2015 г. N 09-3242 "О направлении информации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").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3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6575" y="158750"/>
            <a:ext cx="11655425" cy="1281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Образцы оформления учебного плана и календарного графика</a:t>
            </a:r>
            <a:br>
              <a:rPr lang="ru-RU" sz="2700" b="1" dirty="0" smtClean="0"/>
            </a:br>
            <a: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(на основании Письмо </a:t>
            </a:r>
            <a:r>
              <a:rPr lang="ru-RU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 РФ от 18 ноября 2015 г. N 09-3242 "О направлении информации</a:t>
            </a:r>
            <a: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b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учебного плана</a:t>
            </a:r>
            <a:r>
              <a:rPr lang="ru-RU" sz="27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Образец оформления календарного графика</a:t>
            </a:r>
            <a:endParaRPr lang="ru-RU" sz="27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59160"/>
              </p:ext>
            </p:extLst>
          </p:nvPr>
        </p:nvGraphicFramePr>
        <p:xfrm>
          <a:off x="536575" y="2191870"/>
          <a:ext cx="11220773" cy="861695"/>
        </p:xfrm>
        <a:graphic>
          <a:graphicData uri="http://schemas.openxmlformats.org/drawingml/2006/table">
            <a:tbl>
              <a:tblPr firstRow="1" firstCol="1" bandRow="1"/>
              <a:tblGrid>
                <a:gridCol w="1086864"/>
                <a:gridCol w="4457988"/>
                <a:gridCol w="1363187"/>
                <a:gridCol w="1275067"/>
                <a:gridCol w="1503335"/>
                <a:gridCol w="1534332"/>
              </a:tblGrid>
              <a:tr h="150136">
                <a:tc rowSpan="2">
                  <a:txBody>
                    <a:bodyPr/>
                    <a:lstStyle/>
                    <a:p>
                      <a:pPr marL="34925" marR="2540" indent="450850"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Название раздела, темы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4000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3180" indent="450850" algn="ctr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</a:t>
                      </a:r>
                    </a:p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аттестации/ контроля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Теория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Практика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19713"/>
              </p:ext>
            </p:extLst>
          </p:nvPr>
        </p:nvGraphicFramePr>
        <p:xfrm>
          <a:off x="536575" y="4056434"/>
          <a:ext cx="11220773" cy="1084580"/>
        </p:xfrm>
        <a:graphic>
          <a:graphicData uri="http://schemas.openxmlformats.org/drawingml/2006/table">
            <a:tbl>
              <a:tblPr firstRow="1" firstCol="1" bandRow="1"/>
              <a:tblGrid>
                <a:gridCol w="595831"/>
                <a:gridCol w="1166456"/>
                <a:gridCol w="1166024"/>
                <a:gridCol w="1638617"/>
                <a:gridCol w="1201358"/>
                <a:gridCol w="1131794"/>
                <a:gridCol w="1213504"/>
                <a:gridCol w="1760078"/>
                <a:gridCol w="1347111"/>
              </a:tblGrid>
              <a:tr h="538792">
                <a:tc>
                  <a:txBody>
                    <a:bodyPr/>
                    <a:lstStyle/>
                    <a:p>
                      <a:pPr marL="21590" marR="2540" indent="-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21590" marR="2540" indent="-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 п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Месяц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Число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проведения занятия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1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Кол-в о часов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5000"/>
                        </a:lnSpc>
                        <a:spcAft>
                          <a:spcPts val="165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контроля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71" y="128164"/>
            <a:ext cx="11701219" cy="8327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Типичные ошибки при разработке дополнительных общеразвивающих </a:t>
            </a:r>
            <a:r>
              <a:rPr lang="ru-RU" sz="2400" b="1" dirty="0" smtClean="0"/>
              <a:t>программ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86493"/>
              </p:ext>
            </p:extLst>
          </p:nvPr>
        </p:nvGraphicFramePr>
        <p:xfrm>
          <a:off x="139485" y="1169716"/>
          <a:ext cx="11933695" cy="5567260"/>
        </p:xfrm>
        <a:graphic>
          <a:graphicData uri="http://schemas.openxmlformats.org/drawingml/2006/table">
            <a:tbl>
              <a:tblPr firstRow="1" firstCol="1" bandRow="1"/>
              <a:tblGrid>
                <a:gridCol w="3398338"/>
                <a:gridCol w="8535357"/>
              </a:tblGrid>
              <a:tr h="398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Типичные ошибки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3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 не в соответствии с требованиями и методическими рекомендациями (Письмо Минобрнауки РФ от 18 ноября 2015 г. N 09-3242 "О направлении информации")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2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краткая характеристика предмета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раскрывается актуальность для общества и детей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раскрывается вопрос пед. целесообразности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большого количества информации, которая не относится (или косвенно относится) с целями, задачами и содержанием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2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 различаются понятия “цель” и “задача”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задач поставленным целям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соотносятся с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ожидаемыми (планируемыми)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не связана с наименованием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9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режим занятий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временных границ прохождения программы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форм и режима занятий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86" y="128163"/>
            <a:ext cx="11933695" cy="82229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Типичные ошибки при разработке дополнительных общеразвивающих программ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88449"/>
              </p:ext>
            </p:extLst>
          </p:nvPr>
        </p:nvGraphicFramePr>
        <p:xfrm>
          <a:off x="123986" y="1060316"/>
          <a:ext cx="12068014" cy="5968572"/>
        </p:xfrm>
        <a:graphic>
          <a:graphicData uri="http://schemas.openxmlformats.org/drawingml/2006/table">
            <a:tbl>
              <a:tblPr firstRow="1" firstCol="1" bandRow="1"/>
              <a:tblGrid>
                <a:gridCol w="3432331"/>
                <a:gridCol w="8635683"/>
              </a:tblGrid>
              <a:tr h="763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форм и </a:t>
                      </a: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занятий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описания методов и форм, проведения занятий.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7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 не в соответствии с требованиями и методическими рекомендациями (Письмо Минобрнауки РФ от 18 ноября 2015 г. N 09-3242 "О направлении информации")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 встречается поурочное планирование вместо разделов/тем программы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составлен не на весь период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58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 не в соответствии с требованиями и методическими рекомендациями (Письмо Минобрнауки РФ от 18 ноября 2015 г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Неумение “телеграфным” стилем перечислить содержание раскрываемых тем (теория и практика)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90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(планируемые) 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ожидаемых результатов по каждому году обучения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ожидаемых результатов задачам программы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результаты, которые невозможно оценить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они недостижимы </a:t>
                      </a:r>
                      <a:r>
                        <a:rPr lang="ru-RU" sz="16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(нереалистичны).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6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обеспечение</a:t>
                      </a: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описания, методов, форм работы, дидактических материалов, форм подведения итогов программы, оборудования, материалов, необходимых для реализации программы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Неправильное оформление списков литературы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9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6" y="150581"/>
            <a:ext cx="11916229" cy="812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Нормативно-правовая база </a:t>
            </a:r>
            <a:r>
              <a:rPr lang="ru-RU" sz="2800" b="1" dirty="0" smtClean="0"/>
              <a:t>разработки</a:t>
            </a:r>
            <a:r>
              <a:rPr lang="ru-RU" sz="2800" b="1" dirty="0"/>
              <a:t> </a:t>
            </a:r>
            <a:r>
              <a:rPr lang="ru-RU" sz="2800" b="1" dirty="0" smtClean="0"/>
              <a:t>дополнительных общеобразовательных общеразвивающих программ (ДООП)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175658"/>
            <a:ext cx="12032343" cy="568234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Федеральный Закон </a:t>
            </a:r>
            <a:r>
              <a:rPr lang="ru-RU" dirty="0"/>
              <a:t>Российской Федерации от 29.12.2012 г. № 273 «Об образовании в Российской Федерации» (далее – ФЗ № 273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Концепция </a:t>
            </a:r>
            <a:r>
              <a:rPr lang="ru-RU" dirty="0"/>
              <a:t>развития дополнительного образования детей от 4 сентября 2014 г. № 1726-р;</a:t>
            </a:r>
          </a:p>
          <a:p>
            <a:pPr algn="just"/>
            <a:r>
              <a:rPr lang="ru-RU" dirty="0" smtClean="0"/>
              <a:t>Стратегия </a:t>
            </a:r>
            <a:r>
              <a:rPr lang="ru-RU" dirty="0"/>
              <a:t>развития воспитания в Российской Федерации на период до 2025 года (от 29 мая 2015 г. № 996-р);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Минпросвещения России от 09.11.2018 N 196 «Об утверждении Порядка организации и осуществления образовательной деятельности по дополнительным общеобразовательным программам»; </a:t>
            </a:r>
          </a:p>
          <a:p>
            <a:pPr algn="just"/>
            <a:r>
              <a:rPr lang="ru-RU" dirty="0" smtClean="0"/>
              <a:t>Постановление </a:t>
            </a:r>
            <a:r>
              <a:rPr lang="ru-RU" dirty="0"/>
              <a:t>Главного государственного санитарного врача РФ от 04.07.2014 №41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детей»;</a:t>
            </a:r>
          </a:p>
          <a:p>
            <a:pPr algn="just"/>
            <a:r>
              <a:rPr lang="ru-RU" dirty="0" smtClean="0"/>
              <a:t>Методические </a:t>
            </a:r>
            <a:r>
              <a:rPr lang="ru-RU" dirty="0"/>
              <a:t>рекомендациями по проектированию дополнительных общеобразовательных общеразвивающих программ (включая разноуровневые программы) Минобрнауки России от 18 ноября 2015 №09-3242; </a:t>
            </a:r>
          </a:p>
          <a:p>
            <a:pPr algn="just"/>
            <a:r>
              <a:rPr lang="ru-RU" dirty="0" smtClean="0"/>
              <a:t>Рекомендации </a:t>
            </a:r>
            <a:r>
              <a:rPr lang="ru-RU" dirty="0"/>
              <a:t>по реализации внеурочной деятельности, программы воспитания и социализации и дополнительных общеобразовательных программ с применением дистанционных образовательных технологий (письмо Минпросвещения России от 7 мая 2020 г. № ВБ-976/04).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116110"/>
            <a:ext cx="11335657" cy="6386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264024"/>
            <a:ext cx="11800114" cy="5593975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Дополнительное образование </a:t>
            </a:r>
            <a:r>
              <a:rPr lang="ru-RU" dirty="0"/>
              <a:t>- это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 (N 273-ФЗ "Об образовании " ст.2 п.14.)</a:t>
            </a:r>
          </a:p>
          <a:p>
            <a:pPr algn="just"/>
            <a:r>
              <a:rPr lang="ru-RU" b="1" dirty="0"/>
              <a:t>О</a:t>
            </a:r>
            <a:r>
              <a:rPr lang="ru-RU" b="1" dirty="0" smtClean="0"/>
              <a:t>бразовательная </a:t>
            </a:r>
            <a:r>
              <a:rPr lang="ru-RU" b="1" dirty="0"/>
              <a:t>программа </a:t>
            </a:r>
            <a:r>
              <a:rPr lang="ru-RU" dirty="0"/>
              <a:t>определяется как «комплекс основных характеристик образования (объем, содержание, планируемые результаты), организационно-педагогических условий», представленных «в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 (№ 273-ФЗ «Об образовании» гл. 1, ст. 2, п. 9).  </a:t>
            </a:r>
          </a:p>
          <a:p>
            <a:pPr algn="just"/>
            <a:r>
              <a:rPr lang="ru-RU" b="1" dirty="0"/>
              <a:t>Обучающийся </a:t>
            </a:r>
            <a:r>
              <a:rPr lang="ru-RU" dirty="0"/>
              <a:t>- физическое лицо, осваивающее образовательную программу (№ 273-ФЗ «Об образовании» ст. 2 п.15)</a:t>
            </a:r>
          </a:p>
          <a:p>
            <a:pPr marL="0" indent="0" algn="just">
              <a:buNone/>
            </a:pPr>
            <a:r>
              <a:rPr lang="ru-RU" dirty="0"/>
              <a:t>К обучающимся в зависимости от уровня осваиваемой образовательной программы, формы обучения, режима пребывания в образовательной организации относятся:</a:t>
            </a:r>
          </a:p>
          <a:p>
            <a:pPr algn="just"/>
            <a:r>
              <a:rPr lang="ru-RU" b="1" dirty="0" smtClean="0"/>
              <a:t>Учащиеся</a:t>
            </a:r>
            <a:r>
              <a:rPr lang="ru-RU" dirty="0" smtClean="0"/>
              <a:t> </a:t>
            </a:r>
            <a:r>
              <a:rPr lang="ru-RU" dirty="0"/>
              <a:t>- лица, осваивающие образовательные программы начального общего, основного общего или среднего общего образования, дополнительные общеобразовательные программы (№ 273-ФЗ «Об образовании» ст. 33 п.2)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7" y="116110"/>
            <a:ext cx="11713028" cy="9289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Дополнительная общеобразовательная общеразвивающая </a:t>
            </a:r>
            <a:r>
              <a:rPr lang="ru-RU" sz="2800" b="1" dirty="0" smtClean="0"/>
              <a:t>программа (ДООП)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48230"/>
            <a:ext cx="12017829" cy="560977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Дополнительная общеобразовательная общеразвивающая программа</a:t>
            </a:r>
            <a:r>
              <a:rPr lang="ru-RU" sz="2000" dirty="0"/>
              <a:t> (далее – ДООП), в соответствии с современным законодательством, представляет собой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данным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 (№ 273-ФЗ «Об образовании»  ст.2, п.9</a:t>
            </a:r>
            <a:r>
              <a:rPr lang="ru-RU" sz="2000" dirty="0" smtClean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i="1" dirty="0" smtClean="0"/>
              <a:t>Дополнительная </a:t>
            </a:r>
            <a:r>
              <a:rPr lang="ru-RU" sz="2000" b="1" i="1" dirty="0"/>
              <a:t>общеобразовательная программа </a:t>
            </a:r>
            <a:r>
              <a:rPr lang="ru-RU" sz="2000" dirty="0"/>
              <a:t>является нормативным документом, содержащим максимально полную информацию о предлагаемом детям дополнительном образовании по определенному виду деятельности, имеющим конкретные образовательные цели и диагностируемые образовательные результаты. </a:t>
            </a:r>
            <a:endParaRPr lang="ru-RU" sz="2000" b="1" i="1" dirty="0"/>
          </a:p>
          <a:p>
            <a:pPr algn="just"/>
            <a:r>
              <a:rPr lang="ru-RU" sz="2000" dirty="0"/>
              <a:t>Приказом Минпросвещения РФ от 9 ноября 2018 г. №196 утвержден порядок организации и осуществления образовательной деятельности по дополнительным общеобразовательным программам.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28594"/>
              </p:ext>
            </p:extLst>
          </p:nvPr>
        </p:nvGraphicFramePr>
        <p:xfrm>
          <a:off x="126460" y="97278"/>
          <a:ext cx="11916384" cy="667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1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2" y="130624"/>
            <a:ext cx="11538857" cy="9434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Дополнительная общеобразовательная общеразвивающая программа (ДООП)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91771"/>
            <a:ext cx="12017829" cy="55662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 smtClean="0"/>
              <a:t>К </a:t>
            </a:r>
            <a:r>
              <a:rPr lang="ru-RU" sz="2100" dirty="0"/>
              <a:t>освоению программ «допускаются любые лица без предъявления требований к уровню образования, если иное не обусловлено спецификой реализуемой образовательной программы» (Закон № 273-ФЗ, гл. 10, ст. 75, п. 3).</a:t>
            </a:r>
          </a:p>
          <a:p>
            <a:pPr algn="just"/>
            <a:r>
              <a:rPr lang="ru-RU" sz="2100" dirty="0"/>
              <a:t>Согласно п. 4 ст. 75 № 273-ФЗ «Об образовании», 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  <a:r>
              <a:rPr lang="ru-RU" sz="2100" dirty="0" smtClean="0"/>
              <a:t>.</a:t>
            </a:r>
            <a:endParaRPr lang="ru-RU" sz="2100" dirty="0"/>
          </a:p>
          <a:p>
            <a:pPr algn="just"/>
            <a:r>
              <a:rPr lang="ru-RU" sz="2100" dirty="0">
                <a:hlinkClick r:id="rId2"/>
              </a:rPr>
              <a:t>Приказом </a:t>
            </a:r>
            <a:r>
              <a:rPr lang="ru-RU" sz="2100" dirty="0"/>
              <a:t>Минобрнауки России от 9 ноября 2018 года N 196 утвержден </a:t>
            </a:r>
            <a:r>
              <a:rPr lang="ru-RU" sz="2100" dirty="0">
                <a:hlinkClick r:id="rId3"/>
              </a:rPr>
              <a:t>Порядок </a:t>
            </a:r>
            <a:r>
              <a:rPr lang="ru-RU" sz="2100" dirty="0"/>
              <a:t>организации и осуществления образовательной деятельности по дополнительным общеобразовательным программам (далее - Порядок), регулирующий организацию и осуществление образовательной деятельности по дополнительным общеобразовательным программам, в том числе особенности организации образовательной деятельности для учащихся с ограниченными возможностями здоровья, детей-инвалидов и инвалидов. </a:t>
            </a:r>
          </a:p>
          <a:p>
            <a:pPr algn="just"/>
            <a:r>
              <a:rPr lang="ru-RU" sz="2100" dirty="0"/>
              <a:t>Согласно </a:t>
            </a:r>
            <a:r>
              <a:rPr lang="ru-RU" sz="2100" dirty="0">
                <a:hlinkClick r:id="rId4"/>
              </a:rPr>
              <a:t>Порядку,</a:t>
            </a:r>
            <a:r>
              <a:rPr lang="ru-RU" sz="2100" dirty="0"/>
              <a:t> образовательные организации, реализуют дополнительные общеобразовательные программы в течение всего календарного года, включая каникулярное время. </a:t>
            </a:r>
          </a:p>
          <a:p>
            <a:pPr algn="just"/>
            <a:r>
              <a:rPr lang="ru-RU" sz="2100" dirty="0"/>
              <a:t>Организации, осуществляющие образовательную деятельность, ежегодно обновляют дополнительные общеобразовательные программы с учетом развития науки, техники, культуры, экономики, технологий и социальной сферы. </a:t>
            </a:r>
          </a:p>
          <a:p>
            <a:pPr algn="just"/>
            <a:r>
              <a:rPr lang="ru-RU" sz="2100" dirty="0"/>
              <a:t>Обновление и утверждение программы должно осуществиться до начала нового учебного года (Порядок рассмотрения и утверждения программы определяется локальным правовым актом образовательной организации).</a:t>
            </a:r>
          </a:p>
          <a:p>
            <a:pPr marL="0" indent="0" algn="just">
              <a:buNone/>
            </a:pP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2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3" y="14514"/>
            <a:ext cx="11727543" cy="8853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Дополнительная общеобразовательная общеразвивающая программа (ДООП)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3" y="1219200"/>
            <a:ext cx="11727544" cy="552994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соответствии с Концепцией развития дополнительного образования детей от 4 сентября 2014 г. N 1726-р (далее - Концепция) на современном этапе </a:t>
            </a:r>
            <a:r>
              <a:rPr lang="ru-RU" b="1" dirty="0"/>
              <a:t>содержание дополнительных образовательных программ ориентировано на: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создание необходимых условий для личностного развития учащихся, позитивной социализации и профессионального самоопределения;</a:t>
            </a:r>
          </a:p>
          <a:p>
            <a:pPr marL="0" indent="0" algn="just">
              <a:buNone/>
            </a:pPr>
            <a:r>
              <a:rPr lang="ru-RU" dirty="0"/>
              <a:t>- удовлетворение индивидуальных потребностей учащихся в интеллектуальном, художественно-эстетическом, нравственном развитии, а также в занятиях физической культурой и спортом, научно-техническим творчеством;</a:t>
            </a:r>
          </a:p>
          <a:p>
            <a:pPr marL="0" indent="0" algn="just">
              <a:buNone/>
            </a:pPr>
            <a:r>
              <a:rPr lang="ru-RU" dirty="0"/>
              <a:t>- формирование и развитие творческих способностей учащихся, выявление, развитие и поддержку талантливых учащихся;</a:t>
            </a:r>
          </a:p>
          <a:p>
            <a:pPr marL="0" indent="0" algn="just">
              <a:buNone/>
            </a:pPr>
            <a:r>
              <a:rPr lang="ru-RU" dirty="0"/>
              <a:t>- обеспечение духовно-нравственного, гражданского, патриотического, трудового воспитания учащихся;</a:t>
            </a:r>
          </a:p>
          <a:p>
            <a:pPr marL="0" indent="0" algn="just">
              <a:buNone/>
            </a:pPr>
            <a:r>
              <a:rPr lang="ru-RU" dirty="0"/>
              <a:t>- формирование культуры здорового и безопасного образа жизни, укрепление здоровья учащихся;</a:t>
            </a:r>
          </a:p>
          <a:p>
            <a:pPr marL="0" indent="0" algn="just">
              <a:buNone/>
            </a:pPr>
            <a:r>
              <a:rPr lang="ru-RU" dirty="0"/>
              <a:t>- подготовку спортивного резерва и спортсменов высокого класса в соответствии с федеральными стандартами спортивной подготовки, в том числе из числа учащихся с ограниченными возможностями здоровья, детей-инвалидов.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42467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7" y="0"/>
            <a:ext cx="11829142" cy="10450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Дополнительная общеобразовательная общеразвивающая программа (ДООП)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88" y="1204686"/>
            <a:ext cx="11829142" cy="55322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/>
              <a:t>ДООП должна быть: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- построена на принципах конкретности, точности, логичности, реальности; </a:t>
            </a:r>
          </a:p>
          <a:p>
            <a:pPr marL="0" indent="0" algn="just">
              <a:buNone/>
            </a:pPr>
            <a:r>
              <a:rPr lang="ru-RU" dirty="0"/>
              <a:t>- иметь официально-деловой стиль изложения; </a:t>
            </a:r>
          </a:p>
          <a:p>
            <a:pPr marL="0" indent="0" algn="just">
              <a:buNone/>
            </a:pPr>
            <a:r>
              <a:rPr lang="ru-RU" dirty="0"/>
              <a:t>- иметь оптимальный объем, не перегруженный излишней информацией.</a:t>
            </a:r>
          </a:p>
          <a:p>
            <a:pPr algn="just"/>
            <a:r>
              <a:rPr lang="ru-RU" b="1" i="1" dirty="0"/>
              <a:t>П</a:t>
            </a:r>
            <a:r>
              <a:rPr lang="ru-RU" b="1" i="1" dirty="0" smtClean="0"/>
              <a:t>роектирование </a:t>
            </a:r>
            <a:r>
              <a:rPr lang="ru-RU" b="1" i="1" dirty="0"/>
              <a:t>и реализация ДООП должны строиться на следующих основаниях</a:t>
            </a:r>
            <a:r>
              <a:rPr lang="ru-RU" b="1" dirty="0"/>
              <a:t> (Концепция, р. IV):</a:t>
            </a:r>
          </a:p>
          <a:p>
            <a:pPr marL="0" indent="0" algn="just">
              <a:buNone/>
            </a:pPr>
            <a:r>
              <a:rPr lang="ru-RU" dirty="0"/>
              <a:t>- свобода выбора образовательных программ и режима их освоения;</a:t>
            </a:r>
          </a:p>
          <a:p>
            <a:pPr marL="0" indent="0" algn="just">
              <a:buNone/>
            </a:pPr>
            <a:r>
              <a:rPr lang="ru-RU" dirty="0"/>
              <a:t>- соответствие образовательных программ и форм дополнительного образования возрастным и индивидуальным особенностям детей;</a:t>
            </a:r>
          </a:p>
          <a:p>
            <a:pPr marL="0" indent="0" algn="just">
              <a:buNone/>
            </a:pPr>
            <a:r>
              <a:rPr lang="ru-RU" dirty="0"/>
              <a:t>- вариативность, гибкость и мобильность образовательных программ;</a:t>
            </a:r>
          </a:p>
          <a:p>
            <a:pPr marL="0" indent="0" algn="just">
              <a:buNone/>
            </a:pPr>
            <a:r>
              <a:rPr lang="ru-RU" dirty="0"/>
              <a:t>- разноуровневость (ступенчатость) образовательных программ;</a:t>
            </a:r>
          </a:p>
          <a:p>
            <a:pPr marL="0" indent="0" algn="just">
              <a:buNone/>
            </a:pPr>
            <a:r>
              <a:rPr lang="ru-RU" dirty="0"/>
              <a:t>- модульность содержания образовательных программ, </a:t>
            </a:r>
            <a:r>
              <a:rPr lang="ru-RU" dirty="0" smtClean="0"/>
              <a:t>возможность взаимозачета </a:t>
            </a:r>
            <a:r>
              <a:rPr lang="ru-RU" dirty="0"/>
              <a:t>результатов;</a:t>
            </a:r>
          </a:p>
          <a:p>
            <a:pPr marL="0" indent="0" algn="just">
              <a:buNone/>
            </a:pPr>
            <a:r>
              <a:rPr lang="ru-RU" dirty="0"/>
              <a:t>- ориентация на метапредметные и личностные результаты образования;</a:t>
            </a:r>
          </a:p>
          <a:p>
            <a:pPr marL="0" indent="0" algn="just">
              <a:buNone/>
            </a:pPr>
            <a:r>
              <a:rPr lang="ru-RU" dirty="0"/>
              <a:t>- творческий и продуктивный характер образовательных программ;</a:t>
            </a:r>
          </a:p>
          <a:p>
            <a:pPr marL="0" indent="0" algn="just">
              <a:buNone/>
            </a:pPr>
            <a:r>
              <a:rPr lang="ru-RU" dirty="0"/>
              <a:t>- открытый и сетевой характер реализации.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33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aa9443812a9e5922c973f5d8d45a3dcaf868e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8A5F5-69B1-4057-A1DD-4DFB94B27B55}"/>
</file>

<file path=customXml/itemProps2.xml><?xml version="1.0" encoding="utf-8"?>
<ds:datastoreItem xmlns:ds="http://schemas.openxmlformats.org/officeDocument/2006/customXml" ds:itemID="{D02CE50E-9AAF-49BC-8AF2-9A5ADB045607}"/>
</file>

<file path=customXml/itemProps3.xml><?xml version="1.0" encoding="utf-8"?>
<ds:datastoreItem xmlns:ds="http://schemas.openxmlformats.org/officeDocument/2006/customXml" ds:itemID="{AC62185B-4BE8-4248-86DA-8D83B4F68D7C}"/>
</file>

<file path=customXml/itemProps4.xml><?xml version="1.0" encoding="utf-8"?>
<ds:datastoreItem xmlns:ds="http://schemas.openxmlformats.org/officeDocument/2006/customXml" ds:itemID="{7CC58182-7087-4195-BB16-0721A7A4223D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2342</TotalTime>
  <Words>3436</Words>
  <Application>Microsoft Office PowerPoint</Application>
  <PresentationFormat>Широкоэкранный</PresentationFormat>
  <Paragraphs>436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TimesNewRomanPSMT</vt:lpstr>
      <vt:lpstr>Wingdings 3</vt:lpstr>
      <vt:lpstr>Легкий дым</vt:lpstr>
      <vt:lpstr>МБУ ДО ЦВР «Беркут» им. О.А. Юрасова          «Основные аспекты разработки дополнительной общеобразовательной общеразвивающей программы»  </vt:lpstr>
      <vt:lpstr>Вопросы семинара</vt:lpstr>
      <vt:lpstr>Нормативно-правовая база разработки дополнительных общеобразовательных общеразвивающих программ (ДООП)</vt:lpstr>
      <vt:lpstr>Основные понятия</vt:lpstr>
      <vt:lpstr>Дополнительная общеобразовательная общеразвивающая программа (ДООП)</vt:lpstr>
      <vt:lpstr>Презентация PowerPoint</vt:lpstr>
      <vt:lpstr>Дополнительная общеобразовательная общеразвивающая программа (ДООП)</vt:lpstr>
      <vt:lpstr>Дополнительная общеобразовательная общеразвивающая программа (ДООП)</vt:lpstr>
      <vt:lpstr>Дополнительная общеобразовательная общеразвивающая программа (ДООП)</vt:lpstr>
      <vt:lpstr>Требования, предъявляемые к ДООП</vt:lpstr>
      <vt:lpstr>Типология ДООП</vt:lpstr>
      <vt:lpstr>Уровни сложности ДООП</vt:lpstr>
      <vt:lpstr>Структура ДООП (методические рекомендации под ред. Буйловой)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формулировок целей и задач  (согласно Концепции развития дополнительного образования детей)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Образцы оформления учебного плана и календарного графика (на основании Письмо Минобрнауки РФ от 18 ноября 2015 г. N 09-3242 "О направлении информации")  Образец оформления учебного плана    Образец оформления календарного графика</vt:lpstr>
      <vt:lpstr>Типичные ошибки при разработке дополнительных общеразвивающих программ</vt:lpstr>
      <vt:lpstr>Типичные ошибки при разработке дополнительных общеразвивающих программ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Костромской областной институт развития образования     Формирование здоровьесберегающей среды в дошкольном образовательном учреждении</dc:title>
  <dc:creator>Виктор Веселов</dc:creator>
  <cp:lastModifiedBy>пользователь</cp:lastModifiedBy>
  <cp:revision>243</cp:revision>
  <dcterms:created xsi:type="dcterms:W3CDTF">2014-08-31T07:53:52Z</dcterms:created>
  <dcterms:modified xsi:type="dcterms:W3CDTF">2021-05-16T09:04:36Z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</Properties>
</file>