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68" r:id="rId1"/>
  </p:sldMasterIdLst>
  <p:notesMasterIdLst>
    <p:notesMasterId r:id="rId37"/>
  </p:notesMasterIdLst>
  <p:sldIdLst>
    <p:sldId id="256" r:id="rId2"/>
    <p:sldId id="312" r:id="rId3"/>
    <p:sldId id="321" r:id="rId4"/>
    <p:sldId id="303" r:id="rId5"/>
    <p:sldId id="314" r:id="rId6"/>
    <p:sldId id="304" r:id="rId7"/>
    <p:sldId id="305" r:id="rId8"/>
    <p:sldId id="257" r:id="rId9"/>
    <p:sldId id="306" r:id="rId10"/>
    <p:sldId id="315" r:id="rId11"/>
    <p:sldId id="309" r:id="rId12"/>
    <p:sldId id="310" r:id="rId13"/>
    <p:sldId id="311" r:id="rId14"/>
    <p:sldId id="302" r:id="rId15"/>
    <p:sldId id="285" r:id="rId16"/>
    <p:sldId id="286" r:id="rId17"/>
    <p:sldId id="287" r:id="rId18"/>
    <p:sldId id="288" r:id="rId19"/>
    <p:sldId id="316" r:id="rId20"/>
    <p:sldId id="291" r:id="rId21"/>
    <p:sldId id="292" r:id="rId22"/>
    <p:sldId id="317" r:id="rId23"/>
    <p:sldId id="289" r:id="rId24"/>
    <p:sldId id="290" r:id="rId25"/>
    <p:sldId id="293" r:id="rId26"/>
    <p:sldId id="294" r:id="rId27"/>
    <p:sldId id="313" r:id="rId28"/>
    <p:sldId id="318" r:id="rId29"/>
    <p:sldId id="295" r:id="rId30"/>
    <p:sldId id="296" r:id="rId31"/>
    <p:sldId id="319" r:id="rId32"/>
    <p:sldId id="299" r:id="rId33"/>
    <p:sldId id="300" r:id="rId34"/>
    <p:sldId id="301" r:id="rId35"/>
    <p:sldId id="320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46" Type="http://schemas.openxmlformats.org/officeDocument/2006/relationships/customXml" Target="../customXml/item4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4C0DCC-F28B-4FD2-9789-76DFE629ED8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8B5DDC80-9A43-4B11-8750-81A91892A236}">
      <dgm:prSet phldrT="[Текст]" custT="1"/>
      <dgm:spPr/>
      <dgm:t>
        <a:bodyPr/>
        <a:lstStyle/>
        <a:p>
          <a:r>
            <a:rPr lang="ru-RU" sz="2400" b="1" dirty="0" smtClean="0"/>
            <a:t>Дополнительные образовательные программы</a:t>
          </a:r>
          <a:endParaRPr lang="ru-RU" sz="2400" b="1" dirty="0"/>
        </a:p>
      </dgm:t>
    </dgm:pt>
    <dgm:pt modelId="{92FCF288-787A-4A6A-A238-BD06D84E7910}" type="parTrans" cxnId="{3BBBCC6D-9AD7-41FF-895E-F824B757A2D9}">
      <dgm:prSet/>
      <dgm:spPr/>
      <dgm:t>
        <a:bodyPr/>
        <a:lstStyle/>
        <a:p>
          <a:endParaRPr lang="ru-RU"/>
        </a:p>
      </dgm:t>
    </dgm:pt>
    <dgm:pt modelId="{1334251F-B49A-4A07-AD9B-6D3102145695}" type="sibTrans" cxnId="{3BBBCC6D-9AD7-41FF-895E-F824B757A2D9}">
      <dgm:prSet/>
      <dgm:spPr/>
      <dgm:t>
        <a:bodyPr/>
        <a:lstStyle/>
        <a:p>
          <a:endParaRPr lang="ru-RU"/>
        </a:p>
      </dgm:t>
    </dgm:pt>
    <dgm:pt modelId="{228BDBEA-3146-4E63-A7A3-4ACB959133EB}">
      <dgm:prSet phldrT="[Текст]" custT="1"/>
      <dgm:spPr/>
      <dgm:t>
        <a:bodyPr/>
        <a:lstStyle/>
        <a:p>
          <a:r>
            <a:rPr lang="ru-RU" sz="1800" b="1" dirty="0" smtClean="0"/>
            <a:t>Дополнительные общеобразовательные  программы (дополнительные общеразвивающие программы)</a:t>
          </a:r>
          <a:endParaRPr lang="ru-RU" sz="1800" b="1" dirty="0"/>
        </a:p>
      </dgm:t>
    </dgm:pt>
    <dgm:pt modelId="{D607E5A2-F23D-4A39-B903-B3CEA85A11D7}" type="parTrans" cxnId="{446EBB0A-BEA8-4478-84EC-BA03D75B0E9D}">
      <dgm:prSet/>
      <dgm:spPr/>
      <dgm:t>
        <a:bodyPr/>
        <a:lstStyle/>
        <a:p>
          <a:endParaRPr lang="ru-RU"/>
        </a:p>
      </dgm:t>
    </dgm:pt>
    <dgm:pt modelId="{D943C459-9607-4662-B680-450660469245}" type="sibTrans" cxnId="{446EBB0A-BEA8-4478-84EC-BA03D75B0E9D}">
      <dgm:prSet/>
      <dgm:spPr/>
      <dgm:t>
        <a:bodyPr/>
        <a:lstStyle/>
        <a:p>
          <a:endParaRPr lang="ru-RU"/>
        </a:p>
      </dgm:t>
    </dgm:pt>
    <dgm:pt modelId="{291EFCBB-87EF-4290-9319-D89E01668C0B}">
      <dgm:prSet custT="1"/>
      <dgm:spPr/>
      <dgm:t>
        <a:bodyPr/>
        <a:lstStyle/>
        <a:p>
          <a:r>
            <a:rPr lang="ru-RU" sz="1800" b="1" dirty="0" smtClean="0"/>
            <a:t>Дополнительные профессиональная программы (программы</a:t>
          </a:r>
          <a:r>
            <a:rPr lang="ru-RU" sz="1800" b="1" i="1" dirty="0" smtClean="0"/>
            <a:t> повышения квалификации </a:t>
          </a:r>
          <a:r>
            <a:rPr lang="ru-RU" sz="1800" b="1" dirty="0" smtClean="0"/>
            <a:t>либо программа</a:t>
          </a:r>
          <a:r>
            <a:rPr lang="ru-RU" sz="1800" b="1" i="1" dirty="0" smtClean="0"/>
            <a:t> профессиональной переподготовки</a:t>
          </a:r>
          <a:r>
            <a:rPr lang="ru-RU" sz="1800" dirty="0" smtClean="0"/>
            <a:t>)</a:t>
          </a:r>
          <a:endParaRPr lang="ru-RU" sz="1800" b="1" dirty="0"/>
        </a:p>
      </dgm:t>
    </dgm:pt>
    <dgm:pt modelId="{DDABDBBD-7BCB-478E-9982-B553AC131151}" type="parTrans" cxnId="{DDF0B909-7D72-445D-BCE0-340867A7D2CA}">
      <dgm:prSet/>
      <dgm:spPr/>
      <dgm:t>
        <a:bodyPr/>
        <a:lstStyle/>
        <a:p>
          <a:endParaRPr lang="ru-RU"/>
        </a:p>
      </dgm:t>
    </dgm:pt>
    <dgm:pt modelId="{EEF3EE93-094F-4FDD-8049-171D40E7AA58}" type="sibTrans" cxnId="{DDF0B909-7D72-445D-BCE0-340867A7D2CA}">
      <dgm:prSet/>
      <dgm:spPr/>
      <dgm:t>
        <a:bodyPr/>
        <a:lstStyle/>
        <a:p>
          <a:endParaRPr lang="ru-RU"/>
        </a:p>
      </dgm:t>
    </dgm:pt>
    <dgm:pt modelId="{37243015-87FF-43DC-9426-8B275AA23D17}">
      <dgm:prSet custT="1"/>
      <dgm:spPr/>
      <dgm:t>
        <a:bodyPr/>
        <a:lstStyle/>
        <a:p>
          <a:pPr algn="ctr"/>
          <a:r>
            <a:rPr lang="ru-RU" sz="1800" b="1" dirty="0" smtClean="0"/>
            <a:t>Дополнительные</a:t>
          </a:r>
          <a:r>
            <a:rPr lang="ru-RU" sz="1800" b="1" i="1" dirty="0" smtClean="0"/>
            <a:t> </a:t>
          </a:r>
          <a:r>
            <a:rPr lang="ru-RU" sz="1800" b="1" i="0" dirty="0" smtClean="0"/>
            <a:t>предпрофессиональные</a:t>
          </a:r>
          <a:r>
            <a:rPr lang="ru-RU" sz="1800" b="1" i="1" dirty="0" smtClean="0"/>
            <a:t> 	</a:t>
          </a:r>
          <a:r>
            <a:rPr lang="ru-RU" sz="1800" b="1" dirty="0" smtClean="0"/>
            <a:t>программы</a:t>
          </a:r>
          <a:endParaRPr lang="ru-RU" sz="1800" b="1" dirty="0"/>
        </a:p>
      </dgm:t>
    </dgm:pt>
    <dgm:pt modelId="{2E06A1F7-99F5-4AC4-8610-8DCFBA8F2511}" type="parTrans" cxnId="{08337AF0-1096-4467-A2A0-E6B9C7321C92}">
      <dgm:prSet/>
      <dgm:spPr/>
      <dgm:t>
        <a:bodyPr/>
        <a:lstStyle/>
        <a:p>
          <a:endParaRPr lang="ru-RU"/>
        </a:p>
      </dgm:t>
    </dgm:pt>
    <dgm:pt modelId="{BE11D749-F1D9-45F1-B43C-3D4B69469EE6}" type="sibTrans" cxnId="{08337AF0-1096-4467-A2A0-E6B9C7321C92}">
      <dgm:prSet/>
      <dgm:spPr/>
      <dgm:t>
        <a:bodyPr/>
        <a:lstStyle/>
        <a:p>
          <a:endParaRPr lang="ru-RU"/>
        </a:p>
      </dgm:t>
    </dgm:pt>
    <dgm:pt modelId="{85551202-CAD4-4B12-AB97-7427AF4B3E9B}" type="pres">
      <dgm:prSet presAssocID="{BD4C0DCC-F28B-4FD2-9789-76DFE629ED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3B78DBF-FB9D-443A-82F7-4CB90477DC26}" type="pres">
      <dgm:prSet presAssocID="{8B5DDC80-9A43-4B11-8750-81A91892A236}" presName="hierRoot1" presStyleCnt="0"/>
      <dgm:spPr/>
    </dgm:pt>
    <dgm:pt modelId="{7530538D-653F-49E2-A659-6C486A11C69E}" type="pres">
      <dgm:prSet presAssocID="{8B5DDC80-9A43-4B11-8750-81A91892A236}" presName="composite" presStyleCnt="0"/>
      <dgm:spPr/>
    </dgm:pt>
    <dgm:pt modelId="{D6FE05F7-3ADF-40DE-BB1B-751E03103C3D}" type="pres">
      <dgm:prSet presAssocID="{8B5DDC80-9A43-4B11-8750-81A91892A236}" presName="background" presStyleLbl="node0" presStyleIdx="0" presStyleCnt="1"/>
      <dgm:spPr/>
    </dgm:pt>
    <dgm:pt modelId="{4EC50EE5-FC10-4509-ABE0-AE68408D5B04}" type="pres">
      <dgm:prSet presAssocID="{8B5DDC80-9A43-4B11-8750-81A91892A236}" presName="text" presStyleLbl="fgAcc0" presStyleIdx="0" presStyleCnt="1" custScaleX="156670" custLinFactNeighborX="-4206" custLinFactNeighborY="-369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3FB3A2C-F416-4A45-A1AF-4471623CF545}" type="pres">
      <dgm:prSet presAssocID="{8B5DDC80-9A43-4B11-8750-81A91892A236}" presName="hierChild2" presStyleCnt="0"/>
      <dgm:spPr/>
    </dgm:pt>
    <dgm:pt modelId="{CF4024A6-5783-491B-898F-1572DF7A7882}" type="pres">
      <dgm:prSet presAssocID="{D607E5A2-F23D-4A39-B903-B3CEA85A11D7}" presName="Name10" presStyleLbl="parChTrans1D2" presStyleIdx="0" presStyleCnt="3"/>
      <dgm:spPr/>
      <dgm:t>
        <a:bodyPr/>
        <a:lstStyle/>
        <a:p>
          <a:endParaRPr lang="ru-RU"/>
        </a:p>
      </dgm:t>
    </dgm:pt>
    <dgm:pt modelId="{D1CC7F2A-45D4-4764-B7A1-D2913F24F6CC}" type="pres">
      <dgm:prSet presAssocID="{228BDBEA-3146-4E63-A7A3-4ACB959133EB}" presName="hierRoot2" presStyleCnt="0"/>
      <dgm:spPr/>
    </dgm:pt>
    <dgm:pt modelId="{F8533144-BC2C-4638-B2B1-8580131BF210}" type="pres">
      <dgm:prSet presAssocID="{228BDBEA-3146-4E63-A7A3-4ACB959133EB}" presName="composite2" presStyleCnt="0"/>
      <dgm:spPr/>
    </dgm:pt>
    <dgm:pt modelId="{D8991F7C-137B-4EF3-B600-64BDC64D63BC}" type="pres">
      <dgm:prSet presAssocID="{228BDBEA-3146-4E63-A7A3-4ACB959133EB}" presName="background2" presStyleLbl="node2" presStyleIdx="0" presStyleCnt="3"/>
      <dgm:spPr/>
    </dgm:pt>
    <dgm:pt modelId="{959AC446-E30D-410D-8F3B-E0E89E037BE5}" type="pres">
      <dgm:prSet presAssocID="{228BDBEA-3146-4E63-A7A3-4ACB959133EB}" presName="text2" presStyleLbl="fgAcc2" presStyleIdx="0" presStyleCnt="3" custScaleX="1166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A4DFF1-D7E4-433E-BA9A-6588168A2ECB}" type="pres">
      <dgm:prSet presAssocID="{228BDBEA-3146-4E63-A7A3-4ACB959133EB}" presName="hierChild3" presStyleCnt="0"/>
      <dgm:spPr/>
    </dgm:pt>
    <dgm:pt modelId="{6BCD811D-2626-4B87-A711-232C95AE2906}" type="pres">
      <dgm:prSet presAssocID="{2E06A1F7-99F5-4AC4-8610-8DCFBA8F2511}" presName="Name10" presStyleLbl="parChTrans1D2" presStyleIdx="1" presStyleCnt="3"/>
      <dgm:spPr/>
      <dgm:t>
        <a:bodyPr/>
        <a:lstStyle/>
        <a:p>
          <a:endParaRPr lang="ru-RU"/>
        </a:p>
      </dgm:t>
    </dgm:pt>
    <dgm:pt modelId="{244FC679-6F1F-493C-8247-F620BF630283}" type="pres">
      <dgm:prSet presAssocID="{37243015-87FF-43DC-9426-8B275AA23D17}" presName="hierRoot2" presStyleCnt="0"/>
      <dgm:spPr/>
    </dgm:pt>
    <dgm:pt modelId="{3C99548E-D445-4A2B-AE92-89D9B9059CFF}" type="pres">
      <dgm:prSet presAssocID="{37243015-87FF-43DC-9426-8B275AA23D17}" presName="composite2" presStyleCnt="0"/>
      <dgm:spPr/>
    </dgm:pt>
    <dgm:pt modelId="{8D3990A2-D6F3-44B5-9E1A-2E9313992615}" type="pres">
      <dgm:prSet presAssocID="{37243015-87FF-43DC-9426-8B275AA23D17}" presName="background2" presStyleLbl="node2" presStyleIdx="1" presStyleCnt="3"/>
      <dgm:spPr/>
    </dgm:pt>
    <dgm:pt modelId="{64884DE9-5376-48AA-A713-E54E23D9139B}" type="pres">
      <dgm:prSet presAssocID="{37243015-87FF-43DC-9426-8B275AA23D17}" presName="text2" presStyleLbl="fgAcc2" presStyleIdx="1" presStyleCnt="3" custScaleX="1347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E20FF8-5FE5-4E94-9CF8-08F099172462}" type="pres">
      <dgm:prSet presAssocID="{37243015-87FF-43DC-9426-8B275AA23D17}" presName="hierChild3" presStyleCnt="0"/>
      <dgm:spPr/>
    </dgm:pt>
    <dgm:pt modelId="{3791527A-3ED2-4B5F-B9A8-CA1C5165ED7C}" type="pres">
      <dgm:prSet presAssocID="{DDABDBBD-7BCB-478E-9982-B553AC131151}" presName="Name10" presStyleLbl="parChTrans1D2" presStyleIdx="2" presStyleCnt="3"/>
      <dgm:spPr/>
      <dgm:t>
        <a:bodyPr/>
        <a:lstStyle/>
        <a:p>
          <a:endParaRPr lang="ru-RU"/>
        </a:p>
      </dgm:t>
    </dgm:pt>
    <dgm:pt modelId="{72B9E9F4-7498-40A6-BCFE-223A31EC5B76}" type="pres">
      <dgm:prSet presAssocID="{291EFCBB-87EF-4290-9319-D89E01668C0B}" presName="hierRoot2" presStyleCnt="0"/>
      <dgm:spPr/>
    </dgm:pt>
    <dgm:pt modelId="{F87982B7-CED3-4C0F-B83D-97A4C849666C}" type="pres">
      <dgm:prSet presAssocID="{291EFCBB-87EF-4290-9319-D89E01668C0B}" presName="composite2" presStyleCnt="0"/>
      <dgm:spPr/>
    </dgm:pt>
    <dgm:pt modelId="{251B0E0D-EFCB-4F40-B282-ED66511978CD}" type="pres">
      <dgm:prSet presAssocID="{291EFCBB-87EF-4290-9319-D89E01668C0B}" presName="background2" presStyleLbl="node2" presStyleIdx="2" presStyleCnt="3"/>
      <dgm:spPr/>
    </dgm:pt>
    <dgm:pt modelId="{AB25550D-123F-461B-9D10-6B7C85B02CA5}" type="pres">
      <dgm:prSet presAssocID="{291EFCBB-87EF-4290-9319-D89E01668C0B}" presName="text2" presStyleLbl="fgAcc2" presStyleIdx="2" presStyleCnt="3" custScaleX="1548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17E193-CEAC-4E12-AB2D-0ABA34E4ED04}" type="pres">
      <dgm:prSet presAssocID="{291EFCBB-87EF-4290-9319-D89E01668C0B}" presName="hierChild3" presStyleCnt="0"/>
      <dgm:spPr/>
    </dgm:pt>
  </dgm:ptLst>
  <dgm:cxnLst>
    <dgm:cxn modelId="{9DBA1A5B-038B-45CF-9ACC-A3A9849105DC}" type="presOf" srcId="{BD4C0DCC-F28B-4FD2-9789-76DFE629ED89}" destId="{85551202-CAD4-4B12-AB97-7427AF4B3E9B}" srcOrd="0" destOrd="0" presId="urn:microsoft.com/office/officeart/2005/8/layout/hierarchy1"/>
    <dgm:cxn modelId="{142E1871-3516-4E30-A0A2-AF3C73541B1A}" type="presOf" srcId="{2E06A1F7-99F5-4AC4-8610-8DCFBA8F2511}" destId="{6BCD811D-2626-4B87-A711-232C95AE2906}" srcOrd="0" destOrd="0" presId="urn:microsoft.com/office/officeart/2005/8/layout/hierarchy1"/>
    <dgm:cxn modelId="{9D3DD268-0BFC-450D-91E9-B4B141EC20D8}" type="presOf" srcId="{8B5DDC80-9A43-4B11-8750-81A91892A236}" destId="{4EC50EE5-FC10-4509-ABE0-AE68408D5B04}" srcOrd="0" destOrd="0" presId="urn:microsoft.com/office/officeart/2005/8/layout/hierarchy1"/>
    <dgm:cxn modelId="{031F13F4-4933-426A-BF06-DC312A95CF1F}" type="presOf" srcId="{291EFCBB-87EF-4290-9319-D89E01668C0B}" destId="{AB25550D-123F-461B-9D10-6B7C85B02CA5}" srcOrd="0" destOrd="0" presId="urn:microsoft.com/office/officeart/2005/8/layout/hierarchy1"/>
    <dgm:cxn modelId="{446EBB0A-BEA8-4478-84EC-BA03D75B0E9D}" srcId="{8B5DDC80-9A43-4B11-8750-81A91892A236}" destId="{228BDBEA-3146-4E63-A7A3-4ACB959133EB}" srcOrd="0" destOrd="0" parTransId="{D607E5A2-F23D-4A39-B903-B3CEA85A11D7}" sibTransId="{D943C459-9607-4662-B680-450660469245}"/>
    <dgm:cxn modelId="{08337AF0-1096-4467-A2A0-E6B9C7321C92}" srcId="{8B5DDC80-9A43-4B11-8750-81A91892A236}" destId="{37243015-87FF-43DC-9426-8B275AA23D17}" srcOrd="1" destOrd="0" parTransId="{2E06A1F7-99F5-4AC4-8610-8DCFBA8F2511}" sibTransId="{BE11D749-F1D9-45F1-B43C-3D4B69469EE6}"/>
    <dgm:cxn modelId="{3BBBCC6D-9AD7-41FF-895E-F824B757A2D9}" srcId="{BD4C0DCC-F28B-4FD2-9789-76DFE629ED89}" destId="{8B5DDC80-9A43-4B11-8750-81A91892A236}" srcOrd="0" destOrd="0" parTransId="{92FCF288-787A-4A6A-A238-BD06D84E7910}" sibTransId="{1334251F-B49A-4A07-AD9B-6D3102145695}"/>
    <dgm:cxn modelId="{2F0989CC-6A17-4538-85F5-36F79BCB2466}" type="presOf" srcId="{DDABDBBD-7BCB-478E-9982-B553AC131151}" destId="{3791527A-3ED2-4B5F-B9A8-CA1C5165ED7C}" srcOrd="0" destOrd="0" presId="urn:microsoft.com/office/officeart/2005/8/layout/hierarchy1"/>
    <dgm:cxn modelId="{D2BD7F82-4D20-4AB5-B83F-CDE798358D4A}" type="presOf" srcId="{228BDBEA-3146-4E63-A7A3-4ACB959133EB}" destId="{959AC446-E30D-410D-8F3B-E0E89E037BE5}" srcOrd="0" destOrd="0" presId="urn:microsoft.com/office/officeart/2005/8/layout/hierarchy1"/>
    <dgm:cxn modelId="{DDF0B909-7D72-445D-BCE0-340867A7D2CA}" srcId="{8B5DDC80-9A43-4B11-8750-81A91892A236}" destId="{291EFCBB-87EF-4290-9319-D89E01668C0B}" srcOrd="2" destOrd="0" parTransId="{DDABDBBD-7BCB-478E-9982-B553AC131151}" sibTransId="{EEF3EE93-094F-4FDD-8049-171D40E7AA58}"/>
    <dgm:cxn modelId="{92ADA297-C1F4-4E1F-B0D9-BC0B0713864E}" type="presOf" srcId="{D607E5A2-F23D-4A39-B903-B3CEA85A11D7}" destId="{CF4024A6-5783-491B-898F-1572DF7A7882}" srcOrd="0" destOrd="0" presId="urn:microsoft.com/office/officeart/2005/8/layout/hierarchy1"/>
    <dgm:cxn modelId="{D2F81782-CBD0-4E9B-8C07-38CB31C499A6}" type="presOf" srcId="{37243015-87FF-43DC-9426-8B275AA23D17}" destId="{64884DE9-5376-48AA-A713-E54E23D9139B}" srcOrd="0" destOrd="0" presId="urn:microsoft.com/office/officeart/2005/8/layout/hierarchy1"/>
    <dgm:cxn modelId="{B159AF68-4DBC-47FB-8A35-801AB5BCDAA7}" type="presParOf" srcId="{85551202-CAD4-4B12-AB97-7427AF4B3E9B}" destId="{03B78DBF-FB9D-443A-82F7-4CB90477DC26}" srcOrd="0" destOrd="0" presId="urn:microsoft.com/office/officeart/2005/8/layout/hierarchy1"/>
    <dgm:cxn modelId="{850E35F6-499B-4144-AAC2-A3061BAE6814}" type="presParOf" srcId="{03B78DBF-FB9D-443A-82F7-4CB90477DC26}" destId="{7530538D-653F-49E2-A659-6C486A11C69E}" srcOrd="0" destOrd="0" presId="urn:microsoft.com/office/officeart/2005/8/layout/hierarchy1"/>
    <dgm:cxn modelId="{83125E70-FB40-4844-8A22-3DD5272A921A}" type="presParOf" srcId="{7530538D-653F-49E2-A659-6C486A11C69E}" destId="{D6FE05F7-3ADF-40DE-BB1B-751E03103C3D}" srcOrd="0" destOrd="0" presId="urn:microsoft.com/office/officeart/2005/8/layout/hierarchy1"/>
    <dgm:cxn modelId="{D2300B84-0C8C-4A25-B673-F81995002DAD}" type="presParOf" srcId="{7530538D-653F-49E2-A659-6C486A11C69E}" destId="{4EC50EE5-FC10-4509-ABE0-AE68408D5B04}" srcOrd="1" destOrd="0" presId="urn:microsoft.com/office/officeart/2005/8/layout/hierarchy1"/>
    <dgm:cxn modelId="{FBD248AF-2EF6-4C3F-A98F-2D3B3341F1DA}" type="presParOf" srcId="{03B78DBF-FB9D-443A-82F7-4CB90477DC26}" destId="{13FB3A2C-F416-4A45-A1AF-4471623CF545}" srcOrd="1" destOrd="0" presId="urn:microsoft.com/office/officeart/2005/8/layout/hierarchy1"/>
    <dgm:cxn modelId="{FEB675F5-686E-458D-B2D5-572C156379F6}" type="presParOf" srcId="{13FB3A2C-F416-4A45-A1AF-4471623CF545}" destId="{CF4024A6-5783-491B-898F-1572DF7A7882}" srcOrd="0" destOrd="0" presId="urn:microsoft.com/office/officeart/2005/8/layout/hierarchy1"/>
    <dgm:cxn modelId="{1215301E-6420-4B98-9210-23E709F895D8}" type="presParOf" srcId="{13FB3A2C-F416-4A45-A1AF-4471623CF545}" destId="{D1CC7F2A-45D4-4764-B7A1-D2913F24F6CC}" srcOrd="1" destOrd="0" presId="urn:microsoft.com/office/officeart/2005/8/layout/hierarchy1"/>
    <dgm:cxn modelId="{BB06EA83-8289-4E5F-8507-7A6EA8177D18}" type="presParOf" srcId="{D1CC7F2A-45D4-4764-B7A1-D2913F24F6CC}" destId="{F8533144-BC2C-4638-B2B1-8580131BF210}" srcOrd="0" destOrd="0" presId="urn:microsoft.com/office/officeart/2005/8/layout/hierarchy1"/>
    <dgm:cxn modelId="{0E59E2BD-0F58-403E-8AF4-17E55C3E7E15}" type="presParOf" srcId="{F8533144-BC2C-4638-B2B1-8580131BF210}" destId="{D8991F7C-137B-4EF3-B600-64BDC64D63BC}" srcOrd="0" destOrd="0" presId="urn:microsoft.com/office/officeart/2005/8/layout/hierarchy1"/>
    <dgm:cxn modelId="{7935DF78-9693-4C2C-8883-50CF439199C8}" type="presParOf" srcId="{F8533144-BC2C-4638-B2B1-8580131BF210}" destId="{959AC446-E30D-410D-8F3B-E0E89E037BE5}" srcOrd="1" destOrd="0" presId="urn:microsoft.com/office/officeart/2005/8/layout/hierarchy1"/>
    <dgm:cxn modelId="{EC1535CB-72C0-47D8-829D-F9728D3CF0B7}" type="presParOf" srcId="{D1CC7F2A-45D4-4764-B7A1-D2913F24F6CC}" destId="{B2A4DFF1-D7E4-433E-BA9A-6588168A2ECB}" srcOrd="1" destOrd="0" presId="urn:microsoft.com/office/officeart/2005/8/layout/hierarchy1"/>
    <dgm:cxn modelId="{06803DF2-B809-445E-846C-0FD4470F96DF}" type="presParOf" srcId="{13FB3A2C-F416-4A45-A1AF-4471623CF545}" destId="{6BCD811D-2626-4B87-A711-232C95AE2906}" srcOrd="2" destOrd="0" presId="urn:microsoft.com/office/officeart/2005/8/layout/hierarchy1"/>
    <dgm:cxn modelId="{ADAA57BC-0CFA-4B69-BEE8-2D8D85FFB6D1}" type="presParOf" srcId="{13FB3A2C-F416-4A45-A1AF-4471623CF545}" destId="{244FC679-6F1F-493C-8247-F620BF630283}" srcOrd="3" destOrd="0" presId="urn:microsoft.com/office/officeart/2005/8/layout/hierarchy1"/>
    <dgm:cxn modelId="{50EECB3E-8CF9-4E1F-B4E3-5B738C6AADE8}" type="presParOf" srcId="{244FC679-6F1F-493C-8247-F620BF630283}" destId="{3C99548E-D445-4A2B-AE92-89D9B9059CFF}" srcOrd="0" destOrd="0" presId="urn:microsoft.com/office/officeart/2005/8/layout/hierarchy1"/>
    <dgm:cxn modelId="{E55C31FC-66FD-4B3E-A146-A16320423A58}" type="presParOf" srcId="{3C99548E-D445-4A2B-AE92-89D9B9059CFF}" destId="{8D3990A2-D6F3-44B5-9E1A-2E9313992615}" srcOrd="0" destOrd="0" presId="urn:microsoft.com/office/officeart/2005/8/layout/hierarchy1"/>
    <dgm:cxn modelId="{14D8D05F-F438-4ADC-946E-D608D2E8A84E}" type="presParOf" srcId="{3C99548E-D445-4A2B-AE92-89D9B9059CFF}" destId="{64884DE9-5376-48AA-A713-E54E23D9139B}" srcOrd="1" destOrd="0" presId="urn:microsoft.com/office/officeart/2005/8/layout/hierarchy1"/>
    <dgm:cxn modelId="{4E43244E-2AE3-44C8-9FF5-F5BF6C83F019}" type="presParOf" srcId="{244FC679-6F1F-493C-8247-F620BF630283}" destId="{E9E20FF8-5FE5-4E94-9CF8-08F099172462}" srcOrd="1" destOrd="0" presId="urn:microsoft.com/office/officeart/2005/8/layout/hierarchy1"/>
    <dgm:cxn modelId="{235C25C8-5C3E-438B-B2DA-BCE4B45484BA}" type="presParOf" srcId="{13FB3A2C-F416-4A45-A1AF-4471623CF545}" destId="{3791527A-3ED2-4B5F-B9A8-CA1C5165ED7C}" srcOrd="4" destOrd="0" presId="urn:microsoft.com/office/officeart/2005/8/layout/hierarchy1"/>
    <dgm:cxn modelId="{9D406648-58C7-4171-8058-395A47B0882E}" type="presParOf" srcId="{13FB3A2C-F416-4A45-A1AF-4471623CF545}" destId="{72B9E9F4-7498-40A6-BCFE-223A31EC5B76}" srcOrd="5" destOrd="0" presId="urn:microsoft.com/office/officeart/2005/8/layout/hierarchy1"/>
    <dgm:cxn modelId="{CBC00A86-D0C2-4398-A8C0-EE99B432AACF}" type="presParOf" srcId="{72B9E9F4-7498-40A6-BCFE-223A31EC5B76}" destId="{F87982B7-CED3-4C0F-B83D-97A4C849666C}" srcOrd="0" destOrd="0" presId="urn:microsoft.com/office/officeart/2005/8/layout/hierarchy1"/>
    <dgm:cxn modelId="{44801573-EB64-495F-A7D1-0C4BB7E52B76}" type="presParOf" srcId="{F87982B7-CED3-4C0F-B83D-97A4C849666C}" destId="{251B0E0D-EFCB-4F40-B282-ED66511978CD}" srcOrd="0" destOrd="0" presId="urn:microsoft.com/office/officeart/2005/8/layout/hierarchy1"/>
    <dgm:cxn modelId="{92B9A183-7F0D-4F59-8904-B112B6ADFEE1}" type="presParOf" srcId="{F87982B7-CED3-4C0F-B83D-97A4C849666C}" destId="{AB25550D-123F-461B-9D10-6B7C85B02CA5}" srcOrd="1" destOrd="0" presId="urn:microsoft.com/office/officeart/2005/8/layout/hierarchy1"/>
    <dgm:cxn modelId="{3A469554-8639-4AB4-9968-86777894B909}" type="presParOf" srcId="{72B9E9F4-7498-40A6-BCFE-223A31EC5B76}" destId="{9A17E193-CEAC-4E12-AB2D-0ABA34E4ED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527A-3ED2-4B5F-B9A8-CA1C5165ED7C}">
      <dsp:nvSpPr>
        <dsp:cNvPr id="0" name=""/>
        <dsp:cNvSpPr/>
      </dsp:nvSpPr>
      <dsp:spPr>
        <a:xfrm>
          <a:off x="5706434" y="2220917"/>
          <a:ext cx="3923829" cy="1354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5669"/>
              </a:lnTo>
              <a:lnTo>
                <a:pt x="3923829" y="1115669"/>
              </a:lnTo>
              <a:lnTo>
                <a:pt x="3923829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CD811D-2626-4B87-A711-232C95AE2906}">
      <dsp:nvSpPr>
        <dsp:cNvPr id="0" name=""/>
        <dsp:cNvSpPr/>
      </dsp:nvSpPr>
      <dsp:spPr>
        <a:xfrm>
          <a:off x="5322436" y="2220917"/>
          <a:ext cx="383997" cy="1354591"/>
        </a:xfrm>
        <a:custGeom>
          <a:avLst/>
          <a:gdLst/>
          <a:ahLst/>
          <a:cxnLst/>
          <a:rect l="0" t="0" r="0" b="0"/>
          <a:pathLst>
            <a:path>
              <a:moveTo>
                <a:pt x="383997" y="0"/>
              </a:moveTo>
              <a:lnTo>
                <a:pt x="383997" y="1115669"/>
              </a:lnTo>
              <a:lnTo>
                <a:pt x="0" y="1115669"/>
              </a:lnTo>
              <a:lnTo>
                <a:pt x="0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4024A6-5783-491B-898F-1572DF7A7882}">
      <dsp:nvSpPr>
        <dsp:cNvPr id="0" name=""/>
        <dsp:cNvSpPr/>
      </dsp:nvSpPr>
      <dsp:spPr>
        <a:xfrm>
          <a:off x="1507082" y="2220917"/>
          <a:ext cx="4199352" cy="1354591"/>
        </a:xfrm>
        <a:custGeom>
          <a:avLst/>
          <a:gdLst/>
          <a:ahLst/>
          <a:cxnLst/>
          <a:rect l="0" t="0" r="0" b="0"/>
          <a:pathLst>
            <a:path>
              <a:moveTo>
                <a:pt x="4199352" y="0"/>
              </a:moveTo>
              <a:lnTo>
                <a:pt x="4199352" y="1115669"/>
              </a:lnTo>
              <a:lnTo>
                <a:pt x="0" y="1115669"/>
              </a:lnTo>
              <a:lnTo>
                <a:pt x="0" y="1354591"/>
              </a:lnTo>
            </a:path>
          </a:pathLst>
        </a:custGeom>
        <a:noFill/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FE05F7-3ADF-40DE-BB1B-751E03103C3D}">
      <dsp:nvSpPr>
        <dsp:cNvPr id="0" name=""/>
        <dsp:cNvSpPr/>
      </dsp:nvSpPr>
      <dsp:spPr>
        <a:xfrm>
          <a:off x="3686119" y="583207"/>
          <a:ext cx="4040630" cy="1637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C50EE5-FC10-4509-ABE0-AE68408D5B04}">
      <dsp:nvSpPr>
        <dsp:cNvPr id="0" name=""/>
        <dsp:cNvSpPr/>
      </dsp:nvSpPr>
      <dsp:spPr>
        <a:xfrm>
          <a:off x="3972682" y="855443"/>
          <a:ext cx="4040630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Дополнительные образовательные программы</a:t>
          </a:r>
          <a:endParaRPr lang="ru-RU" sz="2400" b="1" kern="1200" dirty="0"/>
        </a:p>
      </dsp:txBody>
      <dsp:txXfrm>
        <a:off x="4020649" y="903410"/>
        <a:ext cx="3944696" cy="1541776"/>
      </dsp:txXfrm>
    </dsp:sp>
    <dsp:sp modelId="{D8991F7C-137B-4EF3-B600-64BDC64D63BC}">
      <dsp:nvSpPr>
        <dsp:cNvPr id="0" name=""/>
        <dsp:cNvSpPr/>
      </dsp:nvSpPr>
      <dsp:spPr>
        <a:xfrm>
          <a:off x="2400" y="3575509"/>
          <a:ext cx="3009363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9AC446-E30D-410D-8F3B-E0E89E037BE5}">
      <dsp:nvSpPr>
        <dsp:cNvPr id="0" name=""/>
        <dsp:cNvSpPr/>
      </dsp:nvSpPr>
      <dsp:spPr>
        <a:xfrm>
          <a:off x="288964" y="3847744"/>
          <a:ext cx="3009363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общеобразовательные  программы (дополнительные общеразвивающие программы)</a:t>
          </a:r>
          <a:endParaRPr lang="ru-RU" sz="1800" b="1" kern="1200" dirty="0"/>
        </a:p>
      </dsp:txBody>
      <dsp:txXfrm>
        <a:off x="336931" y="3895711"/>
        <a:ext cx="2913429" cy="1541776"/>
      </dsp:txXfrm>
    </dsp:sp>
    <dsp:sp modelId="{8D3990A2-D6F3-44B5-9E1A-2E9313992615}">
      <dsp:nvSpPr>
        <dsp:cNvPr id="0" name=""/>
        <dsp:cNvSpPr/>
      </dsp:nvSpPr>
      <dsp:spPr>
        <a:xfrm>
          <a:off x="3584890" y="3575509"/>
          <a:ext cx="3475091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884DE9-5376-48AA-A713-E54E23D9139B}">
      <dsp:nvSpPr>
        <dsp:cNvPr id="0" name=""/>
        <dsp:cNvSpPr/>
      </dsp:nvSpPr>
      <dsp:spPr>
        <a:xfrm>
          <a:off x="3871454" y="3847744"/>
          <a:ext cx="3475091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</a:t>
          </a:r>
          <a:r>
            <a:rPr lang="ru-RU" sz="1800" b="1" i="1" kern="1200" dirty="0" smtClean="0"/>
            <a:t> </a:t>
          </a:r>
          <a:r>
            <a:rPr lang="ru-RU" sz="1800" b="1" i="0" kern="1200" dirty="0" smtClean="0"/>
            <a:t>предпрофессиональные</a:t>
          </a:r>
          <a:r>
            <a:rPr lang="ru-RU" sz="1800" b="1" i="1" kern="1200" dirty="0" smtClean="0"/>
            <a:t> 	</a:t>
          </a:r>
          <a:r>
            <a:rPr lang="ru-RU" sz="1800" b="1" kern="1200" dirty="0" smtClean="0"/>
            <a:t>программы</a:t>
          </a:r>
          <a:endParaRPr lang="ru-RU" sz="1800" b="1" kern="1200" dirty="0"/>
        </a:p>
      </dsp:txBody>
      <dsp:txXfrm>
        <a:off x="3919421" y="3895711"/>
        <a:ext cx="3379157" cy="1541776"/>
      </dsp:txXfrm>
    </dsp:sp>
    <dsp:sp modelId="{251B0E0D-EFCB-4F40-B282-ED66511978CD}">
      <dsp:nvSpPr>
        <dsp:cNvPr id="0" name=""/>
        <dsp:cNvSpPr/>
      </dsp:nvSpPr>
      <dsp:spPr>
        <a:xfrm>
          <a:off x="7633109" y="3575509"/>
          <a:ext cx="3994310" cy="16377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25550D-123F-461B-9D10-6B7C85B02CA5}">
      <dsp:nvSpPr>
        <dsp:cNvPr id="0" name=""/>
        <dsp:cNvSpPr/>
      </dsp:nvSpPr>
      <dsp:spPr>
        <a:xfrm>
          <a:off x="7919672" y="3847744"/>
          <a:ext cx="3994310" cy="16377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Дополнительные профессиональная программы (программы</a:t>
          </a:r>
          <a:r>
            <a:rPr lang="ru-RU" sz="1800" b="1" i="1" kern="1200" dirty="0" smtClean="0"/>
            <a:t> повышения квалификации </a:t>
          </a:r>
          <a:r>
            <a:rPr lang="ru-RU" sz="1800" b="1" kern="1200" dirty="0" smtClean="0"/>
            <a:t>либо программа</a:t>
          </a:r>
          <a:r>
            <a:rPr lang="ru-RU" sz="1800" b="1" i="1" kern="1200" dirty="0" smtClean="0"/>
            <a:t> профессиональной переподготовки</a:t>
          </a:r>
          <a:r>
            <a:rPr lang="ru-RU" sz="1800" kern="1200" dirty="0" smtClean="0"/>
            <a:t>)</a:t>
          </a:r>
          <a:endParaRPr lang="ru-RU" sz="1800" b="1" kern="1200" dirty="0"/>
        </a:p>
      </dsp:txBody>
      <dsp:txXfrm>
        <a:off x="7967639" y="3895711"/>
        <a:ext cx="3898376" cy="1541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E8A3F-8655-411D-9A8D-C8A195A0B905}" type="datetimeFigureOut">
              <a:rPr lang="ru-RU" smtClean="0"/>
              <a:pPr/>
              <a:t>14.04.2022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2081D-F3AC-4FDA-9BC1-66F5A546F0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5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58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37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2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374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020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414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2081D-F3AC-4FDA-9BC1-66F5A546F055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9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02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588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635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44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77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01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146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848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5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72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17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61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73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93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089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8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0" r:id="rId12"/>
    <p:sldLayoutId id="2147483981" r:id="rId13"/>
    <p:sldLayoutId id="2147483982" r:id="rId14"/>
    <p:sldLayoutId id="2147483983" r:id="rId15"/>
    <p:sldLayoutId id="214748398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document?id=70424884&amp;sub=1000" TargetMode="External"/><Relationship Id="rId2" Type="http://schemas.openxmlformats.org/officeDocument/2006/relationships/hyperlink" Target="http://ivo.garant.ru/document?id=70424884&amp;sub=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vo.garant.ru/document?id=70424884&amp;sub=1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97277" y="69669"/>
            <a:ext cx="12003931" cy="49108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/>
              <a:t>МБУ ДО ЦВР «Беркут» им. О.А. Юрасова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b="1" dirty="0"/>
              <a:t>«Основные аспекты разработки </a:t>
            </a:r>
            <a:r>
              <a:rPr lang="ru-RU" sz="3600" b="1" dirty="0" smtClean="0"/>
              <a:t>дополнительной общеобразовательной общеразвивающей </a:t>
            </a:r>
            <a:r>
              <a:rPr lang="ru-RU" sz="3600" b="1" dirty="0"/>
              <a:t>программы»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791854" y="5723105"/>
            <a:ext cx="4309354" cy="96903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Веселов Виктор Михайлович, </a:t>
            </a:r>
            <a:r>
              <a:rPr lang="ru-RU" sz="2000" dirty="0" smtClean="0"/>
              <a:t>методист МБУ ДО ЦВР «Беркут» им. О.А. Юрасова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741251" cy="160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2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184" y="72175"/>
            <a:ext cx="11887199" cy="702182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Требования к содержанию и реализации ДООП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630" y="1219200"/>
            <a:ext cx="11970754" cy="5638800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/>
              <a:t>Утверждение </a:t>
            </a:r>
            <a:r>
              <a:rPr lang="ru-RU" sz="2400" b="1" dirty="0"/>
              <a:t>ДООП осуществляется в соответствии с локальным нормативным актом образовательной организации</a:t>
            </a:r>
            <a:r>
              <a:rPr lang="ru-RU" sz="2400" dirty="0"/>
              <a:t>, регламентирующим утверждение программ. </a:t>
            </a:r>
            <a:endParaRPr lang="ru-RU" sz="2400" dirty="0" smtClean="0"/>
          </a:p>
          <a:p>
            <a:pPr algn="just"/>
            <a:r>
              <a:rPr lang="ru-RU" sz="2400" b="1" dirty="0" smtClean="0"/>
              <a:t>ДООП </a:t>
            </a:r>
            <a:r>
              <a:rPr lang="ru-RU" sz="2400" b="1" dirty="0"/>
              <a:t>размещаются и в региональном Навигаторе</a:t>
            </a:r>
            <a:r>
              <a:rPr lang="ru-RU" sz="2400" dirty="0"/>
              <a:t> согласно положениям Целевой модели развития региональной системы ДО (Целевая модель п. 4.2 в ред. 2021 г</a:t>
            </a:r>
            <a:r>
              <a:rPr lang="ru-RU" sz="2400" dirty="0" smtClean="0"/>
              <a:t>.). </a:t>
            </a:r>
            <a:endParaRPr lang="ru-RU" sz="2400" dirty="0" smtClean="0"/>
          </a:p>
          <a:p>
            <a:pPr algn="just"/>
            <a:r>
              <a:rPr lang="ru-RU" sz="2400" dirty="0" smtClean="0"/>
              <a:t>При </a:t>
            </a:r>
            <a:r>
              <a:rPr lang="ru-RU" sz="2400" dirty="0"/>
              <a:t>реализации ДООП </a:t>
            </a:r>
            <a:r>
              <a:rPr lang="ru-RU" sz="2400" b="1" dirty="0"/>
              <a:t>используются различные образовательные технологии, в том числе дистанционные образовательные технологии, электронное </a:t>
            </a:r>
            <a:r>
              <a:rPr lang="ru-RU" sz="2400" b="1" dirty="0" smtClean="0"/>
              <a:t>обучение</a:t>
            </a:r>
            <a:r>
              <a:rPr lang="ru-RU" sz="2400" dirty="0" smtClean="0"/>
              <a:t>. </a:t>
            </a:r>
          </a:p>
          <a:p>
            <a:pPr algn="just"/>
            <a:r>
              <a:rPr lang="ru-RU" sz="2400" b="1" dirty="0" smtClean="0"/>
              <a:t>ДООП реализуются </a:t>
            </a:r>
            <a:r>
              <a:rPr lang="ru-RU" sz="2400" dirty="0"/>
              <a:t>организацией, осуществляющей образовательную деятельность, </a:t>
            </a:r>
            <a:r>
              <a:rPr lang="ru-RU" sz="2400" b="1" dirty="0"/>
              <a:t>как самостоятельно, так и посредством сетевых форм их реализации </a:t>
            </a:r>
            <a:r>
              <a:rPr lang="ru-RU" sz="2400" dirty="0"/>
              <a:t>(ФЗ №273, гл.2 ст.13 </a:t>
            </a:r>
            <a:r>
              <a:rPr lang="ru-RU" sz="2400" dirty="0" smtClean="0"/>
              <a:t>п.1.)</a:t>
            </a:r>
          </a:p>
        </p:txBody>
      </p:sp>
    </p:spTree>
    <p:extLst>
      <p:ext uri="{BB962C8B-B14F-4D97-AF65-F5344CB8AC3E}">
        <p14:creationId xmlns:p14="http://schemas.microsoft.com/office/powerpoint/2010/main" val="1559432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743" y="0"/>
            <a:ext cx="11843657" cy="69669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Требования, предъявляемые к ДООП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8" y="1235676"/>
            <a:ext cx="11917405" cy="5530884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000" b="1" dirty="0"/>
              <a:t>ДООП </a:t>
            </a:r>
            <a:r>
              <a:rPr lang="ru-RU" sz="2000" b="1" dirty="0" smtClean="0"/>
              <a:t>строится на принципах: </a:t>
            </a:r>
            <a:r>
              <a:rPr lang="ru-RU" sz="2000" dirty="0"/>
              <a:t>конкретности, точности, логичности, реальности; иметь официально-деловой стиль изложения; иметь оптимальный объем, не перегруженный излишней информацией</a:t>
            </a:r>
            <a:r>
              <a:rPr lang="ru-RU" sz="2000" dirty="0" smtClean="0"/>
              <a:t>.</a:t>
            </a:r>
          </a:p>
          <a:p>
            <a:pPr marL="0" lvl="0" indent="0" algn="just">
              <a:buNone/>
            </a:pPr>
            <a:r>
              <a:rPr lang="ru-RU" sz="2000" b="1" dirty="0" smtClean="0"/>
              <a:t>К ДООП предъявляются следующие требования:</a:t>
            </a:r>
          </a:p>
          <a:p>
            <a:pPr lvl="0" algn="just"/>
            <a:r>
              <a:rPr lang="ru-RU" sz="2000" dirty="0" smtClean="0"/>
              <a:t>Актуальность </a:t>
            </a:r>
            <a:r>
              <a:rPr lang="ru-RU" sz="2000" dirty="0"/>
              <a:t>– ориентация на решение наиболее значимых проблем. </a:t>
            </a:r>
          </a:p>
          <a:p>
            <a:pPr lvl="0" algn="just"/>
            <a:r>
              <a:rPr lang="ru-RU" sz="2000" dirty="0"/>
              <a:t>Прогностичность – способность соответствовать изменяющимся требованиям и условиям ее реализации. </a:t>
            </a:r>
          </a:p>
          <a:p>
            <a:pPr lvl="0" algn="just"/>
            <a:r>
              <a:rPr lang="ru-RU" sz="2000" dirty="0"/>
              <a:t>Рациональность – возможность получать максимально полезный результат при достижении поставленной цели при помощи реально имеющихся ресурсов. </a:t>
            </a:r>
          </a:p>
          <a:p>
            <a:pPr lvl="0" algn="just"/>
            <a:r>
              <a:rPr lang="ru-RU" sz="2000" dirty="0"/>
              <a:t>Реалистичность – соответствие желаемого и возможного, соответствие между целью и реально необходимыми средствами для ее достижения. </a:t>
            </a:r>
          </a:p>
          <a:p>
            <a:pPr lvl="0" algn="just"/>
            <a:r>
              <a:rPr lang="ru-RU" sz="2000" dirty="0"/>
              <a:t>Целостность – полнота и </a:t>
            </a:r>
            <a:r>
              <a:rPr lang="ru-RU" sz="2000" dirty="0" smtClean="0"/>
              <a:t>согласованность ее компонентов.</a:t>
            </a:r>
            <a:endParaRPr lang="ru-RU" sz="2000" dirty="0"/>
          </a:p>
          <a:p>
            <a:pPr lvl="0" algn="just"/>
            <a:r>
              <a:rPr lang="ru-RU" sz="2000" dirty="0"/>
              <a:t>Контролируемость – определение промежуточных целей, то есть реальных способов проверки получаемых результатов. </a:t>
            </a:r>
          </a:p>
          <a:p>
            <a:pPr lvl="0" algn="just"/>
            <a:r>
              <a:rPr lang="ru-RU" sz="2000" dirty="0"/>
              <a:t>Вариативность – возможность оперативного обнаружения отклонений, например, по затратам времени, и коррекции действий. </a:t>
            </a:r>
          </a:p>
          <a:p>
            <a:pPr lvl="0" algn="just"/>
            <a:r>
              <a:rPr lang="ru-RU" sz="2000" dirty="0"/>
              <a:t>Сбалансированность по всем ресурсам: кадровым, материально-техническим, учебно-методическим, временным.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6656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2" y="78377"/>
            <a:ext cx="11887200" cy="696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Типология ДООП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132" y="1001485"/>
            <a:ext cx="11887200" cy="58565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i="1" dirty="0" smtClean="0"/>
              <a:t>1</a:t>
            </a:r>
            <a:r>
              <a:rPr lang="ru-RU" i="1" dirty="0"/>
              <a:t>. </a:t>
            </a:r>
            <a:r>
              <a:rPr lang="ru-RU" b="1" i="1" dirty="0"/>
              <a:t>По принципу составления: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- Типовые – рекомендованные Министерством </a:t>
            </a:r>
            <a:r>
              <a:rPr lang="ru-RU" dirty="0" smtClean="0"/>
              <a:t>просвещения РФ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Модернизированные – улучшенные, на взгляд разработчика.</a:t>
            </a:r>
          </a:p>
          <a:p>
            <a:pPr marL="0" indent="0" algn="just">
              <a:buNone/>
            </a:pPr>
            <a:r>
              <a:rPr lang="ru-RU" dirty="0"/>
              <a:t>- Компилятивные – составленные из разных элементов </a:t>
            </a:r>
            <a:r>
              <a:rPr lang="ru-RU" dirty="0" smtClean="0"/>
              <a:t>уже существующих программ.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Авторские – инновационные, </a:t>
            </a:r>
            <a:r>
              <a:rPr lang="ru-RU" dirty="0" smtClean="0"/>
              <a:t>имеющие элементы </a:t>
            </a:r>
            <a:r>
              <a:rPr lang="ru-RU" dirty="0"/>
              <a:t>нового либо в содержании, либо в технологии реализации, то есть определено свое, индивидуальное образовательно-педагогическое поле деятельности.</a:t>
            </a:r>
          </a:p>
          <a:p>
            <a:pPr marL="0" indent="0" algn="just">
              <a:buNone/>
            </a:pPr>
            <a:r>
              <a:rPr lang="ru-RU" b="1" i="1" dirty="0"/>
              <a:t>2. По продолжительности реализации:</a:t>
            </a:r>
            <a:endParaRPr lang="ru-RU" b="1" dirty="0"/>
          </a:p>
          <a:p>
            <a:pPr marL="0" indent="0" algn="just">
              <a:buNone/>
            </a:pPr>
            <a:r>
              <a:rPr lang="ru-RU" dirty="0"/>
              <a:t>- Краткосрочные (рассчитанные до года реализации)</a:t>
            </a:r>
          </a:p>
          <a:p>
            <a:pPr marL="0" indent="0" algn="just">
              <a:buNone/>
            </a:pPr>
            <a:r>
              <a:rPr lang="ru-RU" dirty="0"/>
              <a:t>- Среднесрочные (до трех лет)</a:t>
            </a:r>
          </a:p>
          <a:p>
            <a:pPr marL="0" indent="0" algn="just">
              <a:buNone/>
            </a:pPr>
            <a:r>
              <a:rPr lang="ru-RU" dirty="0"/>
              <a:t>- Долгосрочные (три и более лет)</a:t>
            </a:r>
          </a:p>
          <a:p>
            <a:pPr marL="0" indent="0" algn="just">
              <a:buNone/>
            </a:pPr>
            <a:r>
              <a:rPr lang="ru-RU" b="1" i="1" dirty="0"/>
              <a:t>3. По направленности: </a:t>
            </a:r>
            <a:r>
              <a:rPr lang="ru-RU" dirty="0"/>
              <a:t>технической;</a:t>
            </a:r>
            <a:r>
              <a:rPr lang="ru-RU" i="1" dirty="0"/>
              <a:t> </a:t>
            </a:r>
            <a:r>
              <a:rPr lang="ru-RU" dirty="0"/>
              <a:t>художественной;</a:t>
            </a:r>
            <a:r>
              <a:rPr lang="ru-RU" i="1" dirty="0"/>
              <a:t> </a:t>
            </a:r>
            <a:r>
              <a:rPr lang="ru-RU" dirty="0"/>
              <a:t>физкультурно-спортивной;</a:t>
            </a:r>
            <a:r>
              <a:rPr lang="ru-RU" i="1" dirty="0"/>
              <a:t> </a:t>
            </a:r>
            <a:r>
              <a:rPr lang="ru-RU" dirty="0"/>
              <a:t>туристско-краеведческой;</a:t>
            </a:r>
            <a:r>
              <a:rPr lang="ru-RU" i="1" dirty="0"/>
              <a:t> </a:t>
            </a:r>
            <a:r>
              <a:rPr lang="ru-RU" dirty="0"/>
              <a:t>социально-педагогической;</a:t>
            </a:r>
            <a:r>
              <a:rPr lang="ru-RU" i="1" dirty="0"/>
              <a:t> </a:t>
            </a:r>
            <a:r>
              <a:rPr lang="ru-RU" dirty="0"/>
              <a:t>естественнонаучной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i="1" dirty="0" smtClean="0"/>
              <a:t>4. </a:t>
            </a:r>
            <a:r>
              <a:rPr lang="ru-RU" b="1" i="1" dirty="0" smtClean="0"/>
              <a:t>По </a:t>
            </a:r>
            <a:r>
              <a:rPr lang="ru-RU" b="1" i="1" dirty="0"/>
              <a:t>целевому </a:t>
            </a:r>
            <a:r>
              <a:rPr lang="ru-RU" b="1" i="1" dirty="0" smtClean="0"/>
              <a:t>ориентиру</a:t>
            </a:r>
            <a:r>
              <a:rPr lang="ru-RU" dirty="0" smtClean="0"/>
              <a:t>: </a:t>
            </a:r>
            <a:r>
              <a:rPr lang="ru-RU" dirty="0"/>
              <a:t>ознакомительный, базовый, </a:t>
            </a:r>
            <a:r>
              <a:rPr lang="ru-RU" dirty="0" smtClean="0"/>
              <a:t>углубленный.</a:t>
            </a:r>
          </a:p>
          <a:p>
            <a:pPr marL="0" indent="0" algn="just">
              <a:buNone/>
            </a:pPr>
            <a:r>
              <a:rPr lang="ru-RU" dirty="0" smtClean="0"/>
              <a:t>5. </a:t>
            </a:r>
            <a:r>
              <a:rPr lang="ru-RU" b="1" dirty="0" smtClean="0"/>
              <a:t>Уровню сложности в контексте содержания программы: </a:t>
            </a:r>
            <a:r>
              <a:rPr lang="ru-RU" dirty="0" smtClean="0"/>
              <a:t>стартовый, базовый, продвинутый (для бюджетных программ)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37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257" y="29029"/>
            <a:ext cx="11800114" cy="7982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Уровни сложности ДООП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1257" y="1175657"/>
            <a:ext cx="11930743" cy="5682343"/>
          </a:xfrm>
        </p:spPr>
        <p:txBody>
          <a:bodyPr>
            <a:noAutofit/>
          </a:bodyPr>
          <a:lstStyle/>
          <a:p>
            <a:pPr algn="just"/>
            <a:r>
              <a:rPr lang="ru-RU" sz="2000" i="1" dirty="0"/>
              <a:t>Содержание и материал ДООП должны быть организованы по принципу дифференциации в соответствии со следующими уровнями сложности: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1.</a:t>
            </a:r>
            <a:r>
              <a:rPr lang="ru-RU" sz="2000" b="1" i="1" dirty="0" smtClean="0"/>
              <a:t> "Стартовый </a:t>
            </a:r>
            <a:r>
              <a:rPr lang="ru-RU" sz="2000" b="1" i="1" dirty="0"/>
              <a:t>уровень".</a:t>
            </a:r>
            <a:r>
              <a:rPr lang="ru-RU" sz="2000" b="1" dirty="0"/>
              <a:t> </a:t>
            </a:r>
            <a:r>
              <a:rPr lang="ru-RU" sz="2000" dirty="0"/>
              <a:t>Предполагает использование и реализацию общедоступных и универсальных форм организации материала, минимальную сложность предлагаемого для освоения содержания программы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2. </a:t>
            </a:r>
            <a:r>
              <a:rPr lang="ru-RU" sz="2000" b="1" i="1" dirty="0"/>
              <a:t>"Базовый уровень".</a:t>
            </a:r>
            <a:r>
              <a:rPr lang="ru-RU" sz="2000" b="1" dirty="0"/>
              <a:t> </a:t>
            </a:r>
            <a:r>
              <a:rPr lang="ru-RU" sz="2000" dirty="0"/>
              <a:t>Предполагает использование и реализацию таких форм организации материала, которые допускают освоение специализированных знаний и языка, гарантированно обеспечивают трансляцию общей и целостной картины в рамках содержательно-тематического направления программы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/>
          </a:p>
          <a:p>
            <a:pPr marL="0" indent="0" algn="just">
              <a:buNone/>
            </a:pPr>
            <a:r>
              <a:rPr lang="ru-RU" sz="2000" dirty="0"/>
              <a:t>3. </a:t>
            </a:r>
            <a:r>
              <a:rPr lang="ru-RU" sz="2000" b="1" dirty="0"/>
              <a:t>"Продвинутый уровень"</a:t>
            </a:r>
            <a:r>
              <a:rPr lang="ru-RU" sz="2000" i="1" dirty="0"/>
              <a:t>.</a:t>
            </a:r>
            <a:r>
              <a:rPr lang="ru-RU" sz="2000" dirty="0"/>
              <a:t> Предполагает использование форм организации материала, обеспечивающих доступ к сложным (возможно узкоспециализированным) и нетривиальным разделам в рамках содержательно-тематического направления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3172278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989" y="72175"/>
            <a:ext cx="11697729" cy="5868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Структура ДООП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5373" y="1285102"/>
            <a:ext cx="5906530" cy="54122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Буйлова Л.Н.</a:t>
            </a:r>
          </a:p>
          <a:p>
            <a:pPr marL="0" indent="0" algn="just">
              <a:buNone/>
            </a:pPr>
            <a:r>
              <a:rPr lang="ru-RU" sz="1600" b="1" dirty="0" smtClean="0"/>
              <a:t>1) Комплекс </a:t>
            </a:r>
            <a:r>
              <a:rPr lang="ru-RU" sz="1600" b="1" dirty="0"/>
              <a:t>основных характеристик </a:t>
            </a:r>
            <a:r>
              <a:rPr lang="ru-RU" sz="1600" b="1" dirty="0" smtClean="0"/>
              <a:t>программы: </a:t>
            </a:r>
          </a:p>
          <a:p>
            <a:pPr marL="0" indent="0" algn="just">
              <a:buNone/>
            </a:pPr>
            <a:r>
              <a:rPr lang="ru-RU" sz="1600" dirty="0" smtClean="0"/>
              <a:t>- пояснительная </a:t>
            </a:r>
            <a:r>
              <a:rPr lang="ru-RU" sz="1600" dirty="0"/>
              <a:t>записка;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цель </a:t>
            </a:r>
            <a:r>
              <a:rPr lang="ru-RU" sz="1600" dirty="0"/>
              <a:t>и задачи программы;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содержание </a:t>
            </a:r>
            <a:r>
              <a:rPr lang="ru-RU" sz="1600" dirty="0"/>
              <a:t>программы;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планируемые результаты.  </a:t>
            </a:r>
          </a:p>
          <a:p>
            <a:pPr marL="0" indent="0" algn="just">
              <a:buNone/>
            </a:pPr>
            <a:r>
              <a:rPr lang="ru-RU" sz="1600" b="1" dirty="0" smtClean="0"/>
              <a:t>2) Комплекс </a:t>
            </a:r>
            <a:r>
              <a:rPr lang="ru-RU" sz="1600" b="1" dirty="0"/>
              <a:t>организационно-педагогических условий, включая формы </a:t>
            </a:r>
            <a:r>
              <a:rPr lang="ru-RU" sz="1600" b="1" dirty="0" smtClean="0"/>
              <a:t>аттестации:</a:t>
            </a:r>
          </a:p>
          <a:p>
            <a:pPr marL="0" indent="0" algn="just">
              <a:buNone/>
            </a:pPr>
            <a:r>
              <a:rPr lang="ru-RU" sz="1600" dirty="0" smtClean="0"/>
              <a:t>- календарный </a:t>
            </a:r>
            <a:r>
              <a:rPr lang="ru-RU" sz="1600" dirty="0"/>
              <a:t>учебный график;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условия </a:t>
            </a:r>
            <a:r>
              <a:rPr lang="ru-RU" sz="1600" dirty="0"/>
              <a:t>реализации программы;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формы </a:t>
            </a:r>
            <a:r>
              <a:rPr lang="ru-RU" sz="1600" dirty="0"/>
              <a:t>аттестации;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оценочные </a:t>
            </a:r>
            <a:r>
              <a:rPr lang="ru-RU" sz="1600" dirty="0"/>
              <a:t>материалы</a:t>
            </a:r>
            <a:r>
              <a:rPr lang="ru-RU" sz="1600" dirty="0" smtClean="0"/>
              <a:t>;</a:t>
            </a:r>
          </a:p>
          <a:p>
            <a:pPr marL="0" indent="0" algn="just">
              <a:buNone/>
            </a:pPr>
            <a:r>
              <a:rPr lang="ru-RU" sz="1600" dirty="0" smtClean="0"/>
              <a:t>- методические </a:t>
            </a:r>
            <a:r>
              <a:rPr lang="ru-RU" sz="1600" dirty="0"/>
              <a:t>материалы; </a:t>
            </a: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- список литературы. </a:t>
            </a:r>
          </a:p>
          <a:p>
            <a:pPr marL="0" indent="0" algn="just">
              <a:buNone/>
            </a:pPr>
            <a:r>
              <a:rPr lang="ru-RU" sz="1600" dirty="0" smtClean="0"/>
              <a:t>- приложения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61903" y="1285102"/>
            <a:ext cx="5964194" cy="548145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ФИРО</a:t>
            </a:r>
          </a:p>
          <a:p>
            <a:pPr algn="just"/>
            <a:r>
              <a:rPr lang="ru-RU" dirty="0" smtClean="0"/>
              <a:t>Титульный </a:t>
            </a:r>
            <a:r>
              <a:rPr lang="ru-RU" dirty="0"/>
              <a:t>лист</a:t>
            </a:r>
          </a:p>
          <a:p>
            <a:pPr algn="just"/>
            <a:r>
              <a:rPr lang="ru-RU" dirty="0"/>
              <a:t>Оглавление</a:t>
            </a:r>
          </a:p>
          <a:p>
            <a:pPr algn="just"/>
            <a:r>
              <a:rPr lang="ru-RU" b="1" dirty="0"/>
              <a:t>Раздел 1. «Комплекс основных характеристик программы»</a:t>
            </a:r>
          </a:p>
          <a:p>
            <a:pPr marL="0" indent="0" algn="just">
              <a:buNone/>
            </a:pPr>
            <a:r>
              <a:rPr lang="ru-RU" dirty="0"/>
              <a:t>1.1. Пояснительная записка.</a:t>
            </a:r>
          </a:p>
          <a:p>
            <a:pPr marL="0" indent="0" algn="just">
              <a:buNone/>
            </a:pPr>
            <a:r>
              <a:rPr lang="ru-RU" dirty="0"/>
              <a:t>1.2. Цель и задачи программы.</a:t>
            </a:r>
          </a:p>
          <a:p>
            <a:pPr marL="0" indent="0" algn="just">
              <a:buNone/>
            </a:pPr>
            <a:r>
              <a:rPr lang="ru-RU" dirty="0"/>
              <a:t>1.3. Содержание программы</a:t>
            </a:r>
          </a:p>
          <a:p>
            <a:pPr marL="0" indent="0" algn="just">
              <a:buNone/>
            </a:pPr>
            <a:r>
              <a:rPr lang="ru-RU" dirty="0"/>
              <a:t>1.3.1. Учебный план.</a:t>
            </a:r>
          </a:p>
          <a:p>
            <a:pPr marL="0" indent="0" algn="just">
              <a:buNone/>
            </a:pPr>
            <a:r>
              <a:rPr lang="ru-RU" dirty="0"/>
              <a:t>1.3.2. Содержание учебного плана.</a:t>
            </a:r>
          </a:p>
          <a:p>
            <a:pPr marL="0" indent="0" algn="just">
              <a:buNone/>
            </a:pPr>
            <a:r>
              <a:rPr lang="ru-RU" dirty="0"/>
              <a:t>1.4. Планируемые результаты.</a:t>
            </a:r>
          </a:p>
          <a:p>
            <a:pPr marL="0" indent="0" algn="just">
              <a:buNone/>
            </a:pPr>
            <a:r>
              <a:rPr lang="ru-RU" b="1" dirty="0"/>
              <a:t>Раздел 2. «Комплекс организационно-педагогических условий»</a:t>
            </a:r>
          </a:p>
          <a:p>
            <a:pPr marL="0" indent="0" algn="just">
              <a:buNone/>
            </a:pPr>
            <a:r>
              <a:rPr lang="ru-RU" dirty="0"/>
              <a:t>2.1. Календарный учебный график.</a:t>
            </a:r>
          </a:p>
          <a:p>
            <a:pPr marL="0" indent="0" algn="just">
              <a:buNone/>
            </a:pPr>
            <a:r>
              <a:rPr lang="ru-RU" dirty="0"/>
              <a:t>2.2. Условия реализации программы.</a:t>
            </a:r>
          </a:p>
          <a:p>
            <a:pPr marL="0" indent="0" algn="just">
              <a:buNone/>
            </a:pPr>
            <a:r>
              <a:rPr lang="ru-RU" dirty="0"/>
              <a:t>2.3. Формы аттестации и оценочные материалы.</a:t>
            </a:r>
          </a:p>
          <a:p>
            <a:pPr marL="0" indent="0" algn="just">
              <a:buNone/>
            </a:pPr>
            <a:r>
              <a:rPr lang="ru-RU" dirty="0"/>
              <a:t>2.4. Методические материалы.</a:t>
            </a:r>
          </a:p>
          <a:p>
            <a:pPr marL="0" indent="0" algn="just">
              <a:buNone/>
            </a:pPr>
            <a:r>
              <a:rPr lang="ru-RU" dirty="0"/>
              <a:t>2.5. Рабочие программы (модули) курсов, дисциплин программы.</a:t>
            </a:r>
          </a:p>
          <a:p>
            <a:pPr algn="just"/>
            <a:r>
              <a:rPr lang="ru-RU" dirty="0"/>
              <a:t>Список литературы</a:t>
            </a:r>
          </a:p>
          <a:p>
            <a:pPr algn="just"/>
            <a:r>
              <a:rPr lang="ru-RU" dirty="0" smtClean="0"/>
              <a:t>Приложения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519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875868"/>
              </p:ext>
            </p:extLst>
          </p:nvPr>
        </p:nvGraphicFramePr>
        <p:xfrm>
          <a:off x="278968" y="154983"/>
          <a:ext cx="11763214" cy="6696289"/>
        </p:xfrm>
        <a:graphic>
          <a:graphicData uri="http://schemas.openxmlformats.org/drawingml/2006/table">
            <a:tbl>
              <a:tblPr firstRow="1" firstCol="1" bandRow="1"/>
              <a:tblGrid>
                <a:gridCol w="701136"/>
                <a:gridCol w="2506212"/>
                <a:gridCol w="3297980"/>
                <a:gridCol w="5257886"/>
              </a:tblGrid>
              <a:tr h="1084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Структурный элемент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Что указывается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Примеры/Рекомендации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6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ОУ; где, когда и кем утверждена программа; название </a:t>
                      </a:r>
                      <a:r>
                        <a:rPr lang="ru-RU" sz="20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программы;направленность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детей, на которых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рассчитана;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ФИО, должность автора(</a:t>
                      </a:r>
                      <a:r>
                        <a:rPr lang="ru-RU" sz="20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); </a:t>
                      </a:r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города, населенного пункта, в котором реализуется ДОП; год разработки.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оформления титульного листа программы можно найти (Письмо Минобрнауки РФ от 18 ноября 2015 г. N 09-3242 "О направлении информации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")</a:t>
                      </a:r>
                    </a:p>
                    <a:p>
                      <a:pPr algn="just"/>
                      <a:endParaRPr lang="ru-RU" sz="20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разработки программы должен совпадать с годом ее утверждения!!!</a:t>
                      </a:r>
                      <a:endParaRPr lang="ru-RU" sz="20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8855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027124"/>
              </p:ext>
            </p:extLst>
          </p:nvPr>
        </p:nvGraphicFramePr>
        <p:xfrm>
          <a:off x="2946492" y="299251"/>
          <a:ext cx="6485977" cy="6480927"/>
        </p:xfrm>
        <a:graphic>
          <a:graphicData uri="http://schemas.openxmlformats.org/drawingml/2006/table">
            <a:tbl>
              <a:tblPr firstRow="1" firstCol="1" bandRow="1"/>
              <a:tblGrid>
                <a:gridCol w="6485977"/>
              </a:tblGrid>
              <a:tr h="1251294">
                <a:tc>
                  <a:txBody>
                    <a:bodyPr/>
                    <a:lstStyle/>
                    <a:p>
                      <a:pPr marR="635" indent="450850" algn="ctr">
                        <a:lnSpc>
                          <a:spcPct val="107000"/>
                        </a:lnSpc>
                        <a:spcAft>
                          <a:spcPts val="10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Департамент образования администрации.........области </a:t>
                      </a:r>
                    </a:p>
                    <a:p>
                      <a:pPr marL="1376680" marR="1377315" indent="4508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Муниципальное образовательное учреждение дополнительного образования детей Дом детского творчества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101" marR="54413" marT="25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29633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55"/>
                        </a:spcAft>
                        <a:tabLst>
                          <a:tab pos="3170555" algn="ctr"/>
                          <a:tab pos="3983355" algn="ctr"/>
                        </a:tabLs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Принята на заседании методического 	 	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 Утверждаю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(педагогического) совета 	           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   Директор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МОУ ДОД ДДТ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 "__" ____________ 20__ г. 	 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__________________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/ФИО/ </a:t>
                      </a:r>
                    </a:p>
                    <a:p>
                      <a:pPr marR="213360" indent="4508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Протокол N ______________ 	               </a:t>
                      </a: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                     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от "__" ____________ 20__ г.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2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Дополнительная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общеобразовательная общеразвивающая программа художественной направленности </a:t>
                      </a: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2540" indent="450850" algn="ctr">
                        <a:lnSpc>
                          <a:spcPct val="115000"/>
                        </a:lnSpc>
                        <a:spcAft>
                          <a:spcPts val="1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"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Рукодельница"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81635" marR="2540" indent="450850" algn="ctr">
                        <a:lnSpc>
                          <a:spcPct val="107000"/>
                        </a:lnSpc>
                        <a:spcAft>
                          <a:spcPts val="11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Возраст обучающихся: 10-12 лет  </a:t>
                      </a: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Срок реализации: 2 года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15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	 	 </a:t>
                      </a: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59715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Автор-составитель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</a:p>
                    <a:p>
                      <a:pPr marL="3524250" marR="2540" indent="450850" algn="l">
                        <a:lnSpc>
                          <a:spcPct val="115000"/>
                        </a:lnSpc>
                        <a:spcAft>
                          <a:spcPts val="15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Петрова Мария Степановна, педагог </a:t>
                      </a:r>
                    </a:p>
                    <a:p>
                      <a:pPr marR="69215" indent="450850" algn="r">
                        <a:lnSpc>
                          <a:spcPct val="107000"/>
                        </a:lnSpc>
                        <a:spcAft>
                          <a:spcPts val="10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дополнительного образования </a:t>
                      </a: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79095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 ..................., 2015. </a:t>
                      </a:r>
                    </a:p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51101" marR="54413" marT="2507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430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6017"/>
              </p:ext>
            </p:extLst>
          </p:nvPr>
        </p:nvGraphicFramePr>
        <p:xfrm>
          <a:off x="0" y="1"/>
          <a:ext cx="1219200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726694"/>
                <a:gridCol w="2016506"/>
                <a:gridCol w="2200275"/>
                <a:gridCol w="7248526"/>
              </a:tblGrid>
              <a:tr h="68579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 основных характеристик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записка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Нормативно-правовая база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Описание нормативно-правовой базы, на которую опирался автор или составитель при написании программы. </a:t>
                      </a: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Данная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	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имеет (указать):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техническую, 	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социально-гуманитарную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художественную,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физкультурно-спортивную,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туристско-краеведческую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</a:t>
                      </a:r>
                      <a:r>
                        <a:rPr lang="ru-RU" sz="18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направлена на (</a:t>
                      </a:r>
                      <a:r>
                        <a:rPr lang="ru-RU" sz="1800" b="1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выбрать необходимое): </a:t>
                      </a:r>
                      <a:endParaRPr lang="ru-RU" sz="18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развитие творческих способностей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обучающихся;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indent="-34290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удовлетворение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индивидуальных потребностей в интеллектуальном, нравственном (художественно-эстетическом,)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развитии;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поддержку детей, проявивших интерес и определенные способности к техническому творчеству, художественному творчеству, иностранным 	языкам, техническому моделированию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</a:p>
                    <a:p>
                      <a:pPr marL="0" indent="0" algn="just"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423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48644"/>
              </p:ext>
            </p:extLst>
          </p:nvPr>
        </p:nvGraphicFramePr>
        <p:xfrm>
          <a:off x="0" y="0"/>
          <a:ext cx="12101211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721282"/>
                <a:gridCol w="889804"/>
                <a:gridCol w="3344091"/>
                <a:gridCol w="7146034"/>
              </a:tblGrid>
              <a:tr h="6858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овизна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актуальность, педагогическая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целесообразность 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Уровень программы: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стартовый, базовый или продвинутый</a:t>
                      </a:r>
                      <a:r>
                        <a:rPr lang="ru-RU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(для бюджетных программ)</a:t>
                      </a: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u="sng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u="sng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</a:t>
                      </a:r>
                      <a:r>
                        <a:rPr lang="ru-RU" sz="1800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указать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принципиальное отличие данной программы от подобных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чем ее своеобразность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Новизна указывается в случае, если она действительно имеется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!!!</a:t>
                      </a:r>
                      <a:endParaRPr lang="ru-RU" sz="1800" b="1" u="sng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="1" u="sng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r>
                        <a:rPr lang="ru-RU" sz="1800" b="1" u="sng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указать важность, значение программы для детей, родителей, общества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или описать проблему, которую можно решить посредством программы.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Актуальность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это ответ на вопрос, зачем в современных условиях нужна конкретная программа? Зачем детям заниматься спортом? Зачем заниматься рукоделием в современной действительности.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baseline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Педагогическая</a:t>
                      </a:r>
                      <a:r>
                        <a:rPr lang="ru-RU" sz="1800" b="1" u="sng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целесообразность:</a:t>
                      </a:r>
                      <a:r>
                        <a:rPr lang="ru-RU" sz="1800" b="0" u="none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необходимо обосновать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приемов, форм, средств и методов образовательной деятельности в соответствии с целями и задачами программы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882" marR="588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442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025" y="0"/>
            <a:ext cx="11991975" cy="6857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Примеры </a:t>
            </a:r>
            <a:endParaRPr lang="ru-RU" sz="2000" dirty="0"/>
          </a:p>
          <a:p>
            <a:pPr algn="just"/>
            <a:r>
              <a:rPr lang="ru-RU" sz="2000" b="1" i="1" dirty="0"/>
              <a:t>Новизна</a:t>
            </a:r>
            <a:r>
              <a:rPr lang="ru-RU" sz="2000" i="1" dirty="0"/>
              <a:t> </a:t>
            </a:r>
            <a:r>
              <a:rPr lang="ru-RU" sz="2000" b="1" dirty="0" smtClean="0"/>
              <a:t>программы</a:t>
            </a:r>
            <a:r>
              <a:rPr lang="ru-RU" sz="2000" dirty="0" smtClean="0"/>
              <a:t> </a:t>
            </a:r>
            <a:r>
              <a:rPr lang="ru-RU" sz="2000" dirty="0"/>
              <a:t>«Как вести за собой» основана на комплексном подходе к подготовке молодого человека «новой формации», умеющего жить в современных </a:t>
            </a:r>
            <a:r>
              <a:rPr lang="ru-RU" sz="2000" dirty="0" smtClean="0"/>
              <a:t>социально-экономических </a:t>
            </a:r>
            <a:r>
              <a:rPr lang="ru-RU" sz="2000" dirty="0"/>
              <a:t>условиях: компетентного, мобильного, с высокой культурой делового общения, готового к принятию управленческих решений, умеющего эффективно взаимодействовать с деловыми партнерами.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b="1" dirty="0"/>
              <a:t>Актуальность предлагаемой программы </a:t>
            </a:r>
            <a:r>
              <a:rPr lang="ru-RU" sz="2000" dirty="0"/>
              <a:t>определяется запросом со стороны детей и их родителей на программы </a:t>
            </a:r>
            <a:r>
              <a:rPr lang="ru-RU" sz="2000" dirty="0" smtClean="0"/>
              <a:t>художественно-эстетического </a:t>
            </a:r>
            <a:r>
              <a:rPr lang="ru-RU" sz="2000" dirty="0"/>
              <a:t>развития младших школьников, материально-технические условия для реализации которых имеются только на базе </a:t>
            </a:r>
            <a:r>
              <a:rPr lang="ru-RU" sz="2000" dirty="0" smtClean="0"/>
              <a:t>учреждения.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b="1" dirty="0" smtClean="0"/>
              <a:t>Актуальность </a:t>
            </a:r>
            <a:r>
              <a:rPr lang="ru-RU" sz="2000" dirty="0" smtClean="0"/>
              <a:t>программы </a:t>
            </a:r>
            <a:r>
              <a:rPr lang="ru-RU" sz="2000" dirty="0"/>
              <a:t>«Как вести за собой» опирается на необходимость подготовки молодежных лидеров – организаторов деятельности детских общественных объединений на современном этапе развития общества</a:t>
            </a:r>
            <a:r>
              <a:rPr lang="ru-RU" sz="2000" dirty="0" smtClean="0"/>
              <a:t>.</a:t>
            </a:r>
          </a:p>
          <a:p>
            <a:pPr marL="0" indent="0" algn="just">
              <a:buNone/>
            </a:pPr>
            <a:endParaRPr lang="ru-RU" sz="2000" dirty="0" smtClean="0"/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Педагогическая </a:t>
            </a:r>
            <a:r>
              <a:rPr lang="ru-RU" sz="2000" b="1" dirty="0">
                <a:solidFill>
                  <a:schemeClr val="tx1"/>
                </a:solidFill>
              </a:rPr>
              <a:t>целесообразность программы </a:t>
            </a:r>
            <a:r>
              <a:rPr lang="ru-RU" sz="2000" dirty="0">
                <a:solidFill>
                  <a:schemeClr val="tx1"/>
                </a:solidFill>
              </a:rPr>
              <a:t>обусловлена тем, что “квиллинг” открывает детям путь к творчеству, развивает их фантазию и художественные возможности. Программа построена “от простого к сложному”……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78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282" y="113122"/>
            <a:ext cx="11672047" cy="59957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Вопросы семинара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709" y="1260389"/>
            <a:ext cx="11891198" cy="5476587"/>
          </a:xfrm>
        </p:spPr>
        <p:txBody>
          <a:bodyPr/>
          <a:lstStyle/>
          <a:p>
            <a:pPr algn="just">
              <a:buAutoNum type="arabicPeriod"/>
            </a:pPr>
            <a:r>
              <a:rPr lang="ru-RU" sz="2800" dirty="0" smtClean="0"/>
              <a:t>Нормативно-правовая </a:t>
            </a:r>
            <a:r>
              <a:rPr lang="ru-RU" sz="2800" dirty="0"/>
              <a:t>база разработки дополнительных общеобразовательных общеразвивающих </a:t>
            </a:r>
            <a:r>
              <a:rPr lang="ru-RU" sz="2800" dirty="0" smtClean="0"/>
              <a:t>программ (ДООП)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Основные понятия и термины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Содержание и требования к </a:t>
            </a:r>
            <a:r>
              <a:rPr lang="ru-RU" sz="2800" dirty="0" smtClean="0"/>
              <a:t>разработке и реализации </a:t>
            </a:r>
            <a:r>
              <a:rPr lang="ru-RU" sz="2800" dirty="0" smtClean="0"/>
              <a:t>ДООП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Типология ДООП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Структура </a:t>
            </a:r>
            <a:r>
              <a:rPr lang="ru-RU" sz="2800" dirty="0" smtClean="0"/>
              <a:t>ДООП и </a:t>
            </a:r>
            <a:r>
              <a:rPr lang="ru-RU" sz="2800" dirty="0" smtClean="0"/>
              <a:t>содержание ее основных элементов 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Основные ошибки при подготовке и оформлении ДООП</a:t>
            </a:r>
          </a:p>
          <a:p>
            <a:pPr algn="just">
              <a:buFont typeface="Wingdings 3" charset="2"/>
              <a:buAutoNum type="arabicPeriod"/>
            </a:pPr>
            <a:r>
              <a:rPr lang="ru-RU" sz="2800" dirty="0" smtClean="0"/>
              <a:t>Оформление ДООП</a:t>
            </a:r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 algn="just">
              <a:buFont typeface="Wingdings 3" charset="2"/>
              <a:buAutoNum type="arabicPeriod"/>
            </a:pPr>
            <a:endParaRPr lang="ru-RU" dirty="0" smtClean="0"/>
          </a:p>
          <a:p>
            <a:pPr>
              <a:buFont typeface="Wingdings 3" charset="2"/>
              <a:buAutoNum type="arabicPeriod"/>
            </a:pPr>
            <a:endParaRPr lang="ru-RU" dirty="0"/>
          </a:p>
          <a:p>
            <a:pPr>
              <a:buAutoNum type="arabicPeriod"/>
            </a:pPr>
            <a:endParaRPr lang="ru-RU" dirty="0" smtClean="0"/>
          </a:p>
          <a:p>
            <a:pPr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49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177582"/>
              </p:ext>
            </p:extLst>
          </p:nvPr>
        </p:nvGraphicFramePr>
        <p:xfrm>
          <a:off x="184826" y="0"/>
          <a:ext cx="11928797" cy="6775269"/>
        </p:xfrm>
        <a:graphic>
          <a:graphicData uri="http://schemas.openxmlformats.org/drawingml/2006/table">
            <a:tbl>
              <a:tblPr firstRow="1" firstCol="1" bandRow="1"/>
              <a:tblGrid>
                <a:gridCol w="711004"/>
                <a:gridCol w="1324856"/>
                <a:gridCol w="3048000"/>
                <a:gridCol w="6844937"/>
              </a:tblGrid>
              <a:tr h="38614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Отличительные особенности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уже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существующих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если конкретная программа чем-то отличается от уже </a:t>
                      </a: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существующих!!!!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модифицирующий какую-либо аналогичную программу, может указать на внесенные им изменения. </a:t>
                      </a:r>
                      <a:endParaRPr lang="ru-RU" sz="18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Это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быть: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дополненные темы, разделы;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применяемые на занятиях новые формы и методы;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самостоятельно разрабатываемые диагностические, дидактические материалы и т.п.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изменение режима занятий, сроков реализации программы и т.п.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38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Адресат программы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возраст детей,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дается кратко 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психолого-возрастных особенностей обучающихся.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Могут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быть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обоснованы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принципы формирования групп, количество обучающихся в группе с учетом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Может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быть дана информация о категории детей, для которых предназначена программа.</a:t>
                      </a:r>
                    </a:p>
                  </a:txBody>
                  <a:tcPr marL="54821" marR="548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2245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725650"/>
              </p:ext>
            </p:extLst>
          </p:nvPr>
        </p:nvGraphicFramePr>
        <p:xfrm>
          <a:off x="209005" y="2"/>
          <a:ext cx="11913326" cy="6763868"/>
        </p:xfrm>
        <a:graphic>
          <a:graphicData uri="http://schemas.openxmlformats.org/drawingml/2006/table">
            <a:tbl>
              <a:tblPr firstRow="1" firstCol="1" bandRow="1"/>
              <a:tblGrid>
                <a:gridCol w="643320"/>
                <a:gridCol w="963091"/>
                <a:gridCol w="2988722"/>
                <a:gridCol w="7318193"/>
              </a:tblGrid>
              <a:tr h="835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Адресат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программы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Примерный портрет учащегося – участника данной программы – возраст,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уровень развития, круг интересов, личностные характеристики.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Объем программы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учебных часов, запланированных на весь период обучения, необходимых для освоения программы.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Пример: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Объем программы: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68 учебных часов в год с учебной группой (34 учебные недели).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49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обучения и режим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занятий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обучения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определяются образовательной организацией, самостоятельно, если иное не установлено законодательством РФ (Приказ Минобрнауки РФ № 196 «Об утверждении порядка…»).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</a:t>
                      </a:r>
                      <a:r>
                        <a:rPr lang="ru-RU" sz="16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обучения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очная, очно-заочная или заочная форме (Закон № 273-ФЗ, гл. 2, ст. 17, п. 2), а также «допускается сочетание различных форм получения образования и форм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обучения».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u="sng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Режим </a:t>
                      </a:r>
                      <a:r>
                        <a:rPr lang="ru-RU" sz="1600" b="1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занятий, периодичность и продолжительность занятий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–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Общее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количество часов в год; количество часов и занятий в неделю; периодичность и продолжительность занятий.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Пример:</a:t>
                      </a:r>
                      <a:r>
                        <a:rPr lang="ru-RU" sz="1600" b="1" i="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Режим </a:t>
                      </a:r>
                      <a:r>
                        <a:rPr lang="ru-RU" sz="1600" i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занятий: </a:t>
                      </a: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раз в неделю по два учебных часа с каждой учебной группой.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организации занятий по данной программе определяется календарным учебном графиком и соответствует нормам, утвержденным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1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Срок освоения программы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Указывается продолжительность программы - количество недель, месяцев, лет, необходимых для ее освоения.</a:t>
                      </a:r>
                    </a:p>
                  </a:txBody>
                  <a:tcPr marL="56423" marR="564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630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589" y="69669"/>
            <a:ext cx="11922035" cy="672301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5000" b="1" i="1" dirty="0" smtClean="0"/>
              <a:t>Примеры </a:t>
            </a:r>
          </a:p>
          <a:p>
            <a:pPr marL="0" indent="0" algn="ctr">
              <a:buNone/>
            </a:pPr>
            <a:endParaRPr lang="ru-RU" sz="5000" b="1" i="1" dirty="0"/>
          </a:p>
          <a:p>
            <a:pPr marL="0" indent="0" algn="ctr">
              <a:buNone/>
            </a:pPr>
            <a:endParaRPr lang="ru-RU" sz="5000" b="1" i="1" dirty="0" smtClean="0"/>
          </a:p>
          <a:p>
            <a:pPr algn="just"/>
            <a:r>
              <a:rPr lang="ru-RU" sz="6200" b="1" dirty="0"/>
              <a:t>Программа адресована детям </a:t>
            </a:r>
            <a:r>
              <a:rPr lang="ru-RU" sz="6200" dirty="0"/>
              <a:t>от</a:t>
            </a:r>
            <a:r>
              <a:rPr lang="ru-RU" sz="6200" u="sng" dirty="0"/>
              <a:t>       </a:t>
            </a:r>
            <a:r>
              <a:rPr lang="ru-RU" sz="6200" dirty="0"/>
              <a:t>до</a:t>
            </a:r>
            <a:r>
              <a:rPr lang="ru-RU" sz="6200" u="sng" dirty="0"/>
              <a:t>        </a:t>
            </a:r>
            <a:r>
              <a:rPr lang="ru-RU" sz="6200" dirty="0"/>
              <a:t>лет.</a:t>
            </a:r>
          </a:p>
          <a:p>
            <a:pPr marL="0" indent="0" algn="just">
              <a:buNone/>
            </a:pPr>
            <a:r>
              <a:rPr lang="ru-RU" sz="6200" dirty="0" smtClean="0"/>
              <a:t>Программа </a:t>
            </a:r>
            <a:r>
              <a:rPr lang="ru-RU" sz="6200" dirty="0"/>
              <a:t>адресована детям (подросткам, девочкам, мальчикам)</a:t>
            </a:r>
            <a:r>
              <a:rPr lang="ru-RU" sz="6200" u="sng" dirty="0"/>
              <a:t>          </a:t>
            </a:r>
            <a:r>
              <a:rPr lang="ru-RU" sz="6200" dirty="0"/>
              <a:t>лет.</a:t>
            </a:r>
          </a:p>
          <a:p>
            <a:pPr marL="0" indent="0" algn="just">
              <a:buNone/>
            </a:pPr>
            <a:r>
              <a:rPr lang="ru-RU" sz="6200" dirty="0"/>
              <a:t>Программа особенно будет интересна и полезна тем, кто… </a:t>
            </a:r>
            <a:r>
              <a:rPr lang="ru-RU" sz="6200" dirty="0" smtClean="0"/>
              <a:t>.хочет научиться играть на гитаре</a:t>
            </a:r>
            <a:endParaRPr lang="ru-RU" sz="6200" dirty="0"/>
          </a:p>
          <a:p>
            <a:pPr marL="0" indent="0" algn="just">
              <a:buNone/>
            </a:pPr>
            <a:r>
              <a:rPr lang="ru-RU" sz="6200" dirty="0" smtClean="0"/>
              <a:t>Для</a:t>
            </a:r>
            <a:r>
              <a:rPr lang="ru-RU" sz="6200" dirty="0"/>
              <a:t> </a:t>
            </a:r>
            <a:r>
              <a:rPr lang="ru-RU" sz="6200" dirty="0" smtClean="0"/>
              <a:t>обучения</a:t>
            </a:r>
            <a:r>
              <a:rPr lang="ru-RU" sz="6200" dirty="0"/>
              <a:t> </a:t>
            </a:r>
            <a:r>
              <a:rPr lang="ru-RU" sz="6200" dirty="0" smtClean="0"/>
              <a:t>принимаются:</a:t>
            </a:r>
          </a:p>
          <a:p>
            <a:pPr marL="0" indent="0" algn="just">
              <a:buNone/>
            </a:pPr>
            <a:r>
              <a:rPr lang="ru-RU" sz="6200" dirty="0" smtClean="0"/>
              <a:t>- </a:t>
            </a:r>
            <a:r>
              <a:rPr lang="ru-RU" sz="6200" dirty="0" smtClean="0"/>
              <a:t>все</a:t>
            </a:r>
            <a:r>
              <a:rPr lang="ru-RU" sz="6200" dirty="0"/>
              <a:t> </a:t>
            </a:r>
            <a:r>
              <a:rPr lang="ru-RU" sz="6200" dirty="0" smtClean="0"/>
              <a:t> </a:t>
            </a:r>
            <a:r>
              <a:rPr lang="ru-RU" sz="6200" dirty="0"/>
              <a:t>желающие;          </a:t>
            </a:r>
            <a:endParaRPr lang="ru-RU" sz="6200" dirty="0" smtClean="0"/>
          </a:p>
          <a:p>
            <a:pPr marL="0" indent="0" algn="just">
              <a:buNone/>
            </a:pPr>
            <a:r>
              <a:rPr lang="ru-RU" sz="6200" dirty="0" smtClean="0"/>
              <a:t>- принимаются</a:t>
            </a:r>
            <a:r>
              <a:rPr lang="ru-RU" sz="6200" dirty="0"/>
              <a:t> </a:t>
            </a:r>
            <a:r>
              <a:rPr lang="ru-RU" sz="6200" dirty="0" smtClean="0"/>
              <a:t>дети</a:t>
            </a:r>
            <a:r>
              <a:rPr lang="ru-RU" sz="6200" dirty="0"/>
              <a:t>, имеющие медицинское заключение (для программ физкультурно-спортивной направленности); </a:t>
            </a:r>
            <a:endParaRPr lang="ru-RU" sz="6200" dirty="0" smtClean="0"/>
          </a:p>
          <a:p>
            <a:pPr marL="0" indent="0" algn="just">
              <a:buNone/>
            </a:pPr>
            <a:r>
              <a:rPr lang="ru-RU" sz="6200" dirty="0" smtClean="0"/>
              <a:t>- существует </a:t>
            </a:r>
            <a:r>
              <a:rPr lang="ru-RU" sz="6200" dirty="0" smtClean="0"/>
              <a:t>отбор</a:t>
            </a:r>
            <a:r>
              <a:rPr lang="ru-RU" sz="6200" dirty="0"/>
              <a:t> </a:t>
            </a:r>
            <a:r>
              <a:rPr lang="ru-RU" sz="6200" dirty="0" smtClean="0"/>
              <a:t>на основании</a:t>
            </a:r>
            <a:r>
              <a:rPr lang="ru-RU" sz="6200" dirty="0"/>
              <a:t> </a:t>
            </a:r>
            <a:r>
              <a:rPr lang="ru-RU" sz="6200" dirty="0" smtClean="0"/>
              <a:t>прослушивания</a:t>
            </a:r>
            <a:r>
              <a:rPr lang="ru-RU" sz="6200" dirty="0"/>
              <a:t>, тестирования, просмотра работ, наличия базовых знаний в области и т.д.</a:t>
            </a:r>
          </a:p>
          <a:p>
            <a:pPr algn="just"/>
            <a:r>
              <a:rPr lang="ru-RU" sz="6200" b="1" dirty="0" smtClean="0"/>
              <a:t>Срок </a:t>
            </a:r>
            <a:r>
              <a:rPr lang="ru-RU" sz="6200" b="1" dirty="0"/>
              <a:t>реализации:</a:t>
            </a:r>
            <a:r>
              <a:rPr lang="ru-RU" sz="6200" dirty="0"/>
              <a:t> программа рассчитана на 2 года обучения </a:t>
            </a:r>
          </a:p>
          <a:p>
            <a:pPr algn="just"/>
            <a:r>
              <a:rPr lang="ru-RU" sz="6200" b="1" dirty="0"/>
              <a:t>Объем программы</a:t>
            </a:r>
            <a:r>
              <a:rPr lang="ru-RU" sz="6200" dirty="0"/>
              <a:t>: 360 часов. </a:t>
            </a:r>
            <a:r>
              <a:rPr lang="ru-RU" sz="6200" dirty="0" smtClean="0"/>
              <a:t>1 </a:t>
            </a:r>
            <a:r>
              <a:rPr lang="ru-RU" sz="6200" dirty="0"/>
              <a:t>год обучения: 144 </a:t>
            </a:r>
            <a:r>
              <a:rPr lang="ru-RU" sz="6200" dirty="0" smtClean="0"/>
              <a:t>часа. 2 </a:t>
            </a:r>
            <a:r>
              <a:rPr lang="ru-RU" sz="6200" dirty="0"/>
              <a:t>год обучения: 216 </a:t>
            </a:r>
            <a:r>
              <a:rPr lang="ru-RU" sz="6200" dirty="0" smtClean="0"/>
              <a:t>часов.</a:t>
            </a:r>
          </a:p>
          <a:p>
            <a:pPr algn="just"/>
            <a:r>
              <a:rPr lang="ru-RU" sz="6200" b="1" dirty="0" smtClean="0"/>
              <a:t>Форма обучения: </a:t>
            </a:r>
            <a:r>
              <a:rPr lang="ru-RU" sz="6200" dirty="0"/>
              <a:t>о</a:t>
            </a:r>
            <a:r>
              <a:rPr lang="ru-RU" sz="6200" dirty="0" smtClean="0"/>
              <a:t>бучение осуществляется </a:t>
            </a:r>
            <a:r>
              <a:rPr lang="ru-RU" sz="6200" dirty="0"/>
              <a:t>в </a:t>
            </a:r>
            <a:r>
              <a:rPr lang="ru-RU" sz="6200" dirty="0" smtClean="0"/>
              <a:t>очной форме</a:t>
            </a:r>
            <a:r>
              <a:rPr lang="ru-RU" sz="6200" dirty="0"/>
              <a:t>. </a:t>
            </a:r>
          </a:p>
          <a:p>
            <a:pPr algn="just"/>
            <a:r>
              <a:rPr lang="ru-RU" sz="6200" b="1" dirty="0" smtClean="0"/>
              <a:t>Режим занятий: </a:t>
            </a:r>
            <a:r>
              <a:rPr lang="ru-RU" sz="6200" dirty="0" smtClean="0"/>
              <a:t>1 раз в неделю по два учебных часа с каждой учебной группой. </a:t>
            </a:r>
          </a:p>
          <a:p>
            <a:pPr algn="just"/>
            <a:r>
              <a:rPr lang="ru-RU" sz="6200" b="1" dirty="0" smtClean="0"/>
              <a:t>Режим занятий: </a:t>
            </a:r>
            <a:r>
              <a:rPr lang="ru-RU" sz="6200" dirty="0" smtClean="0"/>
              <a:t>Общее </a:t>
            </a:r>
            <a:r>
              <a:rPr lang="ru-RU" sz="6200" dirty="0"/>
              <a:t>количество часов в неделю – 4 часа. </a:t>
            </a:r>
            <a:r>
              <a:rPr lang="ru-RU" sz="6200" dirty="0" smtClean="0"/>
              <a:t>Занятия </a:t>
            </a:r>
            <a:r>
              <a:rPr lang="ru-RU" sz="6200" dirty="0"/>
              <a:t>проводятся 2 раза в неделю по 2 </a:t>
            </a:r>
            <a:r>
              <a:rPr lang="ru-RU" sz="6200" dirty="0" smtClean="0"/>
              <a:t>часа. Продолжительность </a:t>
            </a:r>
            <a:r>
              <a:rPr lang="ru-RU" sz="6200" dirty="0"/>
              <a:t>одного академического часа – 45 мин. Перерыв между учебными занятиями – 10 минут</a:t>
            </a:r>
            <a:r>
              <a:rPr lang="ru-RU" sz="6200" dirty="0" smtClean="0"/>
              <a:t>.</a:t>
            </a:r>
            <a:endParaRPr lang="ru-RU" sz="6200" dirty="0"/>
          </a:p>
        </p:txBody>
      </p:sp>
    </p:spTree>
    <p:extLst>
      <p:ext uri="{BB962C8B-B14F-4D97-AF65-F5344CB8AC3E}">
        <p14:creationId xmlns:p14="http://schemas.microsoft.com/office/powerpoint/2010/main" val="435760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14752"/>
              </p:ext>
            </p:extLst>
          </p:nvPr>
        </p:nvGraphicFramePr>
        <p:xfrm>
          <a:off x="182879" y="154983"/>
          <a:ext cx="11948161" cy="6637703"/>
        </p:xfrm>
        <a:graphic>
          <a:graphicData uri="http://schemas.openxmlformats.org/drawingml/2006/table">
            <a:tbl>
              <a:tblPr firstRow="1" firstCol="1" bandRow="1"/>
              <a:tblGrid>
                <a:gridCol w="712158"/>
                <a:gridCol w="1575620"/>
                <a:gridCol w="2479812"/>
                <a:gridCol w="7180571"/>
              </a:tblGrid>
              <a:tr h="24713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1.2.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Цели и задачи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 - это ее стратегия, фиксирующая желаемый конкретный результат.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Цель должна быть связана с названием программы, отражать ее основную направленность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 с конечным результатом.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 формулировке 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цели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программы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не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рекомендуется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употреблять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выражение </a:t>
                      </a:r>
                      <a:r>
                        <a:rPr lang="ru-RU" sz="1600" b="1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создание условий для…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Программы ставят своей целью обучить, формировать навыки или компетенции, развить умения, способности и т.д.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Пример:</a:t>
                      </a:r>
                      <a:r>
                        <a:rPr lang="ru-RU" sz="1600" b="0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 обучающихся системы знаний, умений и навыков в области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изобразительного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искусства.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3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– это конкретные пути достижения цели. </a:t>
                      </a: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Постановка задач отвечает на вопрос «Что нужно сделать?» для достижения цели.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должны формулироваться глаголом совершенного вида: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«сформировать», «научить», «воспитать»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 т.п.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должны быть взаимосвязаны с целью и конечными результатами!</a:t>
                      </a:r>
                      <a:endParaRPr lang="ru-RU" sz="16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Пример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Задачи </a:t>
                      </a: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обучающие</a:t>
                      </a:r>
                      <a:r>
                        <a:rPr lang="ru-RU" sz="1600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(формирование знаний, умений, навыков)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обучить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технологии приготовления различных блюд.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</a:t>
                      </a:r>
                      <a:r>
                        <a:rPr lang="ru-RU" sz="1600" i="1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навыков сборки-разборки АК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Развивающие: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пробудить интерес к кулинарному искусству у детей. 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развить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эстетическое восприятие и творческое воображение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</a:p>
                    <a:p>
                      <a:pPr marL="285750" indent="-285750" algn="just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творческих способностей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indent="-635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Воспитательные: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воспитывать трудолюбие, аккуратность; 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привить навыки работы в группе; формировать культуру общения.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 формировать любовь и уважение к традициям русской кухни.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7983" marR="37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2031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12" y="60960"/>
            <a:ext cx="11935838" cy="80118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Примеры формулировок целей и задач </a:t>
            </a:r>
            <a:br>
              <a:rPr lang="ru-RU" sz="2400" b="1" dirty="0" smtClean="0"/>
            </a:br>
            <a:r>
              <a:rPr lang="ru-RU" sz="2400" b="1" dirty="0" smtClean="0"/>
              <a:t>(</a:t>
            </a:r>
            <a:r>
              <a:rPr lang="ru-RU" sz="2400" b="1" i="1" dirty="0" smtClean="0"/>
              <a:t>согласно </a:t>
            </a:r>
            <a:r>
              <a:rPr lang="ru-RU" sz="2400" b="1" i="1" dirty="0"/>
              <a:t>Концепции развития дополнительного образования </a:t>
            </a:r>
            <a:r>
              <a:rPr lang="ru-RU" sz="2400" b="1" i="1" dirty="0" smtClean="0"/>
              <a:t>детей 2014)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84826" y="1206230"/>
            <a:ext cx="5867631" cy="5583676"/>
          </a:xfrm>
        </p:spPr>
        <p:txBody>
          <a:bodyPr>
            <a:noAutofit/>
          </a:bodyPr>
          <a:lstStyle/>
          <a:p>
            <a:r>
              <a:rPr lang="ru-RU" sz="1600" b="1" dirty="0"/>
              <a:t>Ц</a:t>
            </a:r>
            <a:r>
              <a:rPr lang="ru-RU" sz="1600" b="1" dirty="0" smtClean="0"/>
              <a:t>ели: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интереса к …у детей и подростков. 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Укрепление </a:t>
            </a:r>
            <a:r>
              <a:rPr lang="ru-RU" sz="1600" dirty="0"/>
              <a:t>психического и физического здоровья детей через занятия мотоспортом.  </a:t>
            </a:r>
            <a:endParaRPr lang="ru-RU" sz="1600" dirty="0" smtClean="0"/>
          </a:p>
          <a:p>
            <a:pPr marL="0" lvl="0" indent="0" algn="just" fontAlgn="base">
              <a:buNone/>
            </a:pPr>
            <a:r>
              <a:rPr lang="ru-RU" sz="1600" dirty="0" smtClean="0"/>
              <a:t>- Обеспечение </a:t>
            </a:r>
            <a:r>
              <a:rPr lang="ru-RU" sz="1600" dirty="0"/>
              <a:t>эмоционального благополучия </a:t>
            </a:r>
            <a:r>
              <a:rPr lang="ru-RU" sz="1600" dirty="0" smtClean="0"/>
              <a:t>ребенка через </a:t>
            </a:r>
            <a:r>
              <a:rPr lang="ru-RU" sz="1600" dirty="0"/>
              <a:t>увлечение его к прикладным  видам искусства. 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Развитие </a:t>
            </a:r>
            <a:r>
              <a:rPr lang="ru-RU" sz="1600" dirty="0"/>
              <a:t>личности ребенка, способного к творческому самовыражению через овладение основами …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Формирования </a:t>
            </a:r>
            <a:r>
              <a:rPr lang="ru-RU" sz="1600" dirty="0"/>
              <a:t>мотивации к познанию ( творчеству, труду, спорту, приобщению к ценностям и традициям многонациональной культуры российского народа) </a:t>
            </a:r>
          </a:p>
          <a:p>
            <a:pPr marL="0" lvl="0" indent="0" algn="just" fontAlgn="base">
              <a:buNone/>
            </a:pPr>
            <a:r>
              <a:rPr lang="ru-RU" sz="1600" dirty="0" smtClean="0"/>
              <a:t>- Обеспечение </a:t>
            </a:r>
            <a:r>
              <a:rPr lang="ru-RU" sz="1600" dirty="0"/>
              <a:t>личностного развития учащихся, позитивной социализации и профессионального самоопределения…. </a:t>
            </a:r>
          </a:p>
          <a:p>
            <a:pPr marL="0" indent="0" algn="just">
              <a:buNone/>
            </a:pPr>
            <a:r>
              <a:rPr lang="ru-RU" sz="1600" dirty="0" smtClean="0"/>
              <a:t>- Формирование </a:t>
            </a:r>
            <a:r>
              <a:rPr lang="ru-RU" sz="1600" dirty="0"/>
              <a:t>и развитие творческих способностей </a:t>
            </a:r>
            <a:r>
              <a:rPr lang="ru-RU" sz="1600" dirty="0" smtClean="0"/>
              <a:t>учащихся……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1831" y="1322962"/>
            <a:ext cx="5998833" cy="5387804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/>
              <a:t>Задачи:</a:t>
            </a:r>
            <a:endParaRPr lang="ru-RU" sz="1600" b="1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у детей высокий уровень духовно-нравственного развития, чувство причастности к историко-культурной общности российского народа и судьбе </a:t>
            </a:r>
            <a:r>
              <a:rPr lang="ru-RU" sz="1600" dirty="0" smtClean="0"/>
              <a:t>России.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Содействовать </a:t>
            </a:r>
            <a:r>
              <a:rPr lang="ru-RU" sz="1600" dirty="0"/>
              <a:t>	популяризации 	</a:t>
            </a:r>
            <a:r>
              <a:rPr lang="ru-RU" sz="1600" dirty="0" smtClean="0"/>
              <a:t>в информационном </a:t>
            </a:r>
            <a:r>
              <a:rPr lang="ru-RU" sz="1600" dirty="0"/>
              <a:t>	пространстве 	традиционных российских </a:t>
            </a:r>
            <a:r>
              <a:rPr lang="ru-RU" sz="1600" dirty="0" smtClean="0"/>
              <a:t>культурных ценностей </a:t>
            </a:r>
            <a:r>
              <a:rPr lang="ru-RU" sz="1600" dirty="0"/>
              <a:t>и норм </a:t>
            </a:r>
            <a:r>
              <a:rPr lang="ru-RU" sz="1600" dirty="0" smtClean="0"/>
              <a:t>поведения.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Воспитывать </a:t>
            </a:r>
            <a:r>
              <a:rPr lang="ru-RU" sz="1600" dirty="0"/>
              <a:t>в детях умения совершать правильный выбор в условиях возможного негативного воздействия информационных </a:t>
            </a:r>
            <a:r>
              <a:rPr lang="ru-RU" sz="1600" dirty="0" smtClean="0"/>
              <a:t>ресурсов.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	приверженность 	</a:t>
            </a:r>
            <a:r>
              <a:rPr lang="ru-RU" sz="1600" dirty="0" smtClean="0"/>
              <a:t>идеям дружбы</a:t>
            </a:r>
            <a:r>
              <a:rPr lang="ru-RU" sz="1600" dirty="0"/>
              <a:t>, 	равенства, взаимопомощи </a:t>
            </a:r>
            <a:r>
              <a:rPr lang="ru-RU" sz="1600" dirty="0" smtClean="0"/>
              <a:t>народов.</a:t>
            </a:r>
            <a:endParaRPr lang="ru-RU" sz="1600" dirty="0"/>
          </a:p>
          <a:p>
            <a:pPr marL="0" lvl="0" indent="0" algn="just" fontAlgn="base">
              <a:buNone/>
            </a:pPr>
            <a:r>
              <a:rPr lang="ru-RU" sz="1600" dirty="0" smtClean="0"/>
              <a:t>- Формировать </a:t>
            </a:r>
            <a:r>
              <a:rPr lang="ru-RU" sz="1600" dirty="0"/>
              <a:t>у детей чувство патриотизма, чувство гордости за свою Родину, готовности к защите интересов Отечества, ответственности за будущее </a:t>
            </a:r>
            <a:r>
              <a:rPr lang="ru-RU" sz="1600" dirty="0" smtClean="0"/>
              <a:t>России</a:t>
            </a:r>
            <a:r>
              <a:rPr lang="ru-RU" sz="1600" dirty="0"/>
              <a:t>.</a:t>
            </a:r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73887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256248"/>
              </p:ext>
            </p:extLst>
          </p:nvPr>
        </p:nvGraphicFramePr>
        <p:xfrm>
          <a:off x="165461" y="116112"/>
          <a:ext cx="12026538" cy="6741888"/>
        </p:xfrm>
        <a:graphic>
          <a:graphicData uri="http://schemas.openxmlformats.org/drawingml/2006/table">
            <a:tbl>
              <a:tblPr firstRow="1" firstCol="1" bandRow="1"/>
              <a:tblGrid>
                <a:gridCol w="672201"/>
                <a:gridCol w="1986736"/>
                <a:gridCol w="3499562"/>
                <a:gridCol w="5868039"/>
              </a:tblGrid>
              <a:tr h="18377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организации образовательного процесса и виды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Формы: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индивидуальные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групповые и т.д.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Виды занятий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лекции, практические занятия, лабораторные работы, круглые столы, мастер-классы, мастерские, деловые и ролевые игры, тренинги, выполнение самостоятельной работы, концерты, выставки, соревнования и т.п.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62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подведения итогов реализации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Пример: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u="sng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продуктивные формы: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выставки, фестивали, соревнования, учебно-исследовательские конференции и т. д.;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i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i="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документальные </a:t>
                      </a:r>
                      <a:r>
                        <a:rPr lang="ru-RU" sz="1800" i="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</a:t>
                      </a:r>
                      <a:r>
                        <a:rPr lang="ru-RU" sz="1800" u="sng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r>
                        <a:rPr lang="ru-RU" sz="1800" u="none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дневники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достижений обучающихся, карты оценки результатов освоения программы, дневники педагогических наблюдений, портфолио обучающихся и т.д.).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78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1.3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Содержание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Учебный 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план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Учебный план</a:t>
                      </a:r>
                      <a:r>
                        <a:rPr lang="ru-RU" sz="18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содержит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перечень разделов, тем; количество часов по каждой теме с разбивкой на теоретические и практические виды занятий.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Образец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оформления учебного плана программы можно найти (Письмо Минобрнауки РФ от 18 ноября 2015 г. N 09-3242 "О направлении информации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"). Оформляется на каждый год обучения.</a:t>
                      </a:r>
                      <a:endParaRPr lang="ru-RU" sz="18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0762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805955"/>
              </p:ext>
            </p:extLst>
          </p:nvPr>
        </p:nvGraphicFramePr>
        <p:xfrm>
          <a:off x="116115" y="0"/>
          <a:ext cx="12014925" cy="6766560"/>
        </p:xfrm>
        <a:graphic>
          <a:graphicData uri="http://schemas.openxmlformats.org/drawingml/2006/table">
            <a:tbl>
              <a:tblPr firstRow="1" firstCol="1" bandRow="1"/>
              <a:tblGrid>
                <a:gridCol w="361025"/>
                <a:gridCol w="1974677"/>
                <a:gridCol w="3157522"/>
                <a:gridCol w="6521701"/>
              </a:tblGrid>
              <a:tr h="30415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Содержание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учебного плана программы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Содержит реферативное описание разделов и тем программы в соответствии с последовательностью, заданной учебным планом, включая описание теоретических и практических частей и форм контроля по каждой теме.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Раскрывать содержание программы необходимо в том же порядке, в каком разделы и темы представлены в учебном плане. Изложение материалов ведется в именительном падеже. Количество часов, отведенных на данный раздел или тему, в этом разделе программы </a:t>
                      </a:r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указывается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Пример</a:t>
                      </a: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Раздел 1. Общая физическая подготовка (ОФП)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Теория: Понятие ОФП. Функции ОФП.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Практика: Освоение навыков физической подготовки: бег по прямой, бег приставными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шагами,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прыжки вверх и др.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Эстафета. Спортивные игры.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503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Планируемые результаты и способы определения их результативности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Calibri" panose="020F0502020204030204" pitchFamily="34" charset="0"/>
                          <a:cs typeface="TimesNewRomanPSMT"/>
                        </a:rPr>
                        <a:t>Формулируются с учетом цели и содержания программы и определяют основные знания, умения, навыки, а также компетенции, личностные, метапредметные и предметные результаты, приобретаемые учащимися в процессе изучения программы.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Могут быть сформулированы в двух видах: 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1. Что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должен знать, что должен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знать, уметь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, чем владеть выпускник (по каждому году обучения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):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знать, понимать </a:t>
                      </a:r>
                      <a:endParaRPr lang="ru-RU" sz="16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- уметь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, владеть, применять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2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. Обучающиеся должны достичь следующих результатов (по окончанию обучения по программе):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Предметные: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Личностные: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Метапредметные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: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9643" marR="596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461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84571"/>
              </p:ext>
            </p:extLst>
          </p:nvPr>
        </p:nvGraphicFramePr>
        <p:xfrm>
          <a:off x="444137" y="1373265"/>
          <a:ext cx="11220773" cy="1290918"/>
        </p:xfrm>
        <a:graphic>
          <a:graphicData uri="http://schemas.openxmlformats.org/drawingml/2006/table">
            <a:tbl>
              <a:tblPr firstRow="1" firstCol="1" bandRow="1"/>
              <a:tblGrid>
                <a:gridCol w="1048385"/>
                <a:gridCol w="4496467"/>
                <a:gridCol w="1363187"/>
                <a:gridCol w="1275067"/>
                <a:gridCol w="1503335"/>
                <a:gridCol w="1534332"/>
              </a:tblGrid>
              <a:tr h="150136">
                <a:tc rowSpan="2">
                  <a:txBody>
                    <a:bodyPr/>
                    <a:lstStyle/>
                    <a:p>
                      <a:pPr marL="34925" marR="2540" indent="450850"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Название раздела, темы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4000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3180" indent="450850" algn="ctr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</a:t>
                      </a:r>
                    </a:p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аттестации/ контроля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Теория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Практика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4074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4137" y="87034"/>
            <a:ext cx="117478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учебного </a:t>
            </a:r>
            <a:r>
              <a:rPr lang="ru-R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плана и содержания учебного плана программы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26423" y="3048000"/>
            <a:ext cx="11861073" cy="3718560"/>
          </a:xfrm>
        </p:spPr>
        <p:txBody>
          <a:bodyPr>
            <a:normAutofit/>
          </a:bodyPr>
          <a:lstStyle/>
          <a:p>
            <a:r>
              <a:rPr lang="ru-RU" b="1" dirty="0"/>
              <a:t>Тема 5.1. Холодный батик (10 часов) </a:t>
            </a:r>
          </a:p>
          <a:p>
            <a:pPr marL="0" indent="0" algn="just">
              <a:buNone/>
            </a:pPr>
            <a:r>
              <a:rPr lang="ru-RU" i="1" u="sng" dirty="0"/>
              <a:t>Теория (2 ч):</a:t>
            </a:r>
            <a:r>
              <a:rPr lang="ru-RU" dirty="0"/>
              <a:t> Технология холодного батика. Характерные особенности. Техника безопасности работы с резервирующим составом. Роспись декоративного панно на тему «Геометрический орнамент». Знакомство с характеристикой цветов, которые входят в цветовое решение «орнамента». Ахроматические и хроматические цвета. Ознакомление с различными геометрическими и растительными орнаментами и их характерными признаками.</a:t>
            </a:r>
          </a:p>
          <a:p>
            <a:pPr marL="0" indent="0" algn="just">
              <a:buNone/>
            </a:pPr>
            <a:r>
              <a:rPr lang="ru-RU" u="sng" dirty="0" smtClean="0"/>
              <a:t>Практика (8 </a:t>
            </a:r>
            <a:r>
              <a:rPr lang="ru-RU" u="sng" dirty="0"/>
              <a:t>ч</a:t>
            </a:r>
            <a:r>
              <a:rPr lang="ru-RU" u="sng" dirty="0" smtClean="0"/>
              <a:t>):</a:t>
            </a:r>
            <a:r>
              <a:rPr lang="ru-RU" dirty="0" smtClean="0"/>
              <a:t> Выполнение </a:t>
            </a:r>
            <a:r>
              <a:rPr lang="ru-RU" dirty="0"/>
              <a:t>росписи в технике холодного батика на тему: «Геометрический орнамент» с учетом линейности и замкнутости контура цветовых участков.</a:t>
            </a:r>
          </a:p>
          <a:p>
            <a:pPr marL="0" indent="0" algn="just">
              <a:buNone/>
            </a:pPr>
            <a:r>
              <a:rPr lang="ru-RU" u="sng" dirty="0"/>
              <a:t>Форма контроля:</a:t>
            </a:r>
            <a:r>
              <a:rPr lang="ru-RU" dirty="0"/>
              <a:t> фронтальная (опрос, выполнение практического задания)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304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4" y="69670"/>
            <a:ext cx="11913326" cy="67143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400" b="1" dirty="0" smtClean="0"/>
              <a:t>Примеры</a:t>
            </a:r>
            <a:endParaRPr lang="ru-RU" sz="3400" b="1" dirty="0"/>
          </a:p>
          <a:p>
            <a:pPr algn="just"/>
            <a:r>
              <a:rPr lang="ru-RU" sz="2600" dirty="0"/>
              <a:t>По окончании первого </a:t>
            </a:r>
            <a:r>
              <a:rPr lang="ru-RU" sz="2600" dirty="0" smtClean="0"/>
              <a:t>(или второго</a:t>
            </a:r>
            <a:r>
              <a:rPr lang="ru-RU" sz="2600" dirty="0"/>
              <a:t>...) года обучения, обучающиеся:</a:t>
            </a:r>
          </a:p>
          <a:p>
            <a:pPr marL="0" indent="0" algn="just">
              <a:buNone/>
            </a:pPr>
            <a:r>
              <a:rPr lang="ru-RU" sz="2600" dirty="0"/>
              <a:t>- будут знать/понимать, иметь представление, овладеют понятиями, расширят представления, будет развита устойчивая потребность к самообразованию…;</a:t>
            </a:r>
          </a:p>
          <a:p>
            <a:pPr algn="just">
              <a:buFontTx/>
              <a:buChar char="-"/>
            </a:pPr>
            <a:r>
              <a:rPr lang="ru-RU" sz="2600" dirty="0" smtClean="0"/>
              <a:t>будут </a:t>
            </a:r>
            <a:r>
              <a:rPr lang="ru-RU" sz="2600" dirty="0"/>
              <a:t>уметь, будут стремиться, получат навыки, научатся делать, будут развиты творческие способности</a:t>
            </a:r>
            <a:r>
              <a:rPr lang="ru-RU" sz="2600" dirty="0" smtClean="0"/>
              <a:t>.</a:t>
            </a:r>
          </a:p>
          <a:p>
            <a:pPr marL="0" indent="0" algn="just">
              <a:buNone/>
            </a:pPr>
            <a:endParaRPr lang="ru-RU" sz="2600" dirty="0"/>
          </a:p>
          <a:p>
            <a:pPr algn="just"/>
            <a:r>
              <a:rPr lang="ru-RU" sz="2600" b="1" dirty="0"/>
              <a:t>Примеры </a:t>
            </a:r>
            <a:r>
              <a:rPr lang="ru-RU" sz="2600" b="1" dirty="0" smtClean="0"/>
              <a:t>формулировок личностных, метапредметных, предметных результатов</a:t>
            </a:r>
            <a:endParaRPr lang="ru-RU" sz="2600" b="1" dirty="0"/>
          </a:p>
          <a:p>
            <a:pPr marL="0" indent="0" algn="just">
              <a:buNone/>
            </a:pPr>
            <a:r>
              <a:rPr lang="ru-RU" sz="2600" b="1" dirty="0"/>
              <a:t>Личностные результаты: </a:t>
            </a:r>
          </a:p>
          <a:p>
            <a:pPr marL="0" indent="0" algn="just">
              <a:buNone/>
            </a:pPr>
            <a:r>
              <a:rPr lang="ru-RU" sz="2600" dirty="0"/>
              <a:t>− сформированность у детей личностной культуры через приобщение их к богатому культурному наследию родного края; </a:t>
            </a:r>
          </a:p>
          <a:p>
            <a:pPr marL="0" indent="0" algn="just">
              <a:buNone/>
            </a:pPr>
            <a:r>
              <a:rPr lang="ru-RU" sz="2600" dirty="0"/>
              <a:t>− проявление осознанного отношения к истории, традициям </a:t>
            </a:r>
            <a:r>
              <a:rPr lang="ru-RU" sz="2600" dirty="0" smtClean="0"/>
              <a:t>страны</a:t>
            </a:r>
          </a:p>
          <a:p>
            <a:pPr marL="0" indent="0" algn="just">
              <a:buNone/>
            </a:pPr>
            <a:r>
              <a:rPr lang="ru-RU" sz="2600" dirty="0" smtClean="0"/>
              <a:t>− </a:t>
            </a:r>
            <a:r>
              <a:rPr lang="ru-RU" sz="2600" dirty="0"/>
              <a:t>развитие навыков самопознания, представлений о ценности другого человека и самого себя. </a:t>
            </a:r>
          </a:p>
          <a:p>
            <a:pPr marL="0" indent="0" algn="just">
              <a:buNone/>
            </a:pPr>
            <a:r>
              <a:rPr lang="ru-RU" sz="2600" b="1" dirty="0"/>
              <a:t>Метапредметные результаты: </a:t>
            </a:r>
          </a:p>
          <a:p>
            <a:pPr marL="0" indent="0" algn="just">
              <a:buNone/>
            </a:pPr>
            <a:r>
              <a:rPr lang="ru-RU" sz="2600" dirty="0"/>
              <a:t>− выработанные коммуникативные способности и навыки эффективного общения; </a:t>
            </a:r>
          </a:p>
          <a:p>
            <a:pPr marL="0" indent="0" algn="just">
              <a:buNone/>
            </a:pPr>
            <a:r>
              <a:rPr lang="ru-RU" sz="2600" dirty="0"/>
              <a:t>− проявление творческих способностей детей, навыков исследовательской деятельности; </a:t>
            </a:r>
          </a:p>
          <a:p>
            <a:pPr marL="0" indent="0" algn="just">
              <a:buNone/>
            </a:pPr>
            <a:r>
              <a:rPr lang="ru-RU" sz="2600" dirty="0"/>
              <a:t>− проявление позитивных мотивов межличностных отношений. </a:t>
            </a:r>
          </a:p>
          <a:p>
            <a:pPr marL="0" indent="0" algn="just">
              <a:buNone/>
            </a:pPr>
            <a:r>
              <a:rPr lang="ru-RU" sz="2600" b="1" dirty="0"/>
              <a:t>Предметные результаты: </a:t>
            </a:r>
          </a:p>
          <a:p>
            <a:pPr marL="0" indent="0" algn="just">
              <a:buNone/>
            </a:pPr>
            <a:r>
              <a:rPr lang="ru-RU" sz="2600" dirty="0"/>
              <a:t>− сформированные вокальные и актерские навыки; </a:t>
            </a:r>
          </a:p>
          <a:p>
            <a:pPr marL="0" indent="0" algn="just">
              <a:buNone/>
            </a:pPr>
            <a:r>
              <a:rPr lang="ru-RU" sz="2600" dirty="0"/>
              <a:t>− использование элементов народной культуры в повседневной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6177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478951"/>
              </p:ext>
            </p:extLst>
          </p:nvPr>
        </p:nvGraphicFramePr>
        <p:xfrm>
          <a:off x="243841" y="59985"/>
          <a:ext cx="11887199" cy="6715283"/>
        </p:xfrm>
        <a:graphic>
          <a:graphicData uri="http://schemas.openxmlformats.org/drawingml/2006/table">
            <a:tbl>
              <a:tblPr firstRow="1" firstCol="1" bandRow="1"/>
              <a:tblGrid>
                <a:gridCol w="525447"/>
                <a:gridCol w="2153479"/>
                <a:gridCol w="4126066"/>
                <a:gridCol w="5082207"/>
              </a:tblGrid>
              <a:tr h="31716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2.1.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Комплекс организационно-педагогических условий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Календарный учебный график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Календарный учебный график определяет количество учебных недель и количество учебных дней, продолжительность каникул, даты начала и окончания учебных периодов/этапов (273-ФЗ, ст.2, п.10; ст. 47, п.5). 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Оформляется в форме таблицы.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Образец оформления календарного учебного графика можно найти (Письмо Минобрнауки РФ от 18 ноября 2015 г. N 09-3242 "О направлении информации").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Может быть размещен в приложении к программе.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04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2.2.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Условия реализации программы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набора условий необходимых для реализации программы (материально-техническое, кадровое, информационное и т.п.)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материально-техническое: характеристика помещения, перечень оборудования, инструментов и материалов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(в расчете на количество обучающихся); 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информационное обеспечение – аудио-, видео-, фото-, интернет источники; </a:t>
                      </a:r>
                      <a:endParaRPr lang="ru-RU" sz="1400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обеспечение –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педагоги, реализующие</a:t>
                      </a:r>
                      <a:r>
                        <a:rPr lang="ru-RU" sz="14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программу, квалификацию, критерии отбора</a:t>
                      </a: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2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2.3.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Формы </a:t>
                      </a: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аттестации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/контроля, оценочные материалы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Разрабатываются и обосновываются для определения результативности усвоения программы.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Перечисляются согласно учебному плану (зачет, контрольная работа, творческая работа, выставка, конкурс, фестиваль, отчетные выставки, концерты, открытые уроки, вернисажи и т.д.).</a:t>
                      </a:r>
                    </a:p>
                  </a:txBody>
                  <a:tcPr marL="64432" marR="64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985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74" y="84178"/>
            <a:ext cx="11852366" cy="873765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/>
              <a:t>Проблемы при </a:t>
            </a:r>
            <a:r>
              <a:rPr lang="ru-RU" sz="2500" b="1" dirty="0"/>
              <a:t>подготовке дополнительных общеобразовательных общеразвивающих </a:t>
            </a:r>
            <a:r>
              <a:rPr lang="ru-RU" sz="2500" b="1" dirty="0" smtClean="0"/>
              <a:t>программ (ДООП)</a:t>
            </a:r>
            <a:endParaRPr lang="ru-RU" sz="25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7" y="1262743"/>
            <a:ext cx="11930743" cy="559525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Я не знаю ничего о том, как правильно подготовить и оформить программу….</a:t>
            </a:r>
          </a:p>
          <a:p>
            <a:pPr algn="just"/>
            <a:r>
              <a:rPr lang="ru-RU" sz="3200" dirty="0" smtClean="0"/>
              <a:t>Я в целом знаю как подготовить программу, но не умею грамотно и правильно сформулировать ее содержательные аспекты..</a:t>
            </a:r>
          </a:p>
          <a:p>
            <a:pPr algn="just"/>
            <a:r>
              <a:rPr lang="ru-RU" sz="3200" dirty="0" smtClean="0"/>
              <a:t>У меня проблемы со структурированием программы в целом и отдельных ее элементов…</a:t>
            </a:r>
          </a:p>
          <a:p>
            <a:pPr algn="just"/>
            <a:r>
              <a:rPr lang="ru-RU" sz="3200" dirty="0" smtClean="0"/>
              <a:t>Я не умею правильно сформулировать цели и задачи и сопоставить их с результатами программы.</a:t>
            </a:r>
          </a:p>
          <a:p>
            <a:pPr algn="just"/>
            <a:r>
              <a:rPr lang="ru-RU" sz="3200" dirty="0" smtClean="0"/>
              <a:t>Я не знаю как правильно и грамотно оформить программу….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048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35870"/>
              </p:ext>
            </p:extLst>
          </p:nvPr>
        </p:nvGraphicFramePr>
        <p:xfrm>
          <a:off x="174171" y="0"/>
          <a:ext cx="12017829" cy="6860897"/>
        </p:xfrm>
        <a:graphic>
          <a:graphicData uri="http://schemas.openxmlformats.org/drawingml/2006/table">
            <a:tbl>
              <a:tblPr firstRow="1" firstCol="1" bandRow="1"/>
              <a:tblGrid>
                <a:gridCol w="539932"/>
                <a:gridCol w="1915886"/>
                <a:gridCol w="3178628"/>
                <a:gridCol w="6383383"/>
              </a:tblGrid>
              <a:tr h="11165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Оценочные материалы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Пакет диагностических методик, позволяющих определить достижение учащимися планируемых результатов (ФЗ № 273, ст.2, п. 9; ст. 47, п.5)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32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2.4.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Методические материалы</a:t>
                      </a:r>
                      <a:endParaRPr lang="ru-RU" sz="1600" b="1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Может содержать описание: </a:t>
                      </a:r>
                    </a:p>
                    <a:p>
                      <a:pPr algn="just"/>
                      <a:r>
                        <a:rPr lang="ru-RU" sz="1600" dirty="0" smtClean="0"/>
                        <a:t>- форм занятий, (игра, беседа, поход, экскурсия, конференция и т.д.), и технологий их организации; </a:t>
                      </a:r>
                    </a:p>
                    <a:p>
                      <a:pPr algn="just"/>
                      <a:r>
                        <a:rPr lang="ru-RU" sz="1600" dirty="0" smtClean="0"/>
                        <a:t>- приемов и методов, с характеристикой УМК и технического оснащения.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/>
                        <a:t>Может быть представлено в виде таблицы, так и в форме реферативного описания.</a:t>
                      </a:r>
                    </a:p>
                    <a:p>
                      <a:pPr algn="just"/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32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использованной литературы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литературы должен содержать перечень изданий, в том числе опубликованных за предыдущие 5 лет (периодические издания за последние 3 года).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Оформляется строго в соответствии с ГОСТом 71 – 2003.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 составлении списка литературы необходимо учитывать: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- основную и дополнительную учебную литературу: учебные пособия, сборники упражнений, контрольных заданий, тестов,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практических работ и практикумов, хрестоматии;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Список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может быть составлен для разных участников образовательного процесса (педагогов, детей, родителей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Приложения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3422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431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7713" y="731520"/>
            <a:ext cx="11895909" cy="60437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i="1" dirty="0" smtClean="0"/>
              <a:t>Примеры </a:t>
            </a:r>
            <a:endParaRPr lang="ru-RU" sz="2000" dirty="0" smtClean="0"/>
          </a:p>
          <a:p>
            <a:r>
              <a:rPr lang="ru-RU" i="1" dirty="0" smtClean="0"/>
              <a:t>Книга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/>
              <a:t>Фамилия </a:t>
            </a:r>
            <a:r>
              <a:rPr lang="ru-RU" b="1" i="1" dirty="0"/>
              <a:t>И.О. Название. – Место: Издательство, год. – С.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Ермолаева Л.К., Лебедева И.М. Прогулки по Петербургу: По берегам Медвежьей речки. - СПб.: Химия, 1992. – 47 с. </a:t>
            </a:r>
            <a:endParaRPr lang="ru-RU" dirty="0"/>
          </a:p>
          <a:p>
            <a:r>
              <a:rPr lang="ru-RU" i="1" dirty="0"/>
              <a:t>Статья из сборника 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Фамилия И.О. Название статьи (раздела) // Название сборника. –Место, год. – С.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Кириков Б.М. Петербургский модерн: Заметки об архитектуре //Панорама искусств. – М., 1987. – </a:t>
            </a:r>
            <a:r>
              <a:rPr lang="ru-RU" i="1" dirty="0" err="1"/>
              <a:t>Вып</a:t>
            </a:r>
            <a:r>
              <a:rPr lang="ru-RU" i="1" dirty="0"/>
              <a:t>. 10. – с.99-148. </a:t>
            </a:r>
            <a:endParaRPr lang="ru-RU" dirty="0"/>
          </a:p>
          <a:p>
            <a:r>
              <a:rPr lang="ru-RU" i="1" dirty="0"/>
              <a:t>Статья из журнала 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Фамилия И.О. Название </a:t>
            </a:r>
            <a:r>
              <a:rPr lang="ru-RU" i="1" dirty="0"/>
              <a:t>// </a:t>
            </a:r>
            <a:r>
              <a:rPr lang="ru-RU" b="1" i="1" dirty="0"/>
              <a:t>Название журнала. –год. - №. – С. 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Балагуров Е.П. Формы детских образовательных объединений в УВДО //Внешкольник. -1997.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65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6575" y="158750"/>
            <a:ext cx="11655425" cy="1281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Образцы оформления учебного плана и календарного графика</a:t>
            </a:r>
            <a:br>
              <a:rPr lang="ru-RU" sz="2700" b="1" dirty="0" smtClean="0"/>
            </a:br>
            <a: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(на основании Письмо </a:t>
            </a:r>
            <a:r>
              <a:rPr lang="ru-RU" sz="27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Минобрнауки РФ от 18 ноября 2015 г. N 09-3242 "О направлении информации</a:t>
            </a:r>
            <a: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br>
              <a:rPr lang="ru-RU" sz="27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Образец оформления учебного плана</a:t>
            </a:r>
            <a:r>
              <a:rPr lang="ru-RU" sz="27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/>
              <a:t>Образец оформления календарного графика</a:t>
            </a:r>
            <a:endParaRPr lang="ru-RU" sz="2700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3059160"/>
              </p:ext>
            </p:extLst>
          </p:nvPr>
        </p:nvGraphicFramePr>
        <p:xfrm>
          <a:off x="536575" y="2191870"/>
          <a:ext cx="11220773" cy="877062"/>
        </p:xfrm>
        <a:graphic>
          <a:graphicData uri="http://schemas.openxmlformats.org/drawingml/2006/table">
            <a:tbl>
              <a:tblPr firstRow="1" firstCol="1" bandRow="1"/>
              <a:tblGrid>
                <a:gridCol w="1086864"/>
                <a:gridCol w="4457988"/>
                <a:gridCol w="1363187"/>
                <a:gridCol w="1275067"/>
                <a:gridCol w="1503335"/>
                <a:gridCol w="1534332"/>
              </a:tblGrid>
              <a:tr h="150136">
                <a:tc rowSpan="2">
                  <a:txBody>
                    <a:bodyPr/>
                    <a:lstStyle/>
                    <a:p>
                      <a:pPr marL="34925" marR="2540" indent="450850" algn="l">
                        <a:lnSpc>
                          <a:spcPct val="107000"/>
                        </a:lnSpc>
                        <a:spcAft>
                          <a:spcPts val="7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 </a:t>
                      </a:r>
                    </a:p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п/п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Название раздела, темы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R="40005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Количество часов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R="43180" indent="450850" algn="ctr">
                        <a:lnSpc>
                          <a:spcPct val="107000"/>
                        </a:lnSpc>
                        <a:spcAft>
                          <a:spcPts val="95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Формы </a:t>
                      </a:r>
                    </a:p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аттестации/ контроля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7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937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06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Теория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91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Практика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0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29210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27399"/>
              </p:ext>
            </p:extLst>
          </p:nvPr>
        </p:nvGraphicFramePr>
        <p:xfrm>
          <a:off x="536575" y="4056434"/>
          <a:ext cx="11220773" cy="1084580"/>
        </p:xfrm>
        <a:graphic>
          <a:graphicData uri="http://schemas.openxmlformats.org/drawingml/2006/table">
            <a:tbl>
              <a:tblPr firstRow="1" firstCol="1" bandRow="1"/>
              <a:tblGrid>
                <a:gridCol w="595831"/>
                <a:gridCol w="1166456"/>
                <a:gridCol w="1166024"/>
                <a:gridCol w="1638617"/>
                <a:gridCol w="1201358"/>
                <a:gridCol w="1131794"/>
                <a:gridCol w="1213504"/>
                <a:gridCol w="1760078"/>
                <a:gridCol w="1347111"/>
              </a:tblGrid>
              <a:tr h="538792">
                <a:tc>
                  <a:txBody>
                    <a:bodyPr/>
                    <a:lstStyle/>
                    <a:p>
                      <a:pPr marL="21590" marR="2540" indent="-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  <a:p>
                      <a:pPr marL="21590" marR="2540" indent="-152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п/ п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445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Месяц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Число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Время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проведения занятия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27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413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Кол-в о часов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Тема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занятия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5000"/>
                        </a:lnSpc>
                        <a:spcAft>
                          <a:spcPts val="165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Место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проведения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Форма </a:t>
                      </a:r>
                      <a:r>
                        <a:rPr lang="ru-RU" sz="13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контроля </a:t>
                      </a: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marR="2540" indent="4508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42545" marT="825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70" marR="2540" indent="4508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4254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677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471" y="128164"/>
            <a:ext cx="11701219" cy="83273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Типичные ошибки при разработке дополнительных общеразвивающих </a:t>
            </a:r>
            <a:r>
              <a:rPr lang="ru-RU" sz="2400" b="1" dirty="0" smtClean="0"/>
              <a:t>программ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485002"/>
              </p:ext>
            </p:extLst>
          </p:nvPr>
        </p:nvGraphicFramePr>
        <p:xfrm>
          <a:off x="139485" y="1254035"/>
          <a:ext cx="12052515" cy="5491961"/>
        </p:xfrm>
        <a:graphic>
          <a:graphicData uri="http://schemas.openxmlformats.org/drawingml/2006/table">
            <a:tbl>
              <a:tblPr firstRow="1" firstCol="1" bandRow="1"/>
              <a:tblGrid>
                <a:gridCol w="3432174"/>
                <a:gridCol w="8620341"/>
              </a:tblGrid>
              <a:tr h="3925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раздела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Типичные ошибки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90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Титульный лист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 не в соответствии с требованиями и методическими рекомендациями (Письмо Минобрнауки РФ от 18 ноября 2015 г. N 09-3242 "О направлении информации")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66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Пояснительная записка</a:t>
                      </a: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 краткая характеристика предмета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раскрывается актуальность для общества и детей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раскрывается вопрос пед. целесообразности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большого количества информации, которая не относится (или косвенно относится) с целями, задачами и содержанием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0667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Цели и задачи</a:t>
                      </a:r>
                      <a:r>
                        <a:rPr lang="ru-RU" sz="18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всегда различаются понятия “цель” и “задача”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задач поставленным целям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соотносятся с </a:t>
                      </a:r>
                      <a:r>
                        <a:rPr lang="ru-RU" sz="18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ожидаемыми (планируемыми) </a:t>
                      </a: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результатами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не связана с наименованием программы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76752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и режим занятий</a:t>
                      </a:r>
                      <a:endParaRPr lang="ru-RU" sz="1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временных границ прохождения программы 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форм и режима занятий</a:t>
                      </a:r>
                      <a:endParaRPr lang="ru-RU" sz="1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125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986" y="128163"/>
            <a:ext cx="11933695" cy="82229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Типичные ошибки при разработке дополнительных общеразвивающих программ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288449"/>
              </p:ext>
            </p:extLst>
          </p:nvPr>
        </p:nvGraphicFramePr>
        <p:xfrm>
          <a:off x="123986" y="1060316"/>
          <a:ext cx="12068014" cy="5988701"/>
        </p:xfrm>
        <a:graphic>
          <a:graphicData uri="http://schemas.openxmlformats.org/drawingml/2006/table">
            <a:tbl>
              <a:tblPr firstRow="1" firstCol="1" bandRow="1"/>
              <a:tblGrid>
                <a:gridCol w="3432331"/>
                <a:gridCol w="8635683"/>
              </a:tblGrid>
              <a:tr h="7639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форм и </a:t>
                      </a:r>
                      <a:endParaRPr lang="ru-RU" sz="1600" i="1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методов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проведения занятий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Отсутствие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описания методов и форм, проведения занятий.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7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план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Оформлен не в соответствии с требованиями и методическими рекомендациями (Письмо Минобрнауки РФ от 18 ноября 2015 г. N 09-3242 "О направлении информации")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Иногда встречается поурочное планирование вместо разделов/тем программы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Учебный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составлен не на весь период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1158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</a:t>
                      </a: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 не в соответствии с требованиями и методическими рекомендациями (Письмо Минобрнауки РФ от 18 ноября 2015 г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Неумение “телеграфным” стилем перечислить содержание раскрываемых тем (теория и практика)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9076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(планируемые)  </a:t>
                      </a: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ожидаемых результатов по каждому году обучения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Несоответствие ожидаемых результатов задачам программы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Указываются</a:t>
                      </a:r>
                      <a:r>
                        <a:rPr lang="ru-RU" sz="16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ожидаемые 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результаты, которые невозможно оценить 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они недостижимы </a:t>
                      </a:r>
                      <a:r>
                        <a:rPr lang="ru-RU" sz="160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(нереалистичны).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8467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Методическое обеспечение</a:t>
                      </a:r>
                      <a:r>
                        <a:rPr lang="ru-RU" sz="16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описания, методов, форм работы, дидактических материалов, форм подведения итогов программы, оборудования, материалов, необходимых для реализации программы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528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Литература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Неправильное оформление списков литературы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6900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9" y="66762"/>
            <a:ext cx="11861073" cy="7953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Оформление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дополнительных общеобразовательных общеразвивающих </a:t>
            </a:r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программ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549" y="862150"/>
            <a:ext cx="11861073" cy="599584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400" b="1" dirty="0" smtClean="0"/>
              <a:t>Рекомендации </a:t>
            </a:r>
            <a:r>
              <a:rPr lang="ru-RU" sz="1400" b="1" dirty="0"/>
              <a:t>по оформлению текста </a:t>
            </a:r>
            <a:r>
              <a:rPr lang="ru-RU" sz="1400" b="1" dirty="0" smtClean="0"/>
              <a:t>программы</a:t>
            </a:r>
          </a:p>
          <a:p>
            <a:pPr marL="0" indent="0" algn="ctr"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Нет единых требований на основании федеральных нормативных документов по оформлению программ!!!!</a:t>
            </a:r>
            <a:endParaRPr lang="ru-RU" sz="1400" b="1" dirty="0">
              <a:solidFill>
                <a:srgbClr val="FF0000"/>
              </a:solidFill>
            </a:endParaRPr>
          </a:p>
          <a:p>
            <a:pPr algn="just"/>
            <a:r>
              <a:rPr lang="ru-RU" sz="1200" dirty="0"/>
              <a:t>Объем программы: 15-25 страниц (без учета титульного листа, оглавления, списка литературы и приложений) машинописного текста формата А4 (210 мм x 297 мм). </a:t>
            </a:r>
          </a:p>
          <a:p>
            <a:pPr algn="just"/>
            <a:r>
              <a:rPr lang="ru-RU" sz="1200" dirty="0"/>
              <a:t>Размер полей страницы: левое – 3 см., правое – 1,5 см., верхнее – 2 см., нижнее – 2 см. </a:t>
            </a:r>
          </a:p>
          <a:p>
            <a:pPr algn="just"/>
            <a:r>
              <a:rPr lang="ru-RU" sz="1200" dirty="0"/>
              <a:t>Ориентация листа: книжная. Для таблиц, объемных схем, диаграмм, графиков допустима ориентация листа – альбомная. </a:t>
            </a:r>
          </a:p>
          <a:p>
            <a:pPr algn="just"/>
            <a:r>
              <a:rPr lang="ru-RU" sz="1200" dirty="0"/>
              <a:t>Нумерация страниц: сквозная (через весь текст программы), арабскими цифрами, ставится в нижнем правом углу страницы в соответствии со шрифтом и кеглем основного текста. Нумерация начинается с титульного листа (который учитывается, но на котором номер страницы не отображается). </a:t>
            </a:r>
          </a:p>
          <a:p>
            <a:pPr algn="just"/>
            <a:r>
              <a:rPr lang="ru-RU" sz="1200" dirty="0"/>
              <a:t>Шрифт: Times </a:t>
            </a:r>
            <a:r>
              <a:rPr lang="ru-RU" sz="1200" dirty="0" err="1"/>
              <a:t>New</a:t>
            </a:r>
            <a:r>
              <a:rPr lang="ru-RU" sz="1200" dirty="0"/>
              <a:t> Roman. </a:t>
            </a:r>
            <a:r>
              <a:rPr lang="ru-RU" sz="1200" dirty="0" smtClean="0"/>
              <a:t>Кегль</a:t>
            </a:r>
            <a:r>
              <a:rPr lang="ru-RU" sz="1200" dirty="0"/>
              <a:t>: основной текст и заголовки – 12 или 13. </a:t>
            </a:r>
          </a:p>
          <a:p>
            <a:pPr algn="just"/>
            <a:r>
              <a:rPr lang="ru-RU" sz="1200" dirty="0"/>
              <a:t>Начертание текста: основной текст – без выделения; заголовки, наиболее важные места (подпункты, пункты, определения, ключевые слова, названия таблиц, иллюстраций, диаграмм, графиков, схем) выделяются жирным шрифтом. </a:t>
            </a:r>
          </a:p>
          <a:p>
            <a:pPr algn="just"/>
            <a:r>
              <a:rPr lang="ru-RU" sz="1200" dirty="0"/>
              <a:t>Межстрочный интервал: </a:t>
            </a:r>
            <a:r>
              <a:rPr lang="ru-RU" sz="1200" dirty="0" smtClean="0"/>
              <a:t>одинарный или 1,5. Выравнивание </a:t>
            </a:r>
            <a:r>
              <a:rPr lang="ru-RU" sz="1200" dirty="0"/>
              <a:t>на странице: основной текст – по ширине листа, заголовки – по центру. </a:t>
            </a:r>
            <a:r>
              <a:rPr lang="ru-RU" sz="1200" dirty="0" smtClean="0"/>
              <a:t>Отступ </a:t>
            </a:r>
            <a:r>
              <a:rPr lang="ru-RU" sz="1200" dirty="0"/>
              <a:t>абзаца (красная строка): 1.25 см. </a:t>
            </a:r>
          </a:p>
          <a:p>
            <a:pPr algn="just"/>
            <a:r>
              <a:rPr lang="ru-RU" sz="1200" dirty="0"/>
              <a:t>Иллюстрации, графики, диаграммы (при наличии): в оттенках серого, читабельные, размещение в тексте – с обтеканием текста сверху и снизу, выравнивание – по центру. Каждая иллюстрация, график, диаграмма подписываются под самим изображением и нумеруется в соответствии со сквозной нумерацией данного объекта. </a:t>
            </a:r>
          </a:p>
          <a:p>
            <a:pPr algn="just"/>
            <a:r>
              <a:rPr lang="ru-RU" sz="1200" dirty="0"/>
              <a:t>Перечисления в тексте могут быть оформлены в строчку и в столбик. «Перечисления» в столбик выделяются знаком «-» или маркером «точка». </a:t>
            </a:r>
          </a:p>
          <a:p>
            <a:pPr algn="just"/>
            <a:r>
              <a:rPr lang="ru-RU" sz="1200" dirty="0"/>
              <a:t>Оформление таблиц в тексте: при оформлении таблиц допускается кегль – 11 или 12, отступ абзаца – 0, выравнивание – по ширине столбца или по центру. </a:t>
            </a:r>
            <a:endParaRPr lang="ru-RU" sz="1200" dirty="0" smtClean="0"/>
          </a:p>
          <a:p>
            <a:pPr algn="just"/>
            <a:r>
              <a:rPr lang="ru-RU" sz="1200" b="1" dirty="0" smtClean="0"/>
              <a:t>Приложения</a:t>
            </a:r>
            <a:r>
              <a:rPr lang="ru-RU" sz="1200" b="1" dirty="0"/>
              <a:t>. Каждый вид документа считается отдельным приложением и идет с нового листа.</a:t>
            </a:r>
            <a:r>
              <a:rPr lang="ru-RU" sz="1200" dirty="0"/>
              <a:t> Внутренний порядок приложений отображается сквозной нумерацией в верхнем правом углу в формате: Приложение 1, Приложение 2 и т.д. Выравнивание названия приложения - по центру. 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705187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656" y="150581"/>
            <a:ext cx="11916229" cy="8128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Нормативно-правовая база </a:t>
            </a:r>
            <a:r>
              <a:rPr lang="ru-RU" sz="2800" b="1" dirty="0" smtClean="0"/>
              <a:t>разработки</a:t>
            </a:r>
            <a:r>
              <a:rPr lang="ru-RU" sz="2800" b="1" dirty="0"/>
              <a:t> </a:t>
            </a:r>
            <a:r>
              <a:rPr lang="ru-RU" sz="2800" b="1" dirty="0" smtClean="0"/>
              <a:t>дополнительных общеобразовательных общеразвивающих программ (ДООП)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9657" y="1175658"/>
            <a:ext cx="12032343" cy="568234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sz="1900" b="1" dirty="0" smtClean="0"/>
              <a:t>Федеральный </a:t>
            </a:r>
            <a:r>
              <a:rPr lang="ru-RU" sz="1900" b="1" dirty="0"/>
              <a:t>Закон от </a:t>
            </a:r>
            <a:r>
              <a:rPr lang="ru-RU" sz="1900" b="1" dirty="0" smtClean="0"/>
              <a:t>29.12.2012 г</a:t>
            </a:r>
            <a:r>
              <a:rPr lang="ru-RU" sz="1900" b="1" dirty="0"/>
              <a:t>. № </a:t>
            </a:r>
            <a:r>
              <a:rPr lang="ru-RU" sz="1900" b="1" dirty="0" smtClean="0"/>
              <a:t>273-ФЗ от 30.12.21. </a:t>
            </a:r>
            <a:r>
              <a:rPr lang="ru-RU" sz="1900" b="1" dirty="0"/>
              <a:t>«Об образовании в Российской Федерации» (далее – ФЗ);</a:t>
            </a:r>
          </a:p>
          <a:p>
            <a:pPr algn="just"/>
            <a:r>
              <a:rPr lang="ru-RU" sz="1900" b="1" dirty="0" smtClean="0">
                <a:solidFill>
                  <a:schemeClr val="tx1"/>
                </a:solidFill>
              </a:rPr>
              <a:t>Концепция </a:t>
            </a:r>
            <a:r>
              <a:rPr lang="ru-RU" sz="1900" b="1" dirty="0">
                <a:solidFill>
                  <a:schemeClr val="tx1"/>
                </a:solidFill>
              </a:rPr>
              <a:t>развития дополнительного образования </a:t>
            </a:r>
            <a:r>
              <a:rPr lang="ru-RU" sz="1900" b="1" dirty="0" smtClean="0">
                <a:solidFill>
                  <a:schemeClr val="tx1"/>
                </a:solidFill>
              </a:rPr>
              <a:t>детей до 2030 года у</a:t>
            </a:r>
            <a:r>
              <a:rPr lang="ru-RU" sz="1900" b="1" dirty="0" smtClean="0"/>
              <a:t>тверждена</a:t>
            </a:r>
            <a:r>
              <a:rPr lang="ru-RU" sz="1900" b="1" dirty="0"/>
              <a:t> </a:t>
            </a:r>
            <a:r>
              <a:rPr lang="ru-RU" sz="1900" b="1" dirty="0" smtClean="0"/>
              <a:t>распоряжением Правительства РФ</a:t>
            </a:r>
            <a:r>
              <a:rPr lang="ru-RU" sz="1900" b="1" dirty="0"/>
              <a:t> </a:t>
            </a:r>
            <a:r>
              <a:rPr lang="ru-RU" sz="1900" b="1" dirty="0" smtClean="0"/>
              <a:t>от </a:t>
            </a:r>
            <a:r>
              <a:rPr lang="ru-RU" sz="1900" b="1" dirty="0"/>
              <a:t>31 марта 2022 г. N </a:t>
            </a:r>
            <a:r>
              <a:rPr lang="ru-RU" sz="1900" b="1" dirty="0" smtClean="0"/>
              <a:t>678-р</a:t>
            </a:r>
            <a:endParaRPr lang="ru-RU" sz="1900" b="1" dirty="0" smtClean="0">
              <a:solidFill>
                <a:srgbClr val="FF0000"/>
              </a:solidFill>
            </a:endParaRPr>
          </a:p>
          <a:p>
            <a:pPr algn="just"/>
            <a:r>
              <a:rPr lang="ru-RU" sz="1900" b="1" dirty="0" smtClean="0"/>
              <a:t>Стратегия </a:t>
            </a:r>
            <a:r>
              <a:rPr lang="ru-RU" sz="1900" b="1" dirty="0"/>
              <a:t>развития воспитания в </a:t>
            </a:r>
            <a:r>
              <a:rPr lang="ru-RU" sz="1900" b="1" dirty="0" smtClean="0"/>
              <a:t>РФ на </a:t>
            </a:r>
            <a:r>
              <a:rPr lang="ru-RU" sz="1900" b="1" dirty="0"/>
              <a:t>период до 2025 года (от 29 мая 2015 г. № 996-р);</a:t>
            </a:r>
          </a:p>
          <a:p>
            <a:pPr algn="just"/>
            <a:r>
              <a:rPr lang="ru-RU" sz="1900" b="1" dirty="0" smtClean="0"/>
              <a:t>Приказ </a:t>
            </a:r>
            <a:r>
              <a:rPr lang="ru-RU" sz="1900" b="1" dirty="0"/>
              <a:t>Минпросвещения России от 09.11.2018 N 196 «Об утверждении Порядка организации и осуществления образовательной деятельности по дополнительным общеобразовательным программам» (в редакции от 30.09.2020 № 533); </a:t>
            </a:r>
          </a:p>
          <a:p>
            <a:pPr algn="just"/>
            <a:r>
              <a:rPr lang="ru-RU" sz="1900" b="1" dirty="0" smtClean="0"/>
              <a:t>Приказ </a:t>
            </a:r>
            <a:r>
              <a:rPr lang="ru-RU" sz="1900" b="1" dirty="0"/>
              <a:t>Министерства просвещения </a:t>
            </a:r>
            <a:r>
              <a:rPr lang="ru-RU" sz="1900" b="1" dirty="0" smtClean="0"/>
              <a:t>РФ от </a:t>
            </a:r>
            <a:r>
              <a:rPr lang="ru-RU" sz="1900" b="1" dirty="0"/>
              <a:t>03.09.2019 № 467 «Об утверждении Целевой модели развития региональных систем дополнительного образования детей» (далее- Целевая модель</a:t>
            </a:r>
            <a:r>
              <a:rPr lang="ru-RU" sz="1900" b="1" dirty="0" smtClean="0"/>
              <a:t>);</a:t>
            </a:r>
          </a:p>
          <a:p>
            <a:pPr algn="just"/>
            <a:r>
              <a:rPr lang="ru-RU" sz="1900" dirty="0" smtClean="0"/>
              <a:t>Приказ </a:t>
            </a:r>
            <a:r>
              <a:rPr lang="ru-RU" sz="1900" dirty="0"/>
              <a:t>Министерства образования и науки </a:t>
            </a:r>
            <a:r>
              <a:rPr lang="ru-RU" sz="1900" dirty="0" smtClean="0"/>
              <a:t>РФ от </a:t>
            </a:r>
            <a:r>
              <a:rPr lang="ru-RU" sz="1900" dirty="0"/>
              <a:t>23.08.2017 г.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</a:t>
            </a:r>
          </a:p>
          <a:p>
            <a:pPr algn="just"/>
            <a:r>
              <a:rPr lang="ru-RU" sz="1900" dirty="0" smtClean="0"/>
              <a:t>Приказ </a:t>
            </a:r>
            <a:r>
              <a:rPr lang="ru-RU" sz="1900" dirty="0"/>
              <a:t>Министерства просвещения РФ от 17.03.2020 г. № 103 «Об утверждении временного Порядка сопровождения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технологий»;</a:t>
            </a:r>
          </a:p>
          <a:p>
            <a:pPr algn="just"/>
            <a:r>
              <a:rPr lang="ru-RU" sz="1900" b="1" dirty="0" smtClean="0"/>
              <a:t>Приказ </a:t>
            </a:r>
            <a:r>
              <a:rPr lang="ru-RU" sz="1900" b="1" dirty="0"/>
              <a:t>Министерства труда и социальной защиты </a:t>
            </a:r>
            <a:r>
              <a:rPr lang="ru-RU" sz="1900" b="1" dirty="0" smtClean="0"/>
              <a:t>РФ от </a:t>
            </a:r>
            <a:r>
              <a:rPr lang="ru-RU" sz="1900" b="1" dirty="0"/>
              <a:t>05.05.2018 № 298 "Об утверждении профессионального стандарта "Педагог дополнительного образования детей и взрослых";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606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086" y="74141"/>
            <a:ext cx="11780108" cy="883414"/>
          </a:xfrm>
        </p:spPr>
        <p:txBody>
          <a:bodyPr/>
          <a:lstStyle/>
          <a:p>
            <a:pPr algn="ctr"/>
            <a:r>
              <a:rPr lang="ru-RU" sz="25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Нормативно-правовая база разработки дополнительных общеобразовательных общеразвивающих программ (ДООП)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71" y="1235676"/>
            <a:ext cx="11936626" cy="555230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Приказ министерства образования и науки РФ и министерства просвещения РФ от 5.08.2020 г. № 882/391 «Об организации и осуществлении образовательной деятельности по сетевой форме реализации образовательных программ».</a:t>
            </a:r>
          </a:p>
          <a:p>
            <a:pPr algn="just"/>
            <a:r>
              <a:rPr lang="ru-RU" b="1" dirty="0" smtClean="0"/>
              <a:t>Постановление </a:t>
            </a:r>
            <a:r>
              <a:rPr lang="ru-RU" b="1" dirty="0"/>
              <a:t>Главного государственного санитарного врача РФ от 28 сентября 2020 г.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 (далее – СанПиН);</a:t>
            </a:r>
          </a:p>
          <a:p>
            <a:pPr algn="just"/>
            <a:r>
              <a:rPr lang="ru-RU" dirty="0" smtClean="0"/>
              <a:t>Постановление </a:t>
            </a:r>
            <a:r>
              <a:rPr lang="ru-RU" dirty="0"/>
              <a:t>Главного государственного санитарного врача РФ от 28.01.2021 № 2 «Об утверждении санитарных правил и норм СанПиН 1.2.3685-21 «Гигиенические нормативы и требования к обеспечению безопасности и (или) безвредности для человека факторов среды обитания» (рзд.VI. Гигиенические нормативы по устройству, содержанию и режиму работы организаций воспитания и обучения, отдыха и оздоровления детей и молодежи»);</a:t>
            </a:r>
          </a:p>
          <a:p>
            <a:pPr algn="just"/>
            <a:r>
              <a:rPr lang="ru-RU" b="1" dirty="0" smtClean="0"/>
              <a:t>Методические </a:t>
            </a:r>
            <a:r>
              <a:rPr lang="ru-RU" b="1" dirty="0"/>
              <a:t>рекомендации по проектированию дополнительных общеобразовательных общеразвивающих программ (включая разноуровневые программы) Минобрнауки России от 18 ноября 2015 №09-3242; </a:t>
            </a:r>
            <a:endParaRPr lang="ru-RU" b="1" dirty="0" smtClean="0"/>
          </a:p>
          <a:p>
            <a:pPr algn="just"/>
            <a:r>
              <a:rPr lang="ru-RU" dirty="0"/>
              <a:t>Рекомендациями по реализации внеурочной деятельности, программы воспитания и социализации и дополнительных общеобразовательных программ с применением дистанционных образовательных технологий (письмо Минпросвещения России от 7 мая 2020 г. № ВБ-976/04).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57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714" y="116110"/>
            <a:ext cx="11335657" cy="63863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Основные понятия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2" y="1201784"/>
            <a:ext cx="11956868" cy="5656216"/>
          </a:xfrm>
        </p:spPr>
        <p:txBody>
          <a:bodyPr>
            <a:normAutofit/>
          </a:bodyPr>
          <a:lstStyle/>
          <a:p>
            <a:pPr algn="just"/>
            <a:r>
              <a:rPr lang="ru-RU" b="1" dirty="0"/>
              <a:t>Дополнительное образование </a:t>
            </a:r>
            <a:r>
              <a:rPr lang="ru-RU" dirty="0"/>
              <a:t>- это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 (N 273-ФЗ "Об образовании " ст.2 п.14.)</a:t>
            </a:r>
          </a:p>
          <a:p>
            <a:pPr algn="just"/>
            <a:r>
              <a:rPr lang="ru-RU" b="1" dirty="0" smtClean="0"/>
              <a:t>Образовательная </a:t>
            </a:r>
            <a:r>
              <a:rPr lang="ru-RU" b="1" dirty="0"/>
              <a:t>программа - </a:t>
            </a:r>
            <a:r>
              <a:rPr lang="ru-RU" dirty="0"/>
              <a:t>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</a:t>
            </a:r>
            <a:r>
              <a:rPr lang="ru-RU" b="1" dirty="0"/>
              <a:t>в виде рабочей программы воспитания, календарного плана воспитательной работы</a:t>
            </a:r>
            <a:r>
              <a:rPr lang="ru-RU" dirty="0"/>
              <a:t>, форм </a:t>
            </a:r>
            <a:r>
              <a:rPr lang="ru-RU" dirty="0" smtClean="0"/>
              <a:t>аттестации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/>
              <a:t>№ 273-ФЗ «Об образовании</a:t>
            </a:r>
            <a:r>
              <a:rPr lang="ru-RU" dirty="0" smtClean="0"/>
              <a:t>» от 30.12.21. </a:t>
            </a:r>
            <a:r>
              <a:rPr lang="ru-RU" dirty="0"/>
              <a:t>гл. 1, ст. 2, п. 9).  </a:t>
            </a:r>
          </a:p>
          <a:p>
            <a:pPr algn="just"/>
            <a:r>
              <a:rPr lang="ru-RU" b="1" dirty="0"/>
              <a:t>Обучающийся </a:t>
            </a:r>
            <a:r>
              <a:rPr lang="ru-RU" dirty="0"/>
              <a:t>- физическое лицо, осваивающее образовательную программу (№ 273-ФЗ «Об образовании» ст. 2 п.15)</a:t>
            </a:r>
          </a:p>
          <a:p>
            <a:pPr marL="0" indent="0" algn="just">
              <a:buNone/>
            </a:pPr>
            <a:r>
              <a:rPr lang="ru-RU" dirty="0"/>
              <a:t>К обучающимся в зависимости от уровня осваиваемой образовательной программы, формы обучения, режима пребывания в образовательной организации относятся:</a:t>
            </a:r>
          </a:p>
          <a:p>
            <a:pPr algn="just"/>
            <a:r>
              <a:rPr lang="ru-RU" b="1" dirty="0" smtClean="0"/>
              <a:t>Учащиеся</a:t>
            </a:r>
            <a:r>
              <a:rPr lang="ru-RU" dirty="0" smtClean="0"/>
              <a:t> </a:t>
            </a:r>
            <a:r>
              <a:rPr lang="ru-RU" dirty="0"/>
              <a:t>- лица, осваивающие образовательные программы начального общего, основного общего или среднего общего образования, дополнительные общеобразовательные программы (№ 273-ФЗ «Об образовании» ст. 33 п.2)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8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570" y="58445"/>
            <a:ext cx="11783051" cy="928919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Дополнительная общеобразовательная общеразвивающая </a:t>
            </a:r>
            <a:r>
              <a:rPr lang="ru-RU" sz="2800" b="1" dirty="0" smtClean="0"/>
              <a:t>программа (ДООП)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48230"/>
            <a:ext cx="12017829" cy="560977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dirty="0"/>
              <a:t>Дополнительная общеобразовательная общеразвивающая программа</a:t>
            </a:r>
            <a:r>
              <a:rPr lang="ru-RU" sz="2000" dirty="0"/>
              <a:t> (далее – ДООП), в соответствии с современным законодательством, представляет собой комплекс основных характеристик образования (объем, содержание, планируемые результаты), организационно-педагогических условий и в случаях, предусмотренных данным Федеральным законом, форм аттестации,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а также оценочных и методических материалов», а также в предусмотренных настоящим Федеральным законом случаях </a:t>
            </a:r>
            <a:r>
              <a:rPr lang="ru-RU" sz="2000" b="1" dirty="0"/>
              <a:t>в виде рабочей программы воспитания, календарного плана воспитательной работы, </a:t>
            </a:r>
            <a:r>
              <a:rPr lang="ru-RU" sz="2000" dirty="0"/>
              <a:t>форм аттестации (№ 273-ФЗ «Об образовании» гл. 1, ст. 2, п. 9).  (№ 273-ФЗ «Об образовании</a:t>
            </a:r>
            <a:r>
              <a:rPr lang="ru-RU" sz="2000" dirty="0" smtClean="0"/>
              <a:t>» от 30.12.21.  </a:t>
            </a:r>
            <a:r>
              <a:rPr lang="ru-RU" sz="2000" dirty="0"/>
              <a:t>ст.2, п.9</a:t>
            </a:r>
            <a:r>
              <a:rPr lang="ru-RU" sz="2000" dirty="0" smtClean="0"/>
              <a:t>).</a:t>
            </a:r>
          </a:p>
          <a:p>
            <a:pPr marL="0" indent="0" algn="just">
              <a:buNone/>
            </a:pPr>
            <a:endParaRPr lang="ru-RU" sz="2000" dirty="0"/>
          </a:p>
          <a:p>
            <a:pPr algn="just"/>
            <a:r>
              <a:rPr lang="ru-RU" sz="2000" b="1" i="1" dirty="0" smtClean="0"/>
              <a:t>Дополнительная </a:t>
            </a:r>
            <a:r>
              <a:rPr lang="ru-RU" sz="2000" b="1" i="1" dirty="0"/>
              <a:t>общеобразовательная программа </a:t>
            </a:r>
            <a:r>
              <a:rPr lang="ru-RU" sz="2000" dirty="0"/>
              <a:t>является нормативным документом, содержащим максимально полную информацию о предлагаемом детям дополнительном образовании по определенному виду деятельности, имеющим конкретные образовательные цели и диагностируемые образовательные результаты. </a:t>
            </a:r>
            <a:endParaRPr lang="ru-RU" sz="2000" b="1" i="1" dirty="0"/>
          </a:p>
          <a:p>
            <a:pPr algn="just"/>
            <a:r>
              <a:rPr lang="ru-RU" sz="2000" dirty="0"/>
              <a:t>Приказом Минпросвещения РФ от 9 ноября 2018 г. №196 утвержден порядок организации и осуществления образовательной деятельности по дополнительным общеобразовательным программам.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651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5628594"/>
              </p:ext>
            </p:extLst>
          </p:nvPr>
        </p:nvGraphicFramePr>
        <p:xfrm>
          <a:off x="126460" y="97278"/>
          <a:ext cx="11916384" cy="6673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019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24" y="81198"/>
            <a:ext cx="11820121" cy="7590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Требования к содержанию и реализации </a:t>
            </a:r>
            <a:r>
              <a:rPr lang="ru-RU" sz="28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ДООП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171" y="1254035"/>
            <a:ext cx="12017829" cy="560396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100" dirty="0" smtClean="0"/>
              <a:t>К </a:t>
            </a:r>
            <a:r>
              <a:rPr lang="ru-RU" sz="2100" dirty="0"/>
              <a:t>освоению программ </a:t>
            </a:r>
            <a:r>
              <a:rPr lang="ru-RU" sz="2100" b="1" dirty="0"/>
              <a:t>«допускаются любые лица без предъявления требований к уровню образования,</a:t>
            </a:r>
            <a:r>
              <a:rPr lang="ru-RU" sz="2100" dirty="0"/>
              <a:t> если иное не обусловлено спецификой реализуемой образовательной программы» (Закон № 273-ФЗ, гл. 10, ст. 75, п. 3).</a:t>
            </a:r>
          </a:p>
          <a:p>
            <a:pPr algn="just"/>
            <a:r>
              <a:rPr lang="ru-RU" sz="2100" dirty="0"/>
              <a:t>Согласно п. 4 ст. 75 № 273-ФЗ «Об образовании», </a:t>
            </a:r>
            <a:r>
              <a:rPr lang="ru-RU" sz="2100" b="1" dirty="0"/>
              <a:t>содержание </a:t>
            </a:r>
            <a:r>
              <a:rPr lang="ru-RU" sz="2100" b="1" dirty="0" smtClean="0"/>
              <a:t>программ </a:t>
            </a:r>
            <a:r>
              <a:rPr lang="ru-RU" sz="2100" b="1" dirty="0"/>
              <a:t>и сроки обучения по ним определяются образовательной программой, разработанной и </a:t>
            </a:r>
            <a:r>
              <a:rPr lang="ru-RU" sz="2100" b="1" dirty="0" smtClean="0"/>
              <a:t>утвержденной образовательной организацией.</a:t>
            </a:r>
            <a:endParaRPr lang="ru-RU" sz="2100" b="1" dirty="0"/>
          </a:p>
          <a:p>
            <a:pPr algn="just"/>
            <a:r>
              <a:rPr lang="ru-RU" sz="2100" dirty="0">
                <a:hlinkClick r:id="rId2"/>
              </a:rPr>
              <a:t>Приказом </a:t>
            </a:r>
            <a:r>
              <a:rPr lang="ru-RU" sz="2100" dirty="0"/>
              <a:t>Минобрнауки России </a:t>
            </a:r>
            <a:r>
              <a:rPr lang="ru-RU" sz="2100" b="1" dirty="0"/>
              <a:t>от 9 ноября 2018 года N 196 </a:t>
            </a:r>
            <a:r>
              <a:rPr lang="ru-RU" sz="2100" dirty="0"/>
              <a:t>утвержден </a:t>
            </a:r>
            <a:r>
              <a:rPr lang="ru-RU" sz="2100" dirty="0">
                <a:hlinkClick r:id="rId3"/>
              </a:rPr>
              <a:t>Порядок </a:t>
            </a:r>
            <a:r>
              <a:rPr lang="ru-RU" sz="2100" dirty="0"/>
              <a:t>организации и осуществления образовательной деятельности по дополнительным общеобразовательным программам (далее - Порядок), регулирующий организацию и осуществление образовательной деятельности по дополнительным общеобразовательным </a:t>
            </a:r>
            <a:r>
              <a:rPr lang="ru-RU" sz="2100" dirty="0" smtClean="0"/>
              <a:t>программам. </a:t>
            </a:r>
            <a:endParaRPr lang="ru-RU" sz="2100" dirty="0"/>
          </a:p>
          <a:p>
            <a:pPr algn="just"/>
            <a:r>
              <a:rPr lang="ru-RU" sz="2100" dirty="0"/>
              <a:t>Согласно </a:t>
            </a:r>
            <a:r>
              <a:rPr lang="ru-RU" sz="2100" dirty="0">
                <a:hlinkClick r:id="rId4"/>
              </a:rPr>
              <a:t>Порядку,</a:t>
            </a:r>
            <a:r>
              <a:rPr lang="ru-RU" sz="2100" dirty="0"/>
              <a:t> образовательные организации, </a:t>
            </a:r>
            <a:r>
              <a:rPr lang="ru-RU" sz="2100" b="1" dirty="0"/>
              <a:t>реализуют дополнительные общеобразовательные программы в течение всего календарного года, включая каникулярное время. </a:t>
            </a:r>
          </a:p>
          <a:p>
            <a:pPr algn="just"/>
            <a:r>
              <a:rPr lang="ru-RU" sz="2100" dirty="0" smtClean="0"/>
              <a:t>Образовательные организации</a:t>
            </a:r>
            <a:r>
              <a:rPr lang="ru-RU" sz="2100" dirty="0"/>
              <a:t>, </a:t>
            </a:r>
            <a:r>
              <a:rPr lang="ru-RU" sz="2100" b="1" dirty="0" smtClean="0"/>
              <a:t>ежегодно </a:t>
            </a:r>
            <a:r>
              <a:rPr lang="ru-RU" sz="2100" b="1" dirty="0"/>
              <a:t>обновляют </a:t>
            </a:r>
            <a:r>
              <a:rPr lang="ru-RU" sz="2100" b="1" dirty="0" smtClean="0"/>
              <a:t>программы </a:t>
            </a:r>
            <a:r>
              <a:rPr lang="ru-RU" sz="2100" dirty="0"/>
              <a:t>с учетом развития науки, техники, культуры, экономики, технологий и социальной сферы. </a:t>
            </a:r>
          </a:p>
          <a:p>
            <a:pPr algn="just"/>
            <a:r>
              <a:rPr lang="ru-RU" sz="2100" b="1" dirty="0"/>
              <a:t>Обновление и утверждение программы должно осуществиться до начала нового учебного года </a:t>
            </a:r>
            <a:r>
              <a:rPr lang="ru-RU" sz="2100" dirty="0"/>
              <a:t>(Порядок рассмотрения и утверждения программы определяется локальным правовым актом образовательной организации).</a:t>
            </a:r>
          </a:p>
          <a:p>
            <a:pPr marL="0" indent="0" algn="just">
              <a:buNone/>
            </a:pPr>
            <a:endParaRPr lang="ru-RU" sz="19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3225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aa9443812a9e5922c973f5d8d45a3dcaf868e"/>
</p:tagLst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87C869590CF145B04604D533BED3CE" ma:contentTypeVersion="49" ma:contentTypeDescription="Создание документа." ma:contentTypeScope="" ma:versionID="31eecbec190c9029278c60487156848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5c4f13c40a96413ccefc1a56f91fbc1e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388B5E-B1CE-40A7-B9F7-1A37666E7C54}"/>
</file>

<file path=customXml/itemProps2.xml><?xml version="1.0" encoding="utf-8"?>
<ds:datastoreItem xmlns:ds="http://schemas.openxmlformats.org/officeDocument/2006/customXml" ds:itemID="{111C675C-91CF-4409-9F2B-1C0DE808C30B}"/>
</file>

<file path=customXml/itemProps3.xml><?xml version="1.0" encoding="utf-8"?>
<ds:datastoreItem xmlns:ds="http://schemas.openxmlformats.org/officeDocument/2006/customXml" ds:itemID="{8E556A18-8308-4E2D-8E8B-F05698B5C321}"/>
</file>

<file path=customXml/itemProps4.xml><?xml version="1.0" encoding="utf-8"?>
<ds:datastoreItem xmlns:ds="http://schemas.openxmlformats.org/officeDocument/2006/customXml" ds:itemID="{73BFBBEB-E53C-44C3-B61C-5E04074B041E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3199</TotalTime>
  <Words>4746</Words>
  <Application>Microsoft Office PowerPoint</Application>
  <PresentationFormat>Широкоэкранный</PresentationFormat>
  <Paragraphs>608</Paragraphs>
  <Slides>35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2" baseType="lpstr">
      <vt:lpstr>Arial</vt:lpstr>
      <vt:lpstr>Calibri</vt:lpstr>
      <vt:lpstr>Century Gothic</vt:lpstr>
      <vt:lpstr>Times New Roman</vt:lpstr>
      <vt:lpstr>TimesNewRomanPSMT</vt:lpstr>
      <vt:lpstr>Wingdings 3</vt:lpstr>
      <vt:lpstr>Легкий дым</vt:lpstr>
      <vt:lpstr>МБУ ДО ЦВР «Беркут» им. О.А. Юрасова          «Основные аспекты разработки дополнительной общеобразовательной общеразвивающей программы»  </vt:lpstr>
      <vt:lpstr>Вопросы семинара</vt:lpstr>
      <vt:lpstr>Проблемы при подготовке дополнительных общеобразовательных общеразвивающих программ (ДООП)</vt:lpstr>
      <vt:lpstr>Нормативно-правовая база разработки дополнительных общеобразовательных общеразвивающих программ (ДООП)</vt:lpstr>
      <vt:lpstr>Нормативно-правовая база разработки дополнительных общеобразовательных общеразвивающих программ (ДООП)</vt:lpstr>
      <vt:lpstr>Основные понятия</vt:lpstr>
      <vt:lpstr>Дополнительная общеобразовательная общеразвивающая программа (ДООП)</vt:lpstr>
      <vt:lpstr>Презентация PowerPoint</vt:lpstr>
      <vt:lpstr>Требования к содержанию и реализации ДООП</vt:lpstr>
      <vt:lpstr>Требования к содержанию и реализации ДООП</vt:lpstr>
      <vt:lpstr>Требования, предъявляемые к ДООП</vt:lpstr>
      <vt:lpstr>Типология ДООП</vt:lpstr>
      <vt:lpstr>Уровни сложности ДООП</vt:lpstr>
      <vt:lpstr>Структура ДООП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Примеры формулировок целей и задач  (согласно Концепции развития дополнительного образования детей 2014)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Образцы оформления учебного плана и календарного графика (на основании Письмо Минобрнауки РФ от 18 ноября 2015 г. N 09-3242 "О направлении информации")  Образец оформления учебного плана    Образец оформления календарного графика</vt:lpstr>
      <vt:lpstr>Типичные ошибки при разработке дополнительных общеразвивающих программ</vt:lpstr>
      <vt:lpstr>Типичные ошибки при разработке дополнительных общеразвивающих программ</vt:lpstr>
      <vt:lpstr>Оформление дополнительных общеобразовательных общеразвивающих программ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Костромской областной институт развития образования     Формирование здоровьесберегающей среды в дошкольном образовательном учреждении</dc:title>
  <dc:creator>Виктор Веселов</dc:creator>
  <cp:lastModifiedBy>Виктор Веселов</cp:lastModifiedBy>
  <cp:revision>310</cp:revision>
  <dcterms:created xsi:type="dcterms:W3CDTF">2014-08-31T07:53:52Z</dcterms:created>
  <dcterms:modified xsi:type="dcterms:W3CDTF">2022-04-14T07:31:12Z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0x010100C887C869590CF145B04604D533BED3CE</vt:lpwstr>
  </property>
</Properties>
</file>