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diagrams/quickStyle3.xml" ContentType="application/vnd.openxmlformats-officedocument.drawingml.diagramStyl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3.xml" ContentType="application/vnd.ms-office.drawingml.diagramDrawing+xml"/>
  <Override PartName="/ppt/diagrams/layout3.xml" ContentType="application/vnd.openxmlformats-officedocument.drawingml.diagramLayout+xml"/>
  <Override PartName="/ppt/diagrams/colors3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5"/>
  </p:notesMasterIdLst>
  <p:sldIdLst>
    <p:sldId id="29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2" r:id="rId11"/>
    <p:sldId id="302" r:id="rId12"/>
    <p:sldId id="297" r:id="rId13"/>
    <p:sldId id="311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449" autoAdjust="0"/>
  </p:normalViewPr>
  <p:slideViewPr>
    <p:cSldViewPr snapToGrid="0">
      <p:cViewPr varScale="1">
        <p:scale>
          <a:sx n="105" d="100"/>
          <a:sy n="105" d="100"/>
        </p:scale>
        <p:origin x="17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54A815-BFEF-4EAD-A717-C7C4D7E42EB2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B7B8FC07-BC6F-40EF-A16D-778124AFC6C4}">
      <dgm:prSet custT="1"/>
      <dgm:spPr/>
      <dgm:t>
        <a:bodyPr/>
        <a:lstStyle/>
        <a:p>
          <a:r>
            <a:rPr lang="ru-RU" sz="2000" dirty="0" smtClean="0"/>
            <a:t>Развитие вариативности и дифференциации программ ПК для педагогических работников разной квалификации, и уровня профессионального развития</a:t>
          </a:r>
          <a:endParaRPr lang="ru-RU" sz="2000" dirty="0"/>
        </a:p>
      </dgm:t>
    </dgm:pt>
    <dgm:pt modelId="{759DBC42-8490-4D86-8E05-CDA062876B34}" type="parTrans" cxnId="{9E18B106-3998-4C2F-A4A9-0E3FC15E7ED1}">
      <dgm:prSet/>
      <dgm:spPr/>
      <dgm:t>
        <a:bodyPr/>
        <a:lstStyle/>
        <a:p>
          <a:endParaRPr lang="ru-RU"/>
        </a:p>
      </dgm:t>
    </dgm:pt>
    <dgm:pt modelId="{941BF7C0-E3DF-49C1-8C5D-A9EA56F663C1}" type="sibTrans" cxnId="{9E18B106-3998-4C2F-A4A9-0E3FC15E7ED1}">
      <dgm:prSet/>
      <dgm:spPr/>
      <dgm:t>
        <a:bodyPr/>
        <a:lstStyle/>
        <a:p>
          <a:endParaRPr lang="ru-RU"/>
        </a:p>
      </dgm:t>
    </dgm:pt>
    <dgm:pt modelId="{0CE48BE0-A6E7-4598-9C96-6D587F93BE20}">
      <dgm:prSet custT="1"/>
      <dgm:spPr/>
      <dgm:t>
        <a:bodyPr/>
        <a:lstStyle/>
        <a:p>
          <a:r>
            <a:rPr lang="ru-RU" sz="2000" dirty="0" smtClean="0"/>
            <a:t>Персонификация и индивидуализация образовательных маршрутов педагогических работников при ПК, призванные обеспечить образовательные потребности и образовательные запросы разных категорий педагогов</a:t>
          </a:r>
          <a:endParaRPr lang="ru-RU" sz="2000" dirty="0"/>
        </a:p>
      </dgm:t>
    </dgm:pt>
    <dgm:pt modelId="{A11E70FF-8483-42C0-87B7-6950702E9CF3}" type="parTrans" cxnId="{BBAF66A9-4F0B-4AB5-92E0-AD21629EFD95}">
      <dgm:prSet/>
      <dgm:spPr/>
      <dgm:t>
        <a:bodyPr/>
        <a:lstStyle/>
        <a:p>
          <a:endParaRPr lang="ru-RU"/>
        </a:p>
      </dgm:t>
    </dgm:pt>
    <dgm:pt modelId="{1C519D1F-532D-45A9-B9B6-D37244257966}" type="sibTrans" cxnId="{BBAF66A9-4F0B-4AB5-92E0-AD21629EFD95}">
      <dgm:prSet/>
      <dgm:spPr/>
      <dgm:t>
        <a:bodyPr/>
        <a:lstStyle/>
        <a:p>
          <a:endParaRPr lang="ru-RU"/>
        </a:p>
      </dgm:t>
    </dgm:pt>
    <dgm:pt modelId="{53028FBA-29AF-4F64-92D1-2F36855972EE}" type="pres">
      <dgm:prSet presAssocID="{5354A815-BFEF-4EAD-A717-C7C4D7E42EB2}" presName="compositeShape" presStyleCnt="0">
        <dgm:presLayoutVars>
          <dgm:dir/>
          <dgm:resizeHandles/>
        </dgm:presLayoutVars>
      </dgm:prSet>
      <dgm:spPr/>
    </dgm:pt>
    <dgm:pt modelId="{A2B9F291-8417-434A-B864-AAFF77D8F700}" type="pres">
      <dgm:prSet presAssocID="{5354A815-BFEF-4EAD-A717-C7C4D7E42EB2}" presName="pyramid" presStyleLbl="node1" presStyleIdx="0" presStyleCnt="1"/>
      <dgm:spPr/>
    </dgm:pt>
    <dgm:pt modelId="{073E7302-6E72-4DC7-94C9-589B40BADF93}" type="pres">
      <dgm:prSet presAssocID="{5354A815-BFEF-4EAD-A717-C7C4D7E42EB2}" presName="theList" presStyleCnt="0"/>
      <dgm:spPr/>
    </dgm:pt>
    <dgm:pt modelId="{0D8A6454-2D52-40D9-8C22-E381609BE3DC}" type="pres">
      <dgm:prSet presAssocID="{B7B8FC07-BC6F-40EF-A16D-778124AFC6C4}" presName="aNode" presStyleLbl="fgAcc1" presStyleIdx="0" presStyleCnt="2" custScaleX="173900" custLinFactNeighborX="30067" custLinFactNeighborY="18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34EBF-A36D-4C45-BDFF-5FA4954D2E6B}" type="pres">
      <dgm:prSet presAssocID="{B7B8FC07-BC6F-40EF-A16D-778124AFC6C4}" presName="aSpace" presStyleCnt="0"/>
      <dgm:spPr/>
    </dgm:pt>
    <dgm:pt modelId="{C2027917-ABE7-4A50-B496-8CC67C51C5DA}" type="pres">
      <dgm:prSet presAssocID="{0CE48BE0-A6E7-4598-9C96-6D587F93BE20}" presName="aNode" presStyleLbl="fgAcc1" presStyleIdx="1" presStyleCnt="2" custScaleX="172783" custLinFactNeighborX="33946" custLinFactNeighborY="18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B3ACF-7DDE-4790-B19D-7010F1D9C149}" type="pres">
      <dgm:prSet presAssocID="{0CE48BE0-A6E7-4598-9C96-6D587F93BE20}" presName="aSpace" presStyleCnt="0"/>
      <dgm:spPr/>
    </dgm:pt>
  </dgm:ptLst>
  <dgm:cxnLst>
    <dgm:cxn modelId="{3A9A4DFA-C11D-4AE4-824A-837F8E06D128}" type="presOf" srcId="{0CE48BE0-A6E7-4598-9C96-6D587F93BE20}" destId="{C2027917-ABE7-4A50-B496-8CC67C51C5DA}" srcOrd="0" destOrd="0" presId="urn:microsoft.com/office/officeart/2005/8/layout/pyramid2"/>
    <dgm:cxn modelId="{F549AE8A-118C-409D-9A5B-176C14918104}" type="presOf" srcId="{5354A815-BFEF-4EAD-A717-C7C4D7E42EB2}" destId="{53028FBA-29AF-4F64-92D1-2F36855972EE}" srcOrd="0" destOrd="0" presId="urn:microsoft.com/office/officeart/2005/8/layout/pyramid2"/>
    <dgm:cxn modelId="{BBAF66A9-4F0B-4AB5-92E0-AD21629EFD95}" srcId="{5354A815-BFEF-4EAD-A717-C7C4D7E42EB2}" destId="{0CE48BE0-A6E7-4598-9C96-6D587F93BE20}" srcOrd="1" destOrd="0" parTransId="{A11E70FF-8483-42C0-87B7-6950702E9CF3}" sibTransId="{1C519D1F-532D-45A9-B9B6-D37244257966}"/>
    <dgm:cxn modelId="{227EE312-5C6B-4474-B0B4-92D041A72E90}" type="presOf" srcId="{B7B8FC07-BC6F-40EF-A16D-778124AFC6C4}" destId="{0D8A6454-2D52-40D9-8C22-E381609BE3DC}" srcOrd="0" destOrd="0" presId="urn:microsoft.com/office/officeart/2005/8/layout/pyramid2"/>
    <dgm:cxn modelId="{9E18B106-3998-4C2F-A4A9-0E3FC15E7ED1}" srcId="{5354A815-BFEF-4EAD-A717-C7C4D7E42EB2}" destId="{B7B8FC07-BC6F-40EF-A16D-778124AFC6C4}" srcOrd="0" destOrd="0" parTransId="{759DBC42-8490-4D86-8E05-CDA062876B34}" sibTransId="{941BF7C0-E3DF-49C1-8C5D-A9EA56F663C1}"/>
    <dgm:cxn modelId="{912302A4-B9D0-49B6-AE24-A2656C278934}" type="presParOf" srcId="{53028FBA-29AF-4F64-92D1-2F36855972EE}" destId="{A2B9F291-8417-434A-B864-AAFF77D8F700}" srcOrd="0" destOrd="0" presId="urn:microsoft.com/office/officeart/2005/8/layout/pyramid2"/>
    <dgm:cxn modelId="{3F04BAC8-E603-4DBC-A53C-0D86A677BBE2}" type="presParOf" srcId="{53028FBA-29AF-4F64-92D1-2F36855972EE}" destId="{073E7302-6E72-4DC7-94C9-589B40BADF93}" srcOrd="1" destOrd="0" presId="urn:microsoft.com/office/officeart/2005/8/layout/pyramid2"/>
    <dgm:cxn modelId="{A86A278E-2320-4DE6-9828-BBD7D92F4329}" type="presParOf" srcId="{073E7302-6E72-4DC7-94C9-589B40BADF93}" destId="{0D8A6454-2D52-40D9-8C22-E381609BE3DC}" srcOrd="0" destOrd="0" presId="urn:microsoft.com/office/officeart/2005/8/layout/pyramid2"/>
    <dgm:cxn modelId="{AFFDC94A-6567-48BB-B46E-2C0852196BA6}" type="presParOf" srcId="{073E7302-6E72-4DC7-94C9-589B40BADF93}" destId="{5AE34EBF-A36D-4C45-BDFF-5FA4954D2E6B}" srcOrd="1" destOrd="0" presId="urn:microsoft.com/office/officeart/2005/8/layout/pyramid2"/>
    <dgm:cxn modelId="{5F55D1A0-D7E2-472E-B1C2-C0289F5F5ABF}" type="presParOf" srcId="{073E7302-6E72-4DC7-94C9-589B40BADF93}" destId="{C2027917-ABE7-4A50-B496-8CC67C51C5DA}" srcOrd="2" destOrd="0" presId="urn:microsoft.com/office/officeart/2005/8/layout/pyramid2"/>
    <dgm:cxn modelId="{BAF75E2C-3D04-4F1B-B23A-AC166662B4F9}" type="presParOf" srcId="{073E7302-6E72-4DC7-94C9-589B40BADF93}" destId="{DC8B3ACF-7DDE-4790-B19D-7010F1D9C149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A37C62-CA67-4A7C-85CB-0E2D96575CA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A03359-641B-4F93-BC3B-33C3B1B8C804}">
      <dgm:prSet phldrT="[Текст]" custT="1"/>
      <dgm:spPr/>
      <dgm:t>
        <a:bodyPr/>
        <a:lstStyle/>
        <a:p>
          <a:r>
            <a:rPr lang="ru-RU" sz="2400" dirty="0" smtClean="0"/>
            <a:t>ОГБОУ ДПО «КОИРО»</a:t>
          </a:r>
          <a:endParaRPr lang="ru-RU" sz="2400" dirty="0"/>
        </a:p>
      </dgm:t>
    </dgm:pt>
    <dgm:pt modelId="{B609E4B0-87BC-4D1B-A77A-DB606960ABEB}" type="parTrans" cxnId="{8D9CFC95-55AA-492A-9B1E-BAB0A3DFBD09}">
      <dgm:prSet/>
      <dgm:spPr/>
      <dgm:t>
        <a:bodyPr/>
        <a:lstStyle/>
        <a:p>
          <a:endParaRPr lang="ru-RU"/>
        </a:p>
      </dgm:t>
    </dgm:pt>
    <dgm:pt modelId="{A09A9348-E36F-41C6-ACFB-9A965EA6DBA0}" type="sibTrans" cxnId="{8D9CFC95-55AA-492A-9B1E-BAB0A3DFBD09}">
      <dgm:prSet/>
      <dgm:spPr/>
      <dgm:t>
        <a:bodyPr/>
        <a:lstStyle/>
        <a:p>
          <a:endParaRPr lang="ru-RU"/>
        </a:p>
      </dgm:t>
    </dgm:pt>
    <dgm:pt modelId="{0C22A4D2-C2DF-4A0C-A819-786BD6E6899E}">
      <dgm:prSet phldrT="[Текст]" custT="1"/>
      <dgm:spPr/>
      <dgm:t>
        <a:bodyPr/>
        <a:lstStyle/>
        <a:p>
          <a:r>
            <a:rPr lang="ru-RU" sz="2400" dirty="0" smtClean="0"/>
            <a:t>Муниципальные органы управления образованием и ММС</a:t>
          </a:r>
          <a:endParaRPr lang="ru-RU" sz="2400" dirty="0"/>
        </a:p>
      </dgm:t>
    </dgm:pt>
    <dgm:pt modelId="{3CE890A3-145F-4557-96FD-B2262BCAAB6D}" type="parTrans" cxnId="{FFDA4858-A869-4BEE-B868-FD77FCD396E8}">
      <dgm:prSet/>
      <dgm:spPr/>
      <dgm:t>
        <a:bodyPr/>
        <a:lstStyle/>
        <a:p>
          <a:endParaRPr lang="ru-RU"/>
        </a:p>
      </dgm:t>
    </dgm:pt>
    <dgm:pt modelId="{92E3DB81-E80A-4A21-BD13-B1384EF00486}" type="sibTrans" cxnId="{FFDA4858-A869-4BEE-B868-FD77FCD396E8}">
      <dgm:prSet/>
      <dgm:spPr/>
      <dgm:t>
        <a:bodyPr/>
        <a:lstStyle/>
        <a:p>
          <a:endParaRPr lang="ru-RU"/>
        </a:p>
      </dgm:t>
    </dgm:pt>
    <dgm:pt modelId="{8BEDEEA4-6581-4084-BE7F-DC92345D166A}">
      <dgm:prSet phldrT="[Текст]" custT="1"/>
      <dgm:spPr/>
      <dgm:t>
        <a:bodyPr/>
        <a:lstStyle/>
        <a:p>
          <a:r>
            <a:rPr lang="ru-RU" sz="2400" dirty="0" smtClean="0"/>
            <a:t>Региональное УМО</a:t>
          </a:r>
          <a:endParaRPr lang="ru-RU" sz="2400" dirty="0"/>
        </a:p>
      </dgm:t>
    </dgm:pt>
    <dgm:pt modelId="{ACCC622B-1D25-4A80-B0D9-1D5698E3F93E}" type="parTrans" cxnId="{89437CBF-B8B2-48DB-A4DC-C8D1E70CD9BF}">
      <dgm:prSet/>
      <dgm:spPr/>
      <dgm:t>
        <a:bodyPr/>
        <a:lstStyle/>
        <a:p>
          <a:endParaRPr lang="ru-RU"/>
        </a:p>
      </dgm:t>
    </dgm:pt>
    <dgm:pt modelId="{C3A8D093-F9FE-4AA4-AD0C-5825A0604FF4}" type="sibTrans" cxnId="{89437CBF-B8B2-48DB-A4DC-C8D1E70CD9BF}">
      <dgm:prSet/>
      <dgm:spPr/>
      <dgm:t>
        <a:bodyPr/>
        <a:lstStyle/>
        <a:p>
          <a:endParaRPr lang="ru-RU"/>
        </a:p>
      </dgm:t>
    </dgm:pt>
    <dgm:pt modelId="{C38E8B85-453E-48C6-AA63-257878BB5B38}">
      <dgm:prSet phldrT="[Текст]" custT="1"/>
      <dgm:spPr/>
      <dgm:t>
        <a:bodyPr/>
        <a:lstStyle/>
        <a:p>
          <a:r>
            <a:rPr lang="ru-RU" sz="2400" dirty="0" smtClean="0"/>
            <a:t>Образовательные организации</a:t>
          </a:r>
          <a:endParaRPr lang="ru-RU" sz="2400" dirty="0"/>
        </a:p>
      </dgm:t>
    </dgm:pt>
    <dgm:pt modelId="{55247E5A-8593-4FFF-AFE0-0CA339FF13C2}" type="parTrans" cxnId="{9E2E3889-E28E-49A7-94F5-852619919C89}">
      <dgm:prSet/>
      <dgm:spPr/>
      <dgm:t>
        <a:bodyPr/>
        <a:lstStyle/>
        <a:p>
          <a:endParaRPr lang="ru-RU"/>
        </a:p>
      </dgm:t>
    </dgm:pt>
    <dgm:pt modelId="{C3F33F84-4A6A-4825-883F-650A62E17BDD}" type="sibTrans" cxnId="{9E2E3889-E28E-49A7-94F5-852619919C89}">
      <dgm:prSet/>
      <dgm:spPr/>
      <dgm:t>
        <a:bodyPr/>
        <a:lstStyle/>
        <a:p>
          <a:endParaRPr lang="ru-RU"/>
        </a:p>
      </dgm:t>
    </dgm:pt>
    <dgm:pt modelId="{D8771715-3F02-4BE4-8C00-90C09EE48E5D}">
      <dgm:prSet phldrT="[Текст]" custT="1"/>
      <dgm:spPr/>
      <dgm:t>
        <a:bodyPr/>
        <a:lstStyle/>
        <a:p>
          <a:r>
            <a:rPr lang="ru-RU" sz="2400" dirty="0" smtClean="0"/>
            <a:t>Профессиональные сообщества учителей</a:t>
          </a:r>
          <a:endParaRPr lang="ru-RU" sz="2400" dirty="0"/>
        </a:p>
      </dgm:t>
    </dgm:pt>
    <dgm:pt modelId="{044C6950-3807-4D5C-96E1-B3CADD804817}" type="parTrans" cxnId="{86BBC8D6-9DC9-4E2E-9B61-5C657B932B68}">
      <dgm:prSet/>
      <dgm:spPr/>
      <dgm:t>
        <a:bodyPr/>
        <a:lstStyle/>
        <a:p>
          <a:endParaRPr lang="ru-RU"/>
        </a:p>
      </dgm:t>
    </dgm:pt>
    <dgm:pt modelId="{AEDFF1B7-147F-4343-AC4D-9847F3AF50AD}" type="sibTrans" cxnId="{86BBC8D6-9DC9-4E2E-9B61-5C657B932B68}">
      <dgm:prSet/>
      <dgm:spPr/>
      <dgm:t>
        <a:bodyPr/>
        <a:lstStyle/>
        <a:p>
          <a:endParaRPr lang="ru-RU"/>
        </a:p>
      </dgm:t>
    </dgm:pt>
    <dgm:pt modelId="{3380AB6C-7926-412D-8D19-502A51701F64}" type="pres">
      <dgm:prSet presAssocID="{71A37C62-CA67-4A7C-85CB-0E2D96575CA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7B8D1E-B8CB-4F8D-BA54-1AFA61F68EEE}" type="pres">
      <dgm:prSet presAssocID="{DEA03359-641B-4F93-BC3B-33C3B1B8C804}" presName="node" presStyleLbl="node1" presStyleIdx="0" presStyleCnt="5" custScaleX="55521" custScaleY="37140" custLinFactNeighborX="1473" custLinFactNeighborY="-102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5EEEE-A07D-4B17-BC19-ECAAAFD77B39}" type="pres">
      <dgm:prSet presAssocID="{A09A9348-E36F-41C6-ACFB-9A965EA6DBA0}" presName="sibTrans" presStyleCnt="0"/>
      <dgm:spPr/>
    </dgm:pt>
    <dgm:pt modelId="{0A95160C-876F-43D2-9DDD-D408A9BD57B1}" type="pres">
      <dgm:prSet presAssocID="{0C22A4D2-C2DF-4A0C-A819-786BD6E6899E}" presName="node" presStyleLbl="node1" presStyleIdx="1" presStyleCnt="5" custScaleX="63322" custScaleY="33338" custLinFactNeighborX="-597" custLinFactNeighborY="-12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549AD8-9E80-40FC-9A5C-C5A847BE3998}" type="pres">
      <dgm:prSet presAssocID="{92E3DB81-E80A-4A21-BD13-B1384EF00486}" presName="sibTrans" presStyleCnt="0"/>
      <dgm:spPr/>
    </dgm:pt>
    <dgm:pt modelId="{136086A9-81E5-4371-8615-C2F4367AFD13}" type="pres">
      <dgm:prSet presAssocID="{8BEDEEA4-6581-4084-BE7F-DC92345D166A}" presName="node" presStyleLbl="node1" presStyleIdx="2" presStyleCnt="5" custScaleX="45940" custScaleY="30794" custLinFactNeighborX="-2325" custLinFactNeighborY="-11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5BFB1A-C894-4FFD-9438-DF3B4B5388C0}" type="pres">
      <dgm:prSet presAssocID="{C3A8D093-F9FE-4AA4-AD0C-5825A0604FF4}" presName="sibTrans" presStyleCnt="0"/>
      <dgm:spPr/>
    </dgm:pt>
    <dgm:pt modelId="{24E14D3B-9050-4E71-B7F6-FEF1FE8B6AD6}" type="pres">
      <dgm:prSet presAssocID="{C38E8B85-453E-48C6-AA63-257878BB5B38}" presName="node" presStyleLbl="node1" presStyleIdx="3" presStyleCnt="5" custScaleX="86888" custScaleY="42010" custLinFactNeighborX="-10724" custLinFactNeighborY="-25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AECC13-E4F3-4A36-A8A6-B0FF4937640F}" type="pres">
      <dgm:prSet presAssocID="{C3F33F84-4A6A-4825-883F-650A62E17BDD}" presName="sibTrans" presStyleCnt="0"/>
      <dgm:spPr/>
    </dgm:pt>
    <dgm:pt modelId="{6F8ED68D-969F-4A97-81ED-19C5FD79F592}" type="pres">
      <dgm:prSet presAssocID="{D8771715-3F02-4BE4-8C00-90C09EE48E5D}" presName="node" presStyleLbl="node1" presStyleIdx="4" presStyleCnt="5" custScaleX="72158" custScaleY="45262" custLinFactNeighborX="6957" custLinFactNeighborY="-23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136F3E-6C0A-4469-9CC4-9F6DF1526932}" type="presOf" srcId="{D8771715-3F02-4BE4-8C00-90C09EE48E5D}" destId="{6F8ED68D-969F-4A97-81ED-19C5FD79F592}" srcOrd="0" destOrd="0" presId="urn:microsoft.com/office/officeart/2005/8/layout/default"/>
    <dgm:cxn modelId="{8D9CFC95-55AA-492A-9B1E-BAB0A3DFBD09}" srcId="{71A37C62-CA67-4A7C-85CB-0E2D96575CA9}" destId="{DEA03359-641B-4F93-BC3B-33C3B1B8C804}" srcOrd="0" destOrd="0" parTransId="{B609E4B0-87BC-4D1B-A77A-DB606960ABEB}" sibTransId="{A09A9348-E36F-41C6-ACFB-9A965EA6DBA0}"/>
    <dgm:cxn modelId="{9E2E3889-E28E-49A7-94F5-852619919C89}" srcId="{71A37C62-CA67-4A7C-85CB-0E2D96575CA9}" destId="{C38E8B85-453E-48C6-AA63-257878BB5B38}" srcOrd="3" destOrd="0" parTransId="{55247E5A-8593-4FFF-AFE0-0CA339FF13C2}" sibTransId="{C3F33F84-4A6A-4825-883F-650A62E17BDD}"/>
    <dgm:cxn modelId="{FFDA4858-A869-4BEE-B868-FD77FCD396E8}" srcId="{71A37C62-CA67-4A7C-85CB-0E2D96575CA9}" destId="{0C22A4D2-C2DF-4A0C-A819-786BD6E6899E}" srcOrd="1" destOrd="0" parTransId="{3CE890A3-145F-4557-96FD-B2262BCAAB6D}" sibTransId="{92E3DB81-E80A-4A21-BD13-B1384EF00486}"/>
    <dgm:cxn modelId="{4959DB50-1743-4D25-BAFD-40A61884D89C}" type="presOf" srcId="{0C22A4D2-C2DF-4A0C-A819-786BD6E6899E}" destId="{0A95160C-876F-43D2-9DDD-D408A9BD57B1}" srcOrd="0" destOrd="0" presId="urn:microsoft.com/office/officeart/2005/8/layout/default"/>
    <dgm:cxn modelId="{84306EB2-77D1-49A7-8D3D-003C6291EB37}" type="presOf" srcId="{C38E8B85-453E-48C6-AA63-257878BB5B38}" destId="{24E14D3B-9050-4E71-B7F6-FEF1FE8B6AD6}" srcOrd="0" destOrd="0" presId="urn:microsoft.com/office/officeart/2005/8/layout/default"/>
    <dgm:cxn modelId="{69162B15-9C54-4D89-9B71-0725FBA1724E}" type="presOf" srcId="{DEA03359-641B-4F93-BC3B-33C3B1B8C804}" destId="{F17B8D1E-B8CB-4F8D-BA54-1AFA61F68EEE}" srcOrd="0" destOrd="0" presId="urn:microsoft.com/office/officeart/2005/8/layout/default"/>
    <dgm:cxn modelId="{4AF8C066-6599-402A-A661-A276D7C064FC}" type="presOf" srcId="{8BEDEEA4-6581-4084-BE7F-DC92345D166A}" destId="{136086A9-81E5-4371-8615-C2F4367AFD13}" srcOrd="0" destOrd="0" presId="urn:microsoft.com/office/officeart/2005/8/layout/default"/>
    <dgm:cxn modelId="{89437CBF-B8B2-48DB-A4DC-C8D1E70CD9BF}" srcId="{71A37C62-CA67-4A7C-85CB-0E2D96575CA9}" destId="{8BEDEEA4-6581-4084-BE7F-DC92345D166A}" srcOrd="2" destOrd="0" parTransId="{ACCC622B-1D25-4A80-B0D9-1D5698E3F93E}" sibTransId="{C3A8D093-F9FE-4AA4-AD0C-5825A0604FF4}"/>
    <dgm:cxn modelId="{86BBC8D6-9DC9-4E2E-9B61-5C657B932B68}" srcId="{71A37C62-CA67-4A7C-85CB-0E2D96575CA9}" destId="{D8771715-3F02-4BE4-8C00-90C09EE48E5D}" srcOrd="4" destOrd="0" parTransId="{044C6950-3807-4D5C-96E1-B3CADD804817}" sibTransId="{AEDFF1B7-147F-4343-AC4D-9847F3AF50AD}"/>
    <dgm:cxn modelId="{0AD01DBC-9677-46F3-858B-B9A0F1BE0E8A}" type="presOf" srcId="{71A37C62-CA67-4A7C-85CB-0E2D96575CA9}" destId="{3380AB6C-7926-412D-8D19-502A51701F64}" srcOrd="0" destOrd="0" presId="urn:microsoft.com/office/officeart/2005/8/layout/default"/>
    <dgm:cxn modelId="{FB2CA7A7-3FBB-40E1-AD05-58901BF262F3}" type="presParOf" srcId="{3380AB6C-7926-412D-8D19-502A51701F64}" destId="{F17B8D1E-B8CB-4F8D-BA54-1AFA61F68EEE}" srcOrd="0" destOrd="0" presId="urn:microsoft.com/office/officeart/2005/8/layout/default"/>
    <dgm:cxn modelId="{B79FF0ED-789A-45E4-8F6B-0CEB2CDB8FAB}" type="presParOf" srcId="{3380AB6C-7926-412D-8D19-502A51701F64}" destId="{1055EEEE-A07D-4B17-BC19-ECAAAFD77B39}" srcOrd="1" destOrd="0" presId="urn:microsoft.com/office/officeart/2005/8/layout/default"/>
    <dgm:cxn modelId="{CB11D9D8-A53C-4DDA-B7BB-42A2DE991629}" type="presParOf" srcId="{3380AB6C-7926-412D-8D19-502A51701F64}" destId="{0A95160C-876F-43D2-9DDD-D408A9BD57B1}" srcOrd="2" destOrd="0" presId="urn:microsoft.com/office/officeart/2005/8/layout/default"/>
    <dgm:cxn modelId="{0BD4911F-6C52-4A67-9067-1F179A15F566}" type="presParOf" srcId="{3380AB6C-7926-412D-8D19-502A51701F64}" destId="{AB549AD8-9E80-40FC-9A5C-C5A847BE3998}" srcOrd="3" destOrd="0" presId="urn:microsoft.com/office/officeart/2005/8/layout/default"/>
    <dgm:cxn modelId="{77C279AF-E559-4F90-A643-858F695B68E0}" type="presParOf" srcId="{3380AB6C-7926-412D-8D19-502A51701F64}" destId="{136086A9-81E5-4371-8615-C2F4367AFD13}" srcOrd="4" destOrd="0" presId="urn:microsoft.com/office/officeart/2005/8/layout/default"/>
    <dgm:cxn modelId="{1BA11AEB-6AC2-4639-8491-E21A8903687E}" type="presParOf" srcId="{3380AB6C-7926-412D-8D19-502A51701F64}" destId="{505BFB1A-C894-4FFD-9438-DF3B4B5388C0}" srcOrd="5" destOrd="0" presId="urn:microsoft.com/office/officeart/2005/8/layout/default"/>
    <dgm:cxn modelId="{7941EE43-DFDB-4087-9E48-69A1060600A1}" type="presParOf" srcId="{3380AB6C-7926-412D-8D19-502A51701F64}" destId="{24E14D3B-9050-4E71-B7F6-FEF1FE8B6AD6}" srcOrd="6" destOrd="0" presId="urn:microsoft.com/office/officeart/2005/8/layout/default"/>
    <dgm:cxn modelId="{A860D0CB-464D-40E8-81A6-290EB626E9EF}" type="presParOf" srcId="{3380AB6C-7926-412D-8D19-502A51701F64}" destId="{CDAECC13-E4F3-4A36-A8A6-B0FF4937640F}" srcOrd="7" destOrd="0" presId="urn:microsoft.com/office/officeart/2005/8/layout/default"/>
    <dgm:cxn modelId="{C57A4F52-928A-4789-89CA-B0641494E330}" type="presParOf" srcId="{3380AB6C-7926-412D-8D19-502A51701F64}" destId="{6F8ED68D-969F-4A97-81ED-19C5FD79F59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9B1DA9-574A-45DD-8291-464EB9B6C1B2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B6F08B0-700A-4439-8CD2-B913E0D69922}">
      <dgm:prSet phldrT="[Текст]"/>
      <dgm:spPr/>
      <dgm:t>
        <a:bodyPr/>
        <a:lstStyle/>
        <a:p>
          <a:r>
            <a:rPr lang="ru-RU" dirty="0" smtClean="0"/>
            <a:t>1 этап</a:t>
          </a:r>
          <a:endParaRPr lang="ru-RU" dirty="0"/>
        </a:p>
      </dgm:t>
    </dgm:pt>
    <dgm:pt modelId="{ADF61EDB-845B-4B3F-BACD-F3E0669CAF51}" type="parTrans" cxnId="{835917F9-3D1E-4E8F-AB42-73A32B2F36ED}">
      <dgm:prSet/>
      <dgm:spPr/>
      <dgm:t>
        <a:bodyPr/>
        <a:lstStyle/>
        <a:p>
          <a:endParaRPr lang="ru-RU"/>
        </a:p>
      </dgm:t>
    </dgm:pt>
    <dgm:pt modelId="{DE571384-48D6-4B04-82DA-6D0167199A45}" type="sibTrans" cxnId="{835917F9-3D1E-4E8F-AB42-73A32B2F36ED}">
      <dgm:prSet/>
      <dgm:spPr/>
      <dgm:t>
        <a:bodyPr/>
        <a:lstStyle/>
        <a:p>
          <a:endParaRPr lang="ru-RU"/>
        </a:p>
      </dgm:t>
    </dgm:pt>
    <dgm:pt modelId="{A724AF29-398A-40D9-8AFB-F740BA3912A8}">
      <dgm:prSet phldrT="[Текст]"/>
      <dgm:spPr/>
      <dgm:t>
        <a:bodyPr/>
        <a:lstStyle/>
        <a:p>
          <a:r>
            <a:rPr lang="ru-RU" dirty="0" smtClean="0"/>
            <a:t>Аналитический</a:t>
          </a:r>
          <a:endParaRPr lang="ru-RU" dirty="0"/>
        </a:p>
      </dgm:t>
    </dgm:pt>
    <dgm:pt modelId="{20577E11-87CA-4AA1-B4BB-177F45D81638}" type="parTrans" cxnId="{CFF91B8D-993D-4A38-828C-F88828732165}">
      <dgm:prSet/>
      <dgm:spPr/>
      <dgm:t>
        <a:bodyPr/>
        <a:lstStyle/>
        <a:p>
          <a:endParaRPr lang="ru-RU"/>
        </a:p>
      </dgm:t>
    </dgm:pt>
    <dgm:pt modelId="{7F8468EA-38FE-4F23-85BF-35D1BF1C8445}" type="sibTrans" cxnId="{CFF91B8D-993D-4A38-828C-F88828732165}">
      <dgm:prSet/>
      <dgm:spPr/>
      <dgm:t>
        <a:bodyPr/>
        <a:lstStyle/>
        <a:p>
          <a:endParaRPr lang="ru-RU"/>
        </a:p>
      </dgm:t>
    </dgm:pt>
    <dgm:pt modelId="{A172289F-A6E9-4044-BF49-CE39BAC1DEA8}">
      <dgm:prSet phldrT="[Текст]"/>
      <dgm:spPr/>
      <dgm:t>
        <a:bodyPr/>
        <a:lstStyle/>
        <a:p>
          <a:r>
            <a:rPr lang="ru-RU" dirty="0" smtClean="0"/>
            <a:t>2 этап</a:t>
          </a:r>
          <a:endParaRPr lang="ru-RU" dirty="0"/>
        </a:p>
      </dgm:t>
    </dgm:pt>
    <dgm:pt modelId="{FD888954-7DF8-4405-A17F-E2FADA4FFD89}" type="parTrans" cxnId="{A59F88DD-FC42-4626-A108-CE33EC998282}">
      <dgm:prSet/>
      <dgm:spPr/>
      <dgm:t>
        <a:bodyPr/>
        <a:lstStyle/>
        <a:p>
          <a:endParaRPr lang="ru-RU"/>
        </a:p>
      </dgm:t>
    </dgm:pt>
    <dgm:pt modelId="{D20DFBFC-78AD-4939-9E91-3DFA73DF10EF}" type="sibTrans" cxnId="{A59F88DD-FC42-4626-A108-CE33EC998282}">
      <dgm:prSet/>
      <dgm:spPr/>
      <dgm:t>
        <a:bodyPr/>
        <a:lstStyle/>
        <a:p>
          <a:endParaRPr lang="ru-RU"/>
        </a:p>
      </dgm:t>
    </dgm:pt>
    <dgm:pt modelId="{CEADBDE3-FD0B-41A0-B5B5-C2302A983F2E}">
      <dgm:prSet phldrT="[Текст]"/>
      <dgm:spPr/>
      <dgm:t>
        <a:bodyPr/>
        <a:lstStyle/>
        <a:p>
          <a:r>
            <a:rPr lang="ru-RU" dirty="0" smtClean="0"/>
            <a:t>Реализация дополнительных профессиональных программ ПК</a:t>
          </a:r>
          <a:endParaRPr lang="ru-RU" dirty="0"/>
        </a:p>
      </dgm:t>
    </dgm:pt>
    <dgm:pt modelId="{1B31E13B-A793-4EC5-8396-08966D591407}" type="parTrans" cxnId="{A0FB9F71-A88C-413D-8A00-A2E9E48F494A}">
      <dgm:prSet/>
      <dgm:spPr/>
      <dgm:t>
        <a:bodyPr/>
        <a:lstStyle/>
        <a:p>
          <a:endParaRPr lang="ru-RU"/>
        </a:p>
      </dgm:t>
    </dgm:pt>
    <dgm:pt modelId="{E2EDE36B-F8C6-4077-AC84-8F04D675D3B8}" type="sibTrans" cxnId="{A0FB9F71-A88C-413D-8A00-A2E9E48F494A}">
      <dgm:prSet/>
      <dgm:spPr/>
      <dgm:t>
        <a:bodyPr/>
        <a:lstStyle/>
        <a:p>
          <a:endParaRPr lang="ru-RU"/>
        </a:p>
      </dgm:t>
    </dgm:pt>
    <dgm:pt modelId="{4C862B73-AD34-446F-9FEA-E532D73EB1B7}">
      <dgm:prSet phldrT="[Текст]"/>
      <dgm:spPr/>
      <dgm:t>
        <a:bodyPr/>
        <a:lstStyle/>
        <a:p>
          <a:r>
            <a:rPr lang="ru-RU" dirty="0" smtClean="0"/>
            <a:t>3 этап</a:t>
          </a:r>
          <a:endParaRPr lang="ru-RU" dirty="0"/>
        </a:p>
      </dgm:t>
    </dgm:pt>
    <dgm:pt modelId="{FEBD6CE7-972C-47C1-B2A6-53DBE93AC916}" type="parTrans" cxnId="{E302BDD6-D6B4-40AF-BF84-F4A924D359B0}">
      <dgm:prSet/>
      <dgm:spPr/>
      <dgm:t>
        <a:bodyPr/>
        <a:lstStyle/>
        <a:p>
          <a:endParaRPr lang="ru-RU"/>
        </a:p>
      </dgm:t>
    </dgm:pt>
    <dgm:pt modelId="{4BD9AE2B-15F5-48C2-83E4-1D24101A123B}" type="sibTrans" cxnId="{E302BDD6-D6B4-40AF-BF84-F4A924D359B0}">
      <dgm:prSet/>
      <dgm:spPr/>
      <dgm:t>
        <a:bodyPr/>
        <a:lstStyle/>
        <a:p>
          <a:endParaRPr lang="ru-RU"/>
        </a:p>
      </dgm:t>
    </dgm:pt>
    <dgm:pt modelId="{8D0AA3AD-98D4-41AC-89D2-7E0CDADCBF88}">
      <dgm:prSet phldrT="[Текст]"/>
      <dgm:spPr/>
      <dgm:t>
        <a:bodyPr/>
        <a:lstStyle/>
        <a:p>
          <a:r>
            <a:rPr lang="ru-RU" dirty="0" smtClean="0"/>
            <a:t>Межкурсовое сопровождение педагогов повысивших квалификации</a:t>
          </a:r>
          <a:endParaRPr lang="ru-RU" dirty="0"/>
        </a:p>
      </dgm:t>
    </dgm:pt>
    <dgm:pt modelId="{E1C13282-4023-4E4C-9511-3E332BF8A99F}" type="sibTrans" cxnId="{C4BF4E52-8EE6-43D9-B615-5BA17202B83E}">
      <dgm:prSet/>
      <dgm:spPr/>
      <dgm:t>
        <a:bodyPr/>
        <a:lstStyle/>
        <a:p>
          <a:endParaRPr lang="ru-RU"/>
        </a:p>
      </dgm:t>
    </dgm:pt>
    <dgm:pt modelId="{F1915191-8768-4F7D-A3CD-A05009826DE6}" type="parTrans" cxnId="{C4BF4E52-8EE6-43D9-B615-5BA17202B83E}">
      <dgm:prSet/>
      <dgm:spPr/>
      <dgm:t>
        <a:bodyPr/>
        <a:lstStyle/>
        <a:p>
          <a:endParaRPr lang="ru-RU"/>
        </a:p>
      </dgm:t>
    </dgm:pt>
    <dgm:pt modelId="{14BCA8EF-441B-49A9-8C74-B4E042FDDA45}" type="pres">
      <dgm:prSet presAssocID="{339B1DA9-574A-45DD-8291-464EB9B6C1B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CF29D6-3A49-4967-AAA7-F655D0B3C487}" type="pres">
      <dgm:prSet presAssocID="{6B6F08B0-700A-4439-8CD2-B913E0D69922}" presName="composite" presStyleCnt="0"/>
      <dgm:spPr/>
    </dgm:pt>
    <dgm:pt modelId="{D27AD8EA-2693-4DE6-8D63-2E890D3C23C1}" type="pres">
      <dgm:prSet presAssocID="{6B6F08B0-700A-4439-8CD2-B913E0D6992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DF4BC5-FD54-4BC2-8E47-3C24D46CFB06}" type="pres">
      <dgm:prSet presAssocID="{6B6F08B0-700A-4439-8CD2-B913E0D6992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C5368-1AD5-48FA-9CF2-B0F80F69EF16}" type="pres">
      <dgm:prSet presAssocID="{DE571384-48D6-4B04-82DA-6D0167199A45}" presName="sp" presStyleCnt="0"/>
      <dgm:spPr/>
    </dgm:pt>
    <dgm:pt modelId="{60C85C9D-D762-4E63-8312-133BC1FB1F00}" type="pres">
      <dgm:prSet presAssocID="{A172289F-A6E9-4044-BF49-CE39BAC1DEA8}" presName="composite" presStyleCnt="0"/>
      <dgm:spPr/>
    </dgm:pt>
    <dgm:pt modelId="{3BEB2EF6-CBCE-45ED-B5AA-B8E4AF81D593}" type="pres">
      <dgm:prSet presAssocID="{A172289F-A6E9-4044-BF49-CE39BAC1DEA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4F95B7-5424-448C-89AD-BD56B604BF65}" type="pres">
      <dgm:prSet presAssocID="{A172289F-A6E9-4044-BF49-CE39BAC1DEA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0E68FA-EB4E-4E7C-B5EA-64C6574A6DE3}" type="pres">
      <dgm:prSet presAssocID="{D20DFBFC-78AD-4939-9E91-3DFA73DF10EF}" presName="sp" presStyleCnt="0"/>
      <dgm:spPr/>
    </dgm:pt>
    <dgm:pt modelId="{2D1477A7-B0C8-46BA-A8FF-53430AA2A253}" type="pres">
      <dgm:prSet presAssocID="{4C862B73-AD34-446F-9FEA-E532D73EB1B7}" presName="composite" presStyleCnt="0"/>
      <dgm:spPr/>
    </dgm:pt>
    <dgm:pt modelId="{2B68CE90-0C51-42D3-B5B7-70F9CEEE0A26}" type="pres">
      <dgm:prSet presAssocID="{4C862B73-AD34-446F-9FEA-E532D73EB1B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AADBB3-0AA8-4142-B6B0-5D4FF60A514E}" type="pres">
      <dgm:prSet presAssocID="{4C862B73-AD34-446F-9FEA-E532D73EB1B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02BDD6-D6B4-40AF-BF84-F4A924D359B0}" srcId="{339B1DA9-574A-45DD-8291-464EB9B6C1B2}" destId="{4C862B73-AD34-446F-9FEA-E532D73EB1B7}" srcOrd="2" destOrd="0" parTransId="{FEBD6CE7-972C-47C1-B2A6-53DBE93AC916}" sibTransId="{4BD9AE2B-15F5-48C2-83E4-1D24101A123B}"/>
    <dgm:cxn modelId="{CB408F49-B4C9-4DEC-BD6B-286DBBE45D3B}" type="presOf" srcId="{4C862B73-AD34-446F-9FEA-E532D73EB1B7}" destId="{2B68CE90-0C51-42D3-B5B7-70F9CEEE0A26}" srcOrd="0" destOrd="0" presId="urn:microsoft.com/office/officeart/2005/8/layout/chevron2"/>
    <dgm:cxn modelId="{8A58D8F8-3833-416A-AC3C-5C5028774432}" type="presOf" srcId="{A172289F-A6E9-4044-BF49-CE39BAC1DEA8}" destId="{3BEB2EF6-CBCE-45ED-B5AA-B8E4AF81D593}" srcOrd="0" destOrd="0" presId="urn:microsoft.com/office/officeart/2005/8/layout/chevron2"/>
    <dgm:cxn modelId="{BB7191C4-8980-4248-803D-2955437ADC46}" type="presOf" srcId="{6B6F08B0-700A-4439-8CD2-B913E0D69922}" destId="{D27AD8EA-2693-4DE6-8D63-2E890D3C23C1}" srcOrd="0" destOrd="0" presId="urn:microsoft.com/office/officeart/2005/8/layout/chevron2"/>
    <dgm:cxn modelId="{C4BF4E52-8EE6-43D9-B615-5BA17202B83E}" srcId="{4C862B73-AD34-446F-9FEA-E532D73EB1B7}" destId="{8D0AA3AD-98D4-41AC-89D2-7E0CDADCBF88}" srcOrd="0" destOrd="0" parTransId="{F1915191-8768-4F7D-A3CD-A05009826DE6}" sibTransId="{E1C13282-4023-4E4C-9511-3E332BF8A99F}"/>
    <dgm:cxn modelId="{835917F9-3D1E-4E8F-AB42-73A32B2F36ED}" srcId="{339B1DA9-574A-45DD-8291-464EB9B6C1B2}" destId="{6B6F08B0-700A-4439-8CD2-B913E0D69922}" srcOrd="0" destOrd="0" parTransId="{ADF61EDB-845B-4B3F-BACD-F3E0669CAF51}" sibTransId="{DE571384-48D6-4B04-82DA-6D0167199A45}"/>
    <dgm:cxn modelId="{CFF91B8D-993D-4A38-828C-F88828732165}" srcId="{6B6F08B0-700A-4439-8CD2-B913E0D69922}" destId="{A724AF29-398A-40D9-8AFB-F740BA3912A8}" srcOrd="0" destOrd="0" parTransId="{20577E11-87CA-4AA1-B4BB-177F45D81638}" sibTransId="{7F8468EA-38FE-4F23-85BF-35D1BF1C8445}"/>
    <dgm:cxn modelId="{A0D10892-EBE5-40AF-8B6D-B89AA1FC6ACB}" type="presOf" srcId="{8D0AA3AD-98D4-41AC-89D2-7E0CDADCBF88}" destId="{CEAADBB3-0AA8-4142-B6B0-5D4FF60A514E}" srcOrd="0" destOrd="0" presId="urn:microsoft.com/office/officeart/2005/8/layout/chevron2"/>
    <dgm:cxn modelId="{F79FFAED-2365-441D-AAAD-737060192FD9}" type="presOf" srcId="{A724AF29-398A-40D9-8AFB-F740BA3912A8}" destId="{A2DF4BC5-FD54-4BC2-8E47-3C24D46CFB06}" srcOrd="0" destOrd="0" presId="urn:microsoft.com/office/officeart/2005/8/layout/chevron2"/>
    <dgm:cxn modelId="{7450C834-3605-40E1-A2EB-99EAE44A9FBF}" type="presOf" srcId="{CEADBDE3-FD0B-41A0-B5B5-C2302A983F2E}" destId="{AA4F95B7-5424-448C-89AD-BD56B604BF65}" srcOrd="0" destOrd="0" presId="urn:microsoft.com/office/officeart/2005/8/layout/chevron2"/>
    <dgm:cxn modelId="{A0FB9F71-A88C-413D-8A00-A2E9E48F494A}" srcId="{A172289F-A6E9-4044-BF49-CE39BAC1DEA8}" destId="{CEADBDE3-FD0B-41A0-B5B5-C2302A983F2E}" srcOrd="0" destOrd="0" parTransId="{1B31E13B-A793-4EC5-8396-08966D591407}" sibTransId="{E2EDE36B-F8C6-4077-AC84-8F04D675D3B8}"/>
    <dgm:cxn modelId="{A59F88DD-FC42-4626-A108-CE33EC998282}" srcId="{339B1DA9-574A-45DD-8291-464EB9B6C1B2}" destId="{A172289F-A6E9-4044-BF49-CE39BAC1DEA8}" srcOrd="1" destOrd="0" parTransId="{FD888954-7DF8-4405-A17F-E2FADA4FFD89}" sibTransId="{D20DFBFC-78AD-4939-9E91-3DFA73DF10EF}"/>
    <dgm:cxn modelId="{63242EDD-7EB9-48B9-840D-BC2B254BBC7B}" type="presOf" srcId="{339B1DA9-574A-45DD-8291-464EB9B6C1B2}" destId="{14BCA8EF-441B-49A9-8C74-B4E042FDDA45}" srcOrd="0" destOrd="0" presId="urn:microsoft.com/office/officeart/2005/8/layout/chevron2"/>
    <dgm:cxn modelId="{8EE5537C-94E7-4114-9E4C-A66187939BE0}" type="presParOf" srcId="{14BCA8EF-441B-49A9-8C74-B4E042FDDA45}" destId="{66CF29D6-3A49-4967-AAA7-F655D0B3C487}" srcOrd="0" destOrd="0" presId="urn:microsoft.com/office/officeart/2005/8/layout/chevron2"/>
    <dgm:cxn modelId="{90D994B3-D24C-43D3-9306-0364F60B6609}" type="presParOf" srcId="{66CF29D6-3A49-4967-AAA7-F655D0B3C487}" destId="{D27AD8EA-2693-4DE6-8D63-2E890D3C23C1}" srcOrd="0" destOrd="0" presId="urn:microsoft.com/office/officeart/2005/8/layout/chevron2"/>
    <dgm:cxn modelId="{79D1326B-6276-4D3E-B2F4-8C5C1C0C15B3}" type="presParOf" srcId="{66CF29D6-3A49-4967-AAA7-F655D0B3C487}" destId="{A2DF4BC5-FD54-4BC2-8E47-3C24D46CFB06}" srcOrd="1" destOrd="0" presId="urn:microsoft.com/office/officeart/2005/8/layout/chevron2"/>
    <dgm:cxn modelId="{85C6D953-1C61-4B8C-A11A-F36A34B269BB}" type="presParOf" srcId="{14BCA8EF-441B-49A9-8C74-B4E042FDDA45}" destId="{DA3C5368-1AD5-48FA-9CF2-B0F80F69EF16}" srcOrd="1" destOrd="0" presId="urn:microsoft.com/office/officeart/2005/8/layout/chevron2"/>
    <dgm:cxn modelId="{C80BF81B-1A7B-4D0F-BF0B-5C87F3EFE8AC}" type="presParOf" srcId="{14BCA8EF-441B-49A9-8C74-B4E042FDDA45}" destId="{60C85C9D-D762-4E63-8312-133BC1FB1F00}" srcOrd="2" destOrd="0" presId="urn:microsoft.com/office/officeart/2005/8/layout/chevron2"/>
    <dgm:cxn modelId="{AC8F2155-08A0-44ED-998F-7CCF31908121}" type="presParOf" srcId="{60C85C9D-D762-4E63-8312-133BC1FB1F00}" destId="{3BEB2EF6-CBCE-45ED-B5AA-B8E4AF81D593}" srcOrd="0" destOrd="0" presId="urn:microsoft.com/office/officeart/2005/8/layout/chevron2"/>
    <dgm:cxn modelId="{41F1CAC5-46FA-44C2-8C14-CBD4ED2A6927}" type="presParOf" srcId="{60C85C9D-D762-4E63-8312-133BC1FB1F00}" destId="{AA4F95B7-5424-448C-89AD-BD56B604BF65}" srcOrd="1" destOrd="0" presId="urn:microsoft.com/office/officeart/2005/8/layout/chevron2"/>
    <dgm:cxn modelId="{28E2AAA2-3CC0-45B4-BD21-AA98AE6AA355}" type="presParOf" srcId="{14BCA8EF-441B-49A9-8C74-B4E042FDDA45}" destId="{080E68FA-EB4E-4E7C-B5EA-64C6574A6DE3}" srcOrd="3" destOrd="0" presId="urn:microsoft.com/office/officeart/2005/8/layout/chevron2"/>
    <dgm:cxn modelId="{0C2AA82E-AAA1-4066-AF9F-8D79ABDF1B57}" type="presParOf" srcId="{14BCA8EF-441B-49A9-8C74-B4E042FDDA45}" destId="{2D1477A7-B0C8-46BA-A8FF-53430AA2A253}" srcOrd="4" destOrd="0" presId="urn:microsoft.com/office/officeart/2005/8/layout/chevron2"/>
    <dgm:cxn modelId="{63B1A42C-15AA-49D7-B0E4-462938DB57E1}" type="presParOf" srcId="{2D1477A7-B0C8-46BA-A8FF-53430AA2A253}" destId="{2B68CE90-0C51-42D3-B5B7-70F9CEEE0A26}" srcOrd="0" destOrd="0" presId="urn:microsoft.com/office/officeart/2005/8/layout/chevron2"/>
    <dgm:cxn modelId="{881DA561-E098-45B3-AEC0-C2F4B359A6B9}" type="presParOf" srcId="{2D1477A7-B0C8-46BA-A8FF-53430AA2A253}" destId="{CEAADBB3-0AA8-4142-B6B0-5D4FF60A51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9F291-8417-434A-B864-AAFF77D8F700}">
      <dsp:nvSpPr>
        <dsp:cNvPr id="0" name=""/>
        <dsp:cNvSpPr/>
      </dsp:nvSpPr>
      <dsp:spPr>
        <a:xfrm>
          <a:off x="767497" y="0"/>
          <a:ext cx="5276088" cy="527608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A6454-2D52-40D9-8C22-E381609BE3DC}">
      <dsp:nvSpPr>
        <dsp:cNvPr id="0" name=""/>
        <dsp:cNvSpPr/>
      </dsp:nvSpPr>
      <dsp:spPr>
        <a:xfrm>
          <a:off x="2905853" y="572472"/>
          <a:ext cx="5963826" cy="18754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Развитие вариативности и дифференциации программ ПК для педагогических работников разной квалификации, и уровня профессионального развития</a:t>
          </a:r>
          <a:endParaRPr lang="ru-RU" sz="2000" kern="1200" dirty="0"/>
        </a:p>
      </dsp:txBody>
      <dsp:txXfrm>
        <a:off x="2997407" y="664026"/>
        <a:ext cx="5780718" cy="1692376"/>
      </dsp:txXfrm>
    </dsp:sp>
    <dsp:sp modelId="{C2027917-ABE7-4A50-B496-8CC67C51C5DA}">
      <dsp:nvSpPr>
        <dsp:cNvPr id="0" name=""/>
        <dsp:cNvSpPr/>
      </dsp:nvSpPr>
      <dsp:spPr>
        <a:xfrm>
          <a:off x="2944160" y="2682392"/>
          <a:ext cx="5925519" cy="18754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Персонификация и индивидуализация образовательных маршрутов педагогических работников при ПК, призванные обеспечить образовательные потребности и образовательные запросы разных категорий педагогов</a:t>
          </a:r>
          <a:endParaRPr lang="ru-RU" sz="2000" kern="1200" dirty="0"/>
        </a:p>
      </dsp:txBody>
      <dsp:txXfrm>
        <a:off x="3035714" y="2773946"/>
        <a:ext cx="5742411" cy="16923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B8D1E-B8CB-4F8D-BA54-1AFA61F68EEE}">
      <dsp:nvSpPr>
        <dsp:cNvPr id="0" name=""/>
        <dsp:cNvSpPr/>
      </dsp:nvSpPr>
      <dsp:spPr>
        <a:xfrm>
          <a:off x="74219" y="411163"/>
          <a:ext cx="2746649" cy="1102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ОГБОУ ДПО «КОИРО»</a:t>
          </a:r>
          <a:endParaRPr lang="ru-RU" sz="2400" kern="1200" dirty="0"/>
        </a:p>
      </dsp:txBody>
      <dsp:txXfrm>
        <a:off x="74219" y="411163"/>
        <a:ext cx="2746649" cy="1102399"/>
      </dsp:txXfrm>
    </dsp:sp>
    <dsp:sp modelId="{0A95160C-876F-43D2-9DDD-D408A9BD57B1}">
      <dsp:nvSpPr>
        <dsp:cNvPr id="0" name=""/>
        <dsp:cNvSpPr/>
      </dsp:nvSpPr>
      <dsp:spPr>
        <a:xfrm>
          <a:off x="3213169" y="411163"/>
          <a:ext cx="3132569" cy="9895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Муниципальные органы управления образованием и ММС</a:t>
          </a:r>
          <a:endParaRPr lang="ru-RU" sz="2400" kern="1200" dirty="0"/>
        </a:p>
      </dsp:txBody>
      <dsp:txXfrm>
        <a:off x="3213169" y="411163"/>
        <a:ext cx="3132569" cy="989547"/>
      </dsp:txXfrm>
    </dsp:sp>
    <dsp:sp modelId="{136086A9-81E5-4371-8615-C2F4367AFD13}">
      <dsp:nvSpPr>
        <dsp:cNvPr id="0" name=""/>
        <dsp:cNvSpPr/>
      </dsp:nvSpPr>
      <dsp:spPr>
        <a:xfrm>
          <a:off x="6754958" y="455063"/>
          <a:ext cx="2272673" cy="914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Региональное УМО</a:t>
          </a:r>
          <a:endParaRPr lang="ru-RU" sz="2400" kern="1200" dirty="0"/>
        </a:p>
      </dsp:txBody>
      <dsp:txXfrm>
        <a:off x="6754958" y="455063"/>
        <a:ext cx="2272673" cy="914036"/>
      </dsp:txXfrm>
    </dsp:sp>
    <dsp:sp modelId="{24E14D3B-9050-4E71-B7F6-FEF1FE8B6AD6}">
      <dsp:nvSpPr>
        <dsp:cNvPr id="0" name=""/>
        <dsp:cNvSpPr/>
      </dsp:nvSpPr>
      <dsp:spPr>
        <a:xfrm>
          <a:off x="0" y="1595031"/>
          <a:ext cx="4298390" cy="12469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Образовательные организации</a:t>
          </a:r>
          <a:endParaRPr lang="ru-RU" sz="2400" kern="1200" dirty="0"/>
        </a:p>
      </dsp:txBody>
      <dsp:txXfrm>
        <a:off x="0" y="1595031"/>
        <a:ext cx="4298390" cy="1246952"/>
      </dsp:txXfrm>
    </dsp:sp>
    <dsp:sp modelId="{6F8ED68D-969F-4A97-81ED-19C5FD79F592}">
      <dsp:nvSpPr>
        <dsp:cNvPr id="0" name=""/>
        <dsp:cNvSpPr/>
      </dsp:nvSpPr>
      <dsp:spPr>
        <a:xfrm>
          <a:off x="5527868" y="1600552"/>
          <a:ext cx="3569690" cy="1343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Профессиональные сообщества учителей</a:t>
          </a:r>
          <a:endParaRPr lang="ru-RU" sz="2400" kern="1200" dirty="0"/>
        </a:p>
      </dsp:txBody>
      <dsp:txXfrm>
        <a:off x="5527868" y="1600552"/>
        <a:ext cx="3569690" cy="13434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AD8EA-2693-4DE6-8D63-2E890D3C23C1}">
      <dsp:nvSpPr>
        <dsp:cNvPr id="0" name=""/>
        <dsp:cNvSpPr/>
      </dsp:nvSpPr>
      <dsp:spPr>
        <a:xfrm rot="5400000">
          <a:off x="-275891" y="278168"/>
          <a:ext cx="1839274" cy="128749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1 этап</a:t>
          </a:r>
          <a:endParaRPr lang="ru-RU" sz="3800" kern="1200" dirty="0"/>
        </a:p>
      </dsp:txBody>
      <dsp:txXfrm rot="-5400000">
        <a:off x="0" y="646023"/>
        <a:ext cx="1287492" cy="551782"/>
      </dsp:txXfrm>
    </dsp:sp>
    <dsp:sp modelId="{A2DF4BC5-FD54-4BC2-8E47-3C24D46CFB06}">
      <dsp:nvSpPr>
        <dsp:cNvPr id="0" name=""/>
        <dsp:cNvSpPr/>
      </dsp:nvSpPr>
      <dsp:spPr>
        <a:xfrm rot="5400000">
          <a:off x="4512825" y="-3223055"/>
          <a:ext cx="1195528" cy="76461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Аналитический</a:t>
          </a:r>
          <a:endParaRPr lang="ru-RU" sz="3400" kern="1200" dirty="0"/>
        </a:p>
      </dsp:txBody>
      <dsp:txXfrm rot="-5400000">
        <a:off x="1287493" y="60638"/>
        <a:ext cx="7587833" cy="1078806"/>
      </dsp:txXfrm>
    </dsp:sp>
    <dsp:sp modelId="{3BEB2EF6-CBCE-45ED-B5AA-B8E4AF81D593}">
      <dsp:nvSpPr>
        <dsp:cNvPr id="0" name=""/>
        <dsp:cNvSpPr/>
      </dsp:nvSpPr>
      <dsp:spPr>
        <a:xfrm rot="5400000">
          <a:off x="-275891" y="1925717"/>
          <a:ext cx="1839274" cy="128749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2 этап</a:t>
          </a:r>
          <a:endParaRPr lang="ru-RU" sz="3800" kern="1200" dirty="0"/>
        </a:p>
      </dsp:txBody>
      <dsp:txXfrm rot="-5400000">
        <a:off x="0" y="2293572"/>
        <a:ext cx="1287492" cy="551782"/>
      </dsp:txXfrm>
    </dsp:sp>
    <dsp:sp modelId="{AA4F95B7-5424-448C-89AD-BD56B604BF65}">
      <dsp:nvSpPr>
        <dsp:cNvPr id="0" name=""/>
        <dsp:cNvSpPr/>
      </dsp:nvSpPr>
      <dsp:spPr>
        <a:xfrm rot="5400000">
          <a:off x="4512825" y="-1575506"/>
          <a:ext cx="1195528" cy="76461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Реализация дополнительных профессиональных программ ПК</a:t>
          </a:r>
          <a:endParaRPr lang="ru-RU" sz="3400" kern="1200" dirty="0"/>
        </a:p>
      </dsp:txBody>
      <dsp:txXfrm rot="-5400000">
        <a:off x="1287493" y="1708187"/>
        <a:ext cx="7587833" cy="1078806"/>
      </dsp:txXfrm>
    </dsp:sp>
    <dsp:sp modelId="{2B68CE90-0C51-42D3-B5B7-70F9CEEE0A26}">
      <dsp:nvSpPr>
        <dsp:cNvPr id="0" name=""/>
        <dsp:cNvSpPr/>
      </dsp:nvSpPr>
      <dsp:spPr>
        <a:xfrm rot="5400000">
          <a:off x="-275891" y="3573267"/>
          <a:ext cx="1839274" cy="128749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3 этап</a:t>
          </a:r>
          <a:endParaRPr lang="ru-RU" sz="3800" kern="1200" dirty="0"/>
        </a:p>
      </dsp:txBody>
      <dsp:txXfrm rot="-5400000">
        <a:off x="0" y="3941122"/>
        <a:ext cx="1287492" cy="551782"/>
      </dsp:txXfrm>
    </dsp:sp>
    <dsp:sp modelId="{CEAADBB3-0AA8-4142-B6B0-5D4FF60A514E}">
      <dsp:nvSpPr>
        <dsp:cNvPr id="0" name=""/>
        <dsp:cNvSpPr/>
      </dsp:nvSpPr>
      <dsp:spPr>
        <a:xfrm rot="5400000">
          <a:off x="4512825" y="72042"/>
          <a:ext cx="1195528" cy="76461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Межкурсовое сопровождение педагогов повысивших квалификации</a:t>
          </a:r>
          <a:endParaRPr lang="ru-RU" sz="3400" kern="1200" dirty="0"/>
        </a:p>
      </dsp:txBody>
      <dsp:txXfrm rot="-5400000">
        <a:off x="1287493" y="3355736"/>
        <a:ext cx="7587833" cy="1078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B0B3C-31E5-478B-A3AC-7B2F0D64090F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5713A-12AB-4347-BDDB-B2E5F8AAA0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1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FE7F5E-F731-401C-867C-B22BCFCC6798}" type="slidenum">
              <a:rPr lang="ru-RU" altLang="ru-RU" smtClean="0"/>
              <a:pPr>
                <a:spcBef>
                  <a:spcPct val="0"/>
                </a:spcBef>
              </a:pPr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72479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30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653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5713A-12AB-4347-BDDB-B2E5F8AAA02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34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81842" y="2093495"/>
            <a:ext cx="7200901" cy="141646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chemeClr val="accent1"/>
                </a:solidFill>
              </a:rPr>
              <a:t>Модель профессионального развития педагогических работников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ru-RU" sz="2800" dirty="0"/>
              <a:t>Персонифицированная модель повышения квалификации педагогов Костромской </a:t>
            </a:r>
            <a:r>
              <a:rPr lang="ru-RU" sz="2800" dirty="0" smtClean="0"/>
              <a:t>области ориентированная </a:t>
            </a:r>
            <a:r>
              <a:rPr lang="ru-RU" sz="2800" dirty="0"/>
              <a:t>на профессиональное </a:t>
            </a:r>
            <a:r>
              <a:rPr lang="ru-RU" sz="2800" dirty="0" smtClean="0"/>
              <a:t>развитие, </a:t>
            </a:r>
            <a:r>
              <a:rPr lang="ru-RU" sz="2800" dirty="0"/>
              <a:t>преодоление профессиональных </a:t>
            </a:r>
            <a:r>
              <a:rPr lang="ru-RU" sz="2800" dirty="0" smtClean="0"/>
              <a:t>дефицитов и </a:t>
            </a:r>
            <a:r>
              <a:rPr lang="ru-RU" sz="2800" dirty="0"/>
              <a:t>актуализацию потребностей учителей в области их предметной и методической подготовки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ru-RU" sz="20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908175" y="4292600"/>
            <a:ext cx="67691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ru-RU" altLang="ru-RU" sz="12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" name="TextBox 6"/>
          <p:cNvSpPr txBox="1"/>
          <p:nvPr/>
        </p:nvSpPr>
        <p:spPr>
          <a:xfrm>
            <a:off x="2703869" y="6227714"/>
            <a:ext cx="44640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b="1" dirty="0" smtClean="0">
                <a:latin typeface="+mn-lt"/>
              </a:rPr>
              <a:t> 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8808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335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22737" y="0"/>
            <a:ext cx="6526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Проектирование модульных </a:t>
            </a:r>
            <a:r>
              <a:rPr lang="ru-RU" sz="3200" dirty="0" smtClean="0"/>
              <a:t>ДПП, </a:t>
            </a:r>
            <a:r>
              <a:rPr lang="ru-RU" sz="3200" dirty="0"/>
              <a:t>основанных на компетенциях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1809753"/>
            <a:ext cx="88129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Основная задача </a:t>
            </a:r>
            <a:r>
              <a:rPr lang="ru-RU" sz="1600" b="1" i="1" dirty="0"/>
              <a:t>модульного обучения</a:t>
            </a:r>
            <a:r>
              <a:rPr lang="ru-RU" sz="1600" b="1" dirty="0"/>
              <a:t> – гибкое, вариативное  выстраивание содержания для удовлетворения индивидуальных образовательных потребностей обучающихся через структурирование программы  в виде совокупности учебных </a:t>
            </a:r>
            <a:r>
              <a:rPr lang="ru-RU" sz="1600" b="1" dirty="0" smtClean="0"/>
              <a:t>модулей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9124" y="2640750"/>
            <a:ext cx="4165744" cy="37856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214313" indent="-214313">
              <a:buFont typeface="Arial" pitchFamily="34" charset="0"/>
              <a:buChar char="•"/>
            </a:pPr>
            <a:r>
              <a:rPr lang="ru-RU" sz="1600" dirty="0"/>
              <a:t>Модульные программы представлены: </a:t>
            </a:r>
            <a:r>
              <a:rPr lang="ru-RU" sz="1600" i="1" dirty="0" smtClean="0">
                <a:solidFill>
                  <a:srgbClr val="002060"/>
                </a:solidFill>
              </a:rPr>
              <a:t>обязательной </a:t>
            </a:r>
            <a:r>
              <a:rPr lang="ru-RU" sz="1600" i="1" dirty="0">
                <a:solidFill>
                  <a:srgbClr val="002060"/>
                </a:solidFill>
              </a:rPr>
              <a:t>и вариативной частями</a:t>
            </a:r>
            <a:r>
              <a:rPr lang="ru-RU" sz="1600" i="1" dirty="0"/>
              <a:t>.</a:t>
            </a:r>
          </a:p>
          <a:p>
            <a:pPr marL="214313" indent="-214313">
              <a:buFont typeface="Arial" pitchFamily="34" charset="0"/>
              <a:buChar char="•"/>
            </a:pPr>
            <a:r>
              <a:rPr lang="ru-RU" sz="1600" dirty="0"/>
              <a:t>Главной особенностью модульных программ является  формирование слушателями </a:t>
            </a:r>
            <a:r>
              <a:rPr lang="ru-RU" sz="1600" i="1" dirty="0">
                <a:solidFill>
                  <a:srgbClr val="002060"/>
                </a:solidFill>
              </a:rPr>
              <a:t>индивидуального учебного плана </a:t>
            </a:r>
            <a:r>
              <a:rPr lang="ru-RU" sz="1600" i="1" dirty="0" smtClean="0">
                <a:solidFill>
                  <a:srgbClr val="002060"/>
                </a:solidFill>
              </a:rPr>
              <a:t>(образовательного маршрута</a:t>
            </a:r>
            <a:r>
              <a:rPr lang="ru-RU" sz="1600" i="1" dirty="0">
                <a:solidFill>
                  <a:srgbClr val="002060"/>
                </a:solidFill>
              </a:rPr>
              <a:t>)</a:t>
            </a:r>
          </a:p>
          <a:p>
            <a:pPr marL="214313" indent="-214313">
              <a:buFont typeface="Arial" pitchFamily="34" charset="0"/>
              <a:buChar char="•"/>
            </a:pPr>
            <a:r>
              <a:rPr lang="ru-RU" sz="1600" dirty="0"/>
              <a:t>Основанием для выбора модуля являются: </a:t>
            </a:r>
            <a:r>
              <a:rPr lang="ru-RU" sz="1600" i="1" dirty="0">
                <a:solidFill>
                  <a:srgbClr val="002060"/>
                </a:solidFill>
              </a:rPr>
              <a:t>результаты самодиагностики слушателя, экспертной оценки руководителя образовательной организации, </a:t>
            </a:r>
            <a:r>
              <a:rPr lang="ru-RU" sz="1600" i="1" dirty="0" smtClean="0">
                <a:solidFill>
                  <a:srgbClr val="002060"/>
                </a:solidFill>
              </a:rPr>
              <a:t>входного тестирования </a:t>
            </a:r>
            <a:r>
              <a:rPr lang="ru-RU" sz="1600" i="1" dirty="0">
                <a:solidFill>
                  <a:srgbClr val="002060"/>
                </a:solidFill>
              </a:rPr>
              <a:t>слушателя</a:t>
            </a:r>
            <a:r>
              <a:rPr lang="ru-RU" sz="1600" dirty="0">
                <a:solidFill>
                  <a:srgbClr val="002060"/>
                </a:solidFill>
              </a:rPr>
              <a:t>. </a:t>
            </a:r>
            <a:r>
              <a:rPr lang="ru-RU" sz="1600" i="1" dirty="0">
                <a:solidFill>
                  <a:srgbClr val="002060"/>
                </a:solidFill>
              </a:rPr>
              <a:t> </a:t>
            </a:r>
          </a:p>
          <a:p>
            <a:r>
              <a:rPr lang="ru-RU" sz="1600" dirty="0"/>
              <a:t>Модульные программы реализуются  на основе </a:t>
            </a:r>
            <a:r>
              <a:rPr lang="ru-RU" sz="1600" i="1" dirty="0" err="1">
                <a:solidFill>
                  <a:srgbClr val="002060"/>
                </a:solidFill>
              </a:rPr>
              <a:t>зачетно</a:t>
            </a:r>
            <a:r>
              <a:rPr lang="ru-RU" sz="1600" i="1" dirty="0">
                <a:solidFill>
                  <a:srgbClr val="002060"/>
                </a:solidFill>
              </a:rPr>
              <a:t>-накопительного способа </a:t>
            </a:r>
            <a:r>
              <a:rPr lang="ru-RU" sz="1600" i="1" dirty="0" smtClean="0">
                <a:solidFill>
                  <a:srgbClr val="002060"/>
                </a:solidFill>
              </a:rPr>
              <a:t>(основывается </a:t>
            </a:r>
            <a:r>
              <a:rPr lang="ru-RU" sz="1600" i="1" dirty="0">
                <a:solidFill>
                  <a:srgbClr val="002060"/>
                </a:solidFill>
              </a:rPr>
              <a:t>на суммировании объема, результатов освоения образовательных модулей </a:t>
            </a:r>
            <a:r>
              <a:rPr lang="ru-RU" sz="1600" i="1" dirty="0" smtClean="0">
                <a:solidFill>
                  <a:srgbClr val="002060"/>
                </a:solidFill>
              </a:rPr>
              <a:t>и </a:t>
            </a:r>
            <a:r>
              <a:rPr lang="ru-RU" sz="1600" i="1" dirty="0">
                <a:solidFill>
                  <a:srgbClr val="002060"/>
                </a:solidFill>
              </a:rPr>
              <a:t>результатов итоговой аттестации слушателя).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42333" y="2640750"/>
            <a:ext cx="4491939" cy="30469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Обязательные </a:t>
            </a:r>
            <a:r>
              <a:rPr lang="ru-RU" sz="1600" dirty="0"/>
              <a:t>модули </a:t>
            </a:r>
            <a:r>
              <a:rPr lang="ru-RU" sz="1600" dirty="0" smtClean="0"/>
              <a:t>направлены на формирование </a:t>
            </a:r>
            <a:r>
              <a:rPr lang="ru-RU" sz="1600" dirty="0"/>
              <a:t>ключевых профессиональных компетенций  </a:t>
            </a:r>
            <a:r>
              <a:rPr lang="ru-RU" sz="1600" i="1" dirty="0">
                <a:solidFill>
                  <a:srgbClr val="002060"/>
                </a:solidFill>
              </a:rPr>
              <a:t>как способность и готовность решать  универсальные профессиональные задачи;</a:t>
            </a:r>
          </a:p>
          <a:p>
            <a:pPr algn="just"/>
            <a:r>
              <a:rPr lang="ru-RU" sz="1600" dirty="0"/>
              <a:t>Вариативные модули формирования </a:t>
            </a:r>
            <a:r>
              <a:rPr lang="ru-RU" sz="1600" dirty="0" err="1"/>
              <a:t>метапредмтеных</a:t>
            </a:r>
            <a:r>
              <a:rPr lang="ru-RU" sz="1600" dirty="0"/>
              <a:t> компетенций - </a:t>
            </a:r>
            <a:r>
              <a:rPr lang="ru-RU" sz="1600" i="1" dirty="0">
                <a:solidFill>
                  <a:srgbClr val="002060"/>
                </a:solidFill>
              </a:rPr>
              <a:t>мотивационная, информационная, коммуникативная, исследовательская, методическая, технологическая, самосовершенствования;</a:t>
            </a:r>
          </a:p>
          <a:p>
            <a:pPr algn="just"/>
            <a:r>
              <a:rPr lang="ru-RU" sz="1600" dirty="0"/>
              <a:t>Вариативные модули формирования специальных профессиональных компетенций - </a:t>
            </a:r>
            <a:r>
              <a:rPr lang="ru-RU" sz="1600" i="1" dirty="0">
                <a:solidFill>
                  <a:srgbClr val="002060"/>
                </a:solidFill>
              </a:rPr>
              <a:t>определяется требованиями трудовых функций, прописанных в профессиональном стандарте педагога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7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336" y="-7481"/>
            <a:ext cx="5926105" cy="72224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Модель ПК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48" y="1592179"/>
            <a:ext cx="7250632" cy="5055509"/>
          </a:xfrm>
        </p:spPr>
      </p:pic>
      <p:sp>
        <p:nvSpPr>
          <p:cNvPr id="3" name="TextBox 2"/>
          <p:cNvSpPr txBox="1"/>
          <p:nvPr/>
        </p:nvSpPr>
        <p:spPr>
          <a:xfrm>
            <a:off x="2817845" y="2967134"/>
            <a:ext cx="3508310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законодательства Российской Федерации в области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(6 часов)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7845" y="3650860"/>
            <a:ext cx="3508310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Предметно-методическая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(16 часов)</a:t>
            </a:r>
          </a:p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электронного обучения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82143" y="4631674"/>
            <a:ext cx="979714" cy="72231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Вариативный модуль, формирование специальных проф. компетенций (</a:t>
            </a:r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часов)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4787" y="4626054"/>
            <a:ext cx="963833" cy="63094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Вариативный модуль, формирование </a:t>
            </a:r>
            <a:r>
              <a:rPr lang="ru-RU" sz="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компетенций </a:t>
            </a:r>
          </a:p>
          <a:p>
            <a:pPr algn="ctr">
              <a:lnSpc>
                <a:spcPts val="700"/>
              </a:lnSpc>
            </a:pP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 6 часов)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84571" y="2695265"/>
            <a:ext cx="447870" cy="27186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72 часов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46704" y="782388"/>
            <a:ext cx="2359152" cy="61720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ru-RU" sz="1400" b="1" dirty="0" smtClean="0"/>
              <a:t>Регистрация на входное оценивание</a:t>
            </a:r>
            <a:endParaRPr lang="ru-RU" sz="1400" b="1" dirty="0"/>
          </a:p>
        </p:txBody>
      </p:sp>
      <p:cxnSp>
        <p:nvCxnSpPr>
          <p:cNvPr id="11" name="Прямая со стрелкой 10"/>
          <p:cNvCxnSpPr>
            <a:stCxn id="9" idx="2"/>
          </p:cNvCxnSpPr>
          <p:nvPr/>
        </p:nvCxnSpPr>
        <p:spPr>
          <a:xfrm flipH="1">
            <a:off x="4516016" y="1399593"/>
            <a:ext cx="10264" cy="3825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73625" y="1800809"/>
            <a:ext cx="1884784" cy="61484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 algn="ctr">
              <a:lnSpc>
                <a:spcPts val="1000"/>
              </a:lnSpc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Входное оценивание </a:t>
            </a:r>
            <a:r>
              <a:rPr lang="ru-RU" sz="1200" dirty="0"/>
              <a:t>предметных, методических, оценочных </a:t>
            </a:r>
            <a:r>
              <a:rPr lang="ru-RU" sz="1200" dirty="0" smtClean="0"/>
              <a:t>компетенций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03984" y="4344470"/>
            <a:ext cx="3518863" cy="18210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составляющая 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03028" y="1849944"/>
            <a:ext cx="802431" cy="18210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700"/>
              </a:lnSpc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75 %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17244" y="1849944"/>
            <a:ext cx="802431" cy="18210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700"/>
              </a:lnSpc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75 %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02229" y="2695265"/>
            <a:ext cx="457200" cy="27186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700"/>
              </a:lnSpc>
            </a:pP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36 часов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43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2184" y="109728"/>
            <a:ext cx="7589520" cy="120835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КПК для педагогов дополнительного образования по профилю деятельности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19623"/>
              </p:ext>
            </p:extLst>
          </p:nvPr>
        </p:nvGraphicFramePr>
        <p:xfrm>
          <a:off x="237743" y="1490380"/>
          <a:ext cx="8636834" cy="2891514"/>
        </p:xfrm>
        <a:graphic>
          <a:graphicData uri="http://schemas.openxmlformats.org/drawingml/2006/table">
            <a:tbl>
              <a:tblPr firstRow="1" firstCol="1" bandRow="1"/>
              <a:tblGrid>
                <a:gridCol w="1247190"/>
                <a:gridCol w="2301246"/>
                <a:gridCol w="2079237"/>
                <a:gridCol w="1111456"/>
                <a:gridCol w="1897705"/>
              </a:tblGrid>
              <a:tr h="355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Сроки проведения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30215" marT="203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0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Категория слушателей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30215" marT="203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0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Тип, тема курсов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30215" marT="203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17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Кол-во часов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30215" marT="203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Руководитель курсов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30215" marT="203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9997">
                <a:tc>
                  <a:txBody>
                    <a:bodyPr/>
                    <a:lstStyle/>
                    <a:p>
                      <a:pPr marL="387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02 – 13 сентября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30215" marT="203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Педагоги, методисты, заведующие отделами, заместители директоров по учебно-воспитательной работе учреждений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дополнительного образования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30215" marT="203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8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Современные подходы к содержанию и организации дополнительного образования детей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12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Методика разработки дополнительной образовательной программы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905" algn="ctr">
                        <a:lnSpc>
                          <a:spcPct val="107000"/>
                        </a:lnSpc>
                        <a:spcAft>
                          <a:spcPts val="95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R="33655" algn="ctr">
                        <a:lnSpc>
                          <a:spcPct val="107000"/>
                        </a:lnSpc>
                        <a:spcAft>
                          <a:spcPts val="105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Форма обучения: 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R="298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очная 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2505" marR="30215" marT="203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 часа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30215" marT="203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Миновская О.В.,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2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доцент кафедры воспитания и психологического сопровождения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30215" marT="203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791563"/>
              </p:ext>
            </p:extLst>
          </p:nvPr>
        </p:nvGraphicFramePr>
        <p:xfrm>
          <a:off x="237743" y="4439743"/>
          <a:ext cx="8636834" cy="2021018"/>
        </p:xfrm>
        <a:graphic>
          <a:graphicData uri="http://schemas.openxmlformats.org/drawingml/2006/table">
            <a:tbl>
              <a:tblPr firstRow="1" firstCol="1" bandRow="1"/>
              <a:tblGrid>
                <a:gridCol w="1280161"/>
                <a:gridCol w="2231136"/>
                <a:gridCol w="2121408"/>
                <a:gridCol w="1124712"/>
                <a:gridCol w="1879417"/>
              </a:tblGrid>
              <a:tr h="2021018">
                <a:tc>
                  <a:txBody>
                    <a:bodyPr/>
                    <a:lstStyle/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 – 30 апреля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29720" marT="163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0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Заместители директоров по воспитательной работе общеобразовательных организаций, классные руководители, педагоги-организаторы, вожатые, специалисты ММС, педагоги дополнительного образования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29720" marT="163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 marR="7366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Особенности организации отдыха и оздоровления детей в условиях летнего лагеря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270" algn="ctr">
                        <a:lnSpc>
                          <a:spcPct val="107000"/>
                        </a:lnSpc>
                        <a:spcAft>
                          <a:spcPts val="115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R="29210" algn="ctr">
                        <a:lnSpc>
                          <a:spcPct val="107000"/>
                        </a:lnSpc>
                        <a:spcAft>
                          <a:spcPts val="9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Форма обучения: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R="330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заочная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29720" marT="163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 часов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29720" marT="163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Миновская О.В.,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2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доцент кафедры воспитания и психологического сопровождения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2505" marR="29720" marT="163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354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азвание 1"/>
          <p:cNvSpPr txBox="1">
            <a:spLocks noChangeArrowheads="1"/>
          </p:cNvSpPr>
          <p:nvPr/>
        </p:nvSpPr>
        <p:spPr bwMode="auto">
          <a:xfrm>
            <a:off x="1517904" y="146304"/>
            <a:ext cx="7443216" cy="1046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rgbClr val="17375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ИССЛЕДОВАНИЕ КОМПЕТЕНЦИЙ УЧИТЕЛЕЙ</a:t>
            </a:r>
          </a:p>
        </p:txBody>
      </p:sp>
      <p:sp>
        <p:nvSpPr>
          <p:cNvPr id="6148" name="TextBox 1"/>
          <p:cNvSpPr txBox="1">
            <a:spLocks noChangeArrowheads="1"/>
          </p:cNvSpPr>
          <p:nvPr/>
        </p:nvSpPr>
        <p:spPr bwMode="auto">
          <a:xfrm>
            <a:off x="438539" y="1628464"/>
            <a:ext cx="80548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Апробация модели уровневой оценки профессиональных компетенций учителей русского языка и математики</a:t>
            </a:r>
          </a:p>
        </p:txBody>
      </p:sp>
      <p:sp>
        <p:nvSpPr>
          <p:cNvPr id="6149" name="TextBox 7"/>
          <p:cNvSpPr txBox="1">
            <a:spLocks noChangeArrowheads="1"/>
          </p:cNvSpPr>
          <p:nvPr/>
        </p:nvSpPr>
        <p:spPr bwMode="auto">
          <a:xfrm>
            <a:off x="438539" y="2152651"/>
            <a:ext cx="60855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Время проведения</a:t>
            </a:r>
            <a:r>
              <a:rPr lang="en-US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сентябрь – октябрь 2017 г. </a:t>
            </a:r>
          </a:p>
        </p:txBody>
      </p:sp>
      <p:sp>
        <p:nvSpPr>
          <p:cNvPr id="6150" name="TextBox 15"/>
          <p:cNvSpPr txBox="1">
            <a:spLocks noChangeArrowheads="1"/>
          </p:cNvSpPr>
          <p:nvPr/>
        </p:nvSpPr>
        <p:spPr bwMode="auto">
          <a:xfrm>
            <a:off x="485330" y="2406162"/>
            <a:ext cx="63610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Охват</a:t>
            </a:r>
            <a:r>
              <a:rPr lang="en-US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4</a:t>
            </a: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,5 тыс. учителей из 13 субъектов Российской Федерации</a:t>
            </a:r>
          </a:p>
        </p:txBody>
      </p:sp>
      <p:sp>
        <p:nvSpPr>
          <p:cNvPr id="6151" name="TextBox 16"/>
          <p:cNvSpPr txBox="1">
            <a:spLocks noChangeArrowheads="1"/>
          </p:cNvSpPr>
          <p:nvPr/>
        </p:nvSpPr>
        <p:spPr bwMode="auto">
          <a:xfrm>
            <a:off x="438539" y="2944648"/>
            <a:ext cx="29011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Инструментарий</a:t>
            </a:r>
            <a:r>
              <a:rPr lang="en-US" altLang="ru-RU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altLang="ru-RU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6152" name="Прямоугольник 9"/>
          <p:cNvSpPr>
            <a:spLocks noChangeArrowheads="1"/>
          </p:cNvSpPr>
          <p:nvPr/>
        </p:nvSpPr>
        <p:spPr bwMode="auto">
          <a:xfrm>
            <a:off x="2386936" y="2994340"/>
            <a:ext cx="457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предметных задач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методических задания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профессиональные задачи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видеоурок</a:t>
            </a:r>
          </a:p>
        </p:txBody>
      </p:sp>
      <p:sp>
        <p:nvSpPr>
          <p:cNvPr id="19" name="Нашивка 18">
            <a:extLst>
              <a:ext uri="{FF2B5EF4-FFF2-40B4-BE49-F238E27FC236}">
                <a16:creationId xmlns:a16="http://schemas.microsoft.com/office/drawing/2014/main" xmlns="" id="{E7F2F11B-DF26-4E32-B5F4-0541BEB957C9}"/>
              </a:ext>
            </a:extLst>
          </p:cNvPr>
          <p:cNvSpPr/>
          <p:nvPr/>
        </p:nvSpPr>
        <p:spPr>
          <a:xfrm>
            <a:off x="485330" y="4563340"/>
            <a:ext cx="455735" cy="194897"/>
          </a:xfrm>
          <a:prstGeom prst="chevron">
            <a:avLst/>
          </a:prstGeom>
          <a:solidFill>
            <a:srgbClr val="BED6EE"/>
          </a:solidFill>
          <a:ln w="6350">
            <a:solidFill>
              <a:srgbClr val="00A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62">
              <a:solidFill>
                <a:schemeClr val="tx1"/>
              </a:solidFill>
            </a:endParaRPr>
          </a:p>
        </p:txBody>
      </p:sp>
      <p:sp>
        <p:nvSpPr>
          <p:cNvPr id="6154" name="TextBox 19"/>
          <p:cNvSpPr txBox="1">
            <a:spLocks noChangeArrowheads="1"/>
          </p:cNvSpPr>
          <p:nvPr/>
        </p:nvSpPr>
        <p:spPr bwMode="auto">
          <a:xfrm>
            <a:off x="1274885" y="4563340"/>
            <a:ext cx="51171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Результаты диагностической работы</a:t>
            </a:r>
          </a:p>
        </p:txBody>
      </p:sp>
      <p:sp>
        <p:nvSpPr>
          <p:cNvPr id="6155" name="TextBox 20"/>
          <p:cNvSpPr txBox="1">
            <a:spLocks noChangeArrowheads="1"/>
          </p:cNvSpPr>
          <p:nvPr/>
        </p:nvSpPr>
        <p:spPr bwMode="auto">
          <a:xfrm>
            <a:off x="683909" y="5090981"/>
            <a:ext cx="6859891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554"/>
              </a:spcAft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справились (выполнено менее ½ задач) – ⅓ учителей</a:t>
            </a:r>
          </a:p>
          <a:p>
            <a:pPr>
              <a:spcBef>
                <a:spcPct val="0"/>
              </a:spcBef>
              <a:spcAft>
                <a:spcPts val="554"/>
              </a:spcAft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Справились с профессиональной задачей – ¼ учителей</a:t>
            </a:r>
          </a:p>
          <a:p>
            <a:pPr>
              <a:spcBef>
                <a:spcPct val="0"/>
              </a:spcBef>
              <a:spcAft>
                <a:spcPts val="554"/>
              </a:spcAft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Полностью справились</a:t>
            </a:r>
            <a:r>
              <a:rPr lang="en-US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4% учителей</a:t>
            </a:r>
          </a:p>
        </p:txBody>
      </p:sp>
    </p:spTree>
    <p:extLst>
      <p:ext uri="{BB962C8B-B14F-4D97-AF65-F5344CB8AC3E}">
        <p14:creationId xmlns:p14="http://schemas.microsoft.com/office/powerpoint/2010/main" val="5367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азвание 1"/>
          <p:cNvSpPr txBox="1">
            <a:spLocks noChangeArrowheads="1"/>
          </p:cNvSpPr>
          <p:nvPr/>
        </p:nvSpPr>
        <p:spPr bwMode="auto">
          <a:xfrm>
            <a:off x="1545336" y="100584"/>
            <a:ext cx="7452360" cy="117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rgbClr val="17375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ВЛАДЕНИЕ ПРОФЕССИОНАЛЬНЫМИ КОМПЕТЕНЦИЯМИ</a:t>
            </a: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466531" y="1567962"/>
            <a:ext cx="802683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2017 доля учителей, которые отметили собственные профессиональные дефициты, выросла и составила 30% среди всех опрошенных </a:t>
            </a:r>
            <a:r>
              <a:rPr lang="ru-RU" altLang="ru-RU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(по сравнению с 2016 годом)</a:t>
            </a:r>
          </a:p>
        </p:txBody>
      </p:sp>
      <p:graphicFrame>
        <p:nvGraphicFramePr>
          <p:cNvPr id="7173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575760"/>
              </p:ext>
            </p:extLst>
          </p:nvPr>
        </p:nvGraphicFramePr>
        <p:xfrm>
          <a:off x="485093" y="2175396"/>
          <a:ext cx="5738325" cy="4306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Диаграмма" r:id="rId3" imgW="4426080" imgH="3389670" progId="Excel.Chart.8">
                  <p:embed/>
                </p:oleObj>
              </mc:Choice>
              <mc:Fallback>
                <p:oleObj name="Диаграмма" r:id="rId3" imgW="4426080" imgH="338967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093" y="2175396"/>
                        <a:ext cx="5738325" cy="43066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Прямоугольник 10"/>
          <p:cNvSpPr>
            <a:spLocks noChangeArrowheads="1"/>
          </p:cNvSpPr>
          <p:nvPr/>
        </p:nvSpPr>
        <p:spPr bwMode="auto">
          <a:xfrm>
            <a:off x="5180750" y="2775571"/>
            <a:ext cx="35243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Собственные профессиональные </a:t>
            </a:r>
            <a:b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дефициты</a:t>
            </a:r>
            <a:endParaRPr lang="ru-RU" altLang="ru-RU" sz="1400" dirty="0"/>
          </a:p>
        </p:txBody>
      </p:sp>
      <p:sp>
        <p:nvSpPr>
          <p:cNvPr id="7175" name="Прямоугольник 22"/>
          <p:cNvSpPr>
            <a:spLocks noChangeArrowheads="1"/>
          </p:cNvSpPr>
          <p:nvPr/>
        </p:nvSpPr>
        <p:spPr bwMode="auto">
          <a:xfrm>
            <a:off x="4754734" y="3590057"/>
            <a:ext cx="395035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Недостаток навыков работы с учащимися, которые имеют проблемы в поведении </a:t>
            </a:r>
            <a:endParaRPr lang="ru-RU" altLang="ru-RU" sz="1400" dirty="0"/>
          </a:p>
        </p:txBody>
      </p:sp>
      <p:sp>
        <p:nvSpPr>
          <p:cNvPr id="7176" name="Прямоугольник 24"/>
          <p:cNvSpPr>
            <a:spLocks noChangeArrowheads="1"/>
          </p:cNvSpPr>
          <p:nvPr/>
        </p:nvSpPr>
        <p:spPr bwMode="auto">
          <a:xfrm>
            <a:off x="4754734" y="4468336"/>
            <a:ext cx="440801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Дефицит знания методик обучения учащихся с ограниченными возможностями здоровья</a:t>
            </a:r>
            <a:endParaRPr lang="ru-RU" altLang="ru-RU" sz="1400" dirty="0"/>
          </a:p>
        </p:txBody>
      </p:sp>
      <p:sp>
        <p:nvSpPr>
          <p:cNvPr id="7177" name="Прямоугольник 25"/>
          <p:cNvSpPr>
            <a:spLocks noChangeArrowheads="1"/>
          </p:cNvSpPr>
          <p:nvPr/>
        </p:nvSpPr>
        <p:spPr bwMode="auto">
          <a:xfrm>
            <a:off x="4754734" y="5498266"/>
            <a:ext cx="42429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Дефицит навыков в области компьютерных и информационных технологий</a:t>
            </a:r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427229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азвание 1"/>
          <p:cNvSpPr txBox="1">
            <a:spLocks noChangeArrowheads="1"/>
          </p:cNvSpPr>
          <p:nvPr/>
        </p:nvSpPr>
        <p:spPr bwMode="auto">
          <a:xfrm>
            <a:off x="1600201" y="245287"/>
            <a:ext cx="7406638" cy="831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rgbClr val="17375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ПРОФЕССИОНАЛЬНОЕ РАЗВИТИЕ</a:t>
            </a:r>
          </a:p>
        </p:txBody>
      </p:sp>
      <p:sp>
        <p:nvSpPr>
          <p:cNvPr id="8196" name="TextBox 1"/>
          <p:cNvSpPr txBox="1">
            <a:spLocks noChangeArrowheads="1"/>
          </p:cNvSpPr>
          <p:nvPr/>
        </p:nvSpPr>
        <p:spPr bwMode="auto">
          <a:xfrm>
            <a:off x="2816352" y="1567962"/>
            <a:ext cx="61904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554"/>
              </a:spcAft>
              <a:buNone/>
            </a:pPr>
            <a:r>
              <a:rPr lang="ru-RU" altLang="ru-RU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Причины посещения курсов повышения квалификации</a:t>
            </a:r>
          </a:p>
        </p:txBody>
      </p:sp>
      <p:graphicFrame>
        <p:nvGraphicFramePr>
          <p:cNvPr id="8197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488858"/>
              </p:ext>
            </p:extLst>
          </p:nvPr>
        </p:nvGraphicFramePr>
        <p:xfrm>
          <a:off x="142142" y="1790523"/>
          <a:ext cx="3283927" cy="2697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Диаграмма" r:id="rId3" imgW="3566469" imgH="2158171" progId="Excel.Chart.8">
                  <p:embed/>
                </p:oleObj>
              </mc:Choice>
              <mc:Fallback>
                <p:oleObj name="Диаграмма" r:id="rId3" imgW="3566469" imgH="215817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142" y="1790523"/>
                        <a:ext cx="3283927" cy="26971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Прямоугольник 11"/>
          <p:cNvSpPr>
            <a:spLocks noChangeArrowheads="1"/>
          </p:cNvSpPr>
          <p:nvPr/>
        </p:nvSpPr>
        <p:spPr bwMode="auto">
          <a:xfrm>
            <a:off x="3818013" y="2152737"/>
            <a:ext cx="51888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Потребность ознакомиться с современными методами преподавания</a:t>
            </a:r>
            <a:endParaRPr lang="ru-RU" altLang="ru-RU" sz="1400" dirty="0"/>
          </a:p>
        </p:txBody>
      </p:sp>
      <p:sp>
        <p:nvSpPr>
          <p:cNvPr id="8199" name="Прямоугольник 12"/>
          <p:cNvSpPr>
            <a:spLocks noChangeArrowheads="1"/>
          </p:cNvSpPr>
          <p:nvPr/>
        </p:nvSpPr>
        <p:spPr bwMode="auto">
          <a:xfrm>
            <a:off x="3818014" y="2839611"/>
            <a:ext cx="50059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Углубление знаний в основной предметной области/областях</a:t>
            </a:r>
            <a:endParaRPr lang="ru-RU" altLang="ru-RU" sz="1400" dirty="0"/>
          </a:p>
        </p:txBody>
      </p:sp>
      <p:sp>
        <p:nvSpPr>
          <p:cNvPr id="8200" name="Прямоугольник 13"/>
          <p:cNvSpPr>
            <a:spLocks noChangeArrowheads="1"/>
          </p:cNvSpPr>
          <p:nvPr/>
        </p:nvSpPr>
        <p:spPr bwMode="auto">
          <a:xfrm>
            <a:off x="3818013" y="3780366"/>
            <a:ext cx="47859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Профессиональный дефицит </a:t>
            </a:r>
            <a:endParaRPr lang="ru-RU" altLang="ru-RU" sz="1400" dirty="0"/>
          </a:p>
        </p:txBody>
      </p:sp>
      <p:sp>
        <p:nvSpPr>
          <p:cNvPr id="19" name="Нашивка 18">
            <a:extLst>
              <a:ext uri="{FF2B5EF4-FFF2-40B4-BE49-F238E27FC236}">
                <a16:creationId xmlns:a16="http://schemas.microsoft.com/office/drawing/2014/main" xmlns="" id="{5256A226-026D-40E0-9499-34D4C0DD2601}"/>
              </a:ext>
            </a:extLst>
          </p:cNvPr>
          <p:cNvSpPr/>
          <p:nvPr/>
        </p:nvSpPr>
        <p:spPr>
          <a:xfrm>
            <a:off x="2970335" y="5321434"/>
            <a:ext cx="455734" cy="194896"/>
          </a:xfrm>
          <a:prstGeom prst="chevron">
            <a:avLst/>
          </a:prstGeom>
          <a:solidFill>
            <a:srgbClr val="BED6EE"/>
          </a:solidFill>
          <a:ln w="6350">
            <a:solidFill>
              <a:srgbClr val="00A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62">
              <a:solidFill>
                <a:schemeClr val="tx1"/>
              </a:solidFill>
            </a:endParaRPr>
          </a:p>
        </p:txBody>
      </p:sp>
      <p:sp>
        <p:nvSpPr>
          <p:cNvPr id="8202" name="TextBox 19"/>
          <p:cNvSpPr txBox="1">
            <a:spLocks noChangeArrowheads="1"/>
          </p:cNvSpPr>
          <p:nvPr/>
        </p:nvSpPr>
        <p:spPr bwMode="auto">
          <a:xfrm>
            <a:off x="1049926" y="4590285"/>
            <a:ext cx="5782408" cy="490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292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Основной предмет для изучения на курсах повышения квалификации – ФГОС (67% учителей)</a:t>
            </a:r>
          </a:p>
        </p:txBody>
      </p:sp>
      <p:sp>
        <p:nvSpPr>
          <p:cNvPr id="8203" name="Прямоугольник 2"/>
          <p:cNvSpPr>
            <a:spLocks noChangeArrowheads="1"/>
          </p:cNvSpPr>
          <p:nvPr/>
        </p:nvSpPr>
        <p:spPr bwMode="auto">
          <a:xfrm>
            <a:off x="3637010" y="5182922"/>
            <a:ext cx="4985238" cy="490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292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39% </a:t>
            </a:r>
            <a:r>
              <a:rPr lang="ru-RU" altLang="ru-RU" sz="1292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педагогов ответили, что не видят никаких препятствий в своем профессиональном развитии</a:t>
            </a:r>
          </a:p>
        </p:txBody>
      </p:sp>
      <p:sp>
        <p:nvSpPr>
          <p:cNvPr id="22" name="Нашивка 21">
            <a:extLst>
              <a:ext uri="{FF2B5EF4-FFF2-40B4-BE49-F238E27FC236}">
                <a16:creationId xmlns:a16="http://schemas.microsoft.com/office/drawing/2014/main" xmlns="" id="{C7218848-DC6F-4221-9511-E5C10D004338}"/>
              </a:ext>
            </a:extLst>
          </p:cNvPr>
          <p:cNvSpPr/>
          <p:nvPr/>
        </p:nvSpPr>
        <p:spPr>
          <a:xfrm>
            <a:off x="2970335" y="6007462"/>
            <a:ext cx="455734" cy="194897"/>
          </a:xfrm>
          <a:prstGeom prst="chevron">
            <a:avLst/>
          </a:prstGeom>
          <a:solidFill>
            <a:srgbClr val="BED6EE"/>
          </a:solidFill>
          <a:ln w="6350">
            <a:solidFill>
              <a:srgbClr val="00A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62">
              <a:solidFill>
                <a:schemeClr val="tx1"/>
              </a:solidFill>
            </a:endParaRPr>
          </a:p>
        </p:txBody>
      </p:sp>
      <p:sp>
        <p:nvSpPr>
          <p:cNvPr id="8205" name="Прямоугольник 23"/>
          <p:cNvSpPr>
            <a:spLocks noChangeArrowheads="1"/>
          </p:cNvSpPr>
          <p:nvPr/>
        </p:nvSpPr>
        <p:spPr bwMode="auto">
          <a:xfrm>
            <a:off x="3637010" y="5946336"/>
            <a:ext cx="4985238" cy="68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292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30% </a:t>
            </a:r>
            <a:r>
              <a:rPr lang="ru-RU" altLang="ru-RU" sz="1292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указали на отсутствие у них профессиональных дефицитов (выбрали вариант ответа «всего достаточно»)</a:t>
            </a:r>
          </a:p>
        </p:txBody>
      </p:sp>
    </p:spTree>
    <p:extLst>
      <p:ext uri="{BB962C8B-B14F-4D97-AF65-F5344CB8AC3E}">
        <p14:creationId xmlns:p14="http://schemas.microsoft.com/office/powerpoint/2010/main" val="172123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Штриховая стрелка вправо 6">
            <a:extLst>
              <a:ext uri="{FF2B5EF4-FFF2-40B4-BE49-F238E27FC236}">
                <a16:creationId xmlns:a16="http://schemas.microsoft.com/office/drawing/2014/main" xmlns="" id="{406A1C42-9896-4612-90EA-8D5A93290E50}"/>
              </a:ext>
            </a:extLst>
          </p:cNvPr>
          <p:cNvSpPr/>
          <p:nvPr/>
        </p:nvSpPr>
        <p:spPr>
          <a:xfrm rot="5400000">
            <a:off x="4193894" y="3176163"/>
            <a:ext cx="692198" cy="682854"/>
          </a:xfrm>
          <a:prstGeom prst="stripedRightArrow">
            <a:avLst>
              <a:gd name="adj1" fmla="val 50000"/>
              <a:gd name="adj2" fmla="val 81973"/>
            </a:avLst>
          </a:prstGeom>
          <a:solidFill>
            <a:srgbClr val="BED6E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62">
              <a:solidFill>
                <a:schemeClr val="tx1"/>
              </a:solidFill>
            </a:endParaRPr>
          </a:p>
        </p:txBody>
      </p:sp>
      <p:sp>
        <p:nvSpPr>
          <p:cNvPr id="9219" name="Название 1"/>
          <p:cNvSpPr txBox="1">
            <a:spLocks noChangeArrowheads="1"/>
          </p:cNvSpPr>
          <p:nvPr/>
        </p:nvSpPr>
        <p:spPr bwMode="auto">
          <a:xfrm>
            <a:off x="1527048" y="118872"/>
            <a:ext cx="7370064" cy="1054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 smtClean="0">
                <a:solidFill>
                  <a:srgbClr val="17375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Выводы по результатам мониторинга</a:t>
            </a:r>
            <a:endParaRPr lang="ru-RU" altLang="ru-RU" sz="2800" dirty="0">
              <a:solidFill>
                <a:srgbClr val="17375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222" name="Прямоугольник 4"/>
          <p:cNvSpPr>
            <a:spLocks noChangeArrowheads="1"/>
          </p:cNvSpPr>
          <p:nvPr/>
        </p:nvSpPr>
        <p:spPr bwMode="auto">
          <a:xfrm>
            <a:off x="109726" y="1520970"/>
            <a:ext cx="903427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Tx/>
              <a:buAutoNum type="arabicPeriod"/>
            </a:pPr>
            <a:r>
              <a:rPr lang="ru-RU" alt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Результаты </a:t>
            </a:r>
            <a:r>
              <a:rPr lang="ru-RU" alt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исследований показывают необходимость преодоления профессиональных дефицитов и учет индивидуальных потребностей педагогов в области их предметной и методической </a:t>
            </a:r>
            <a:r>
              <a:rPr lang="ru-RU" alt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подготовки.</a:t>
            </a:r>
          </a:p>
          <a:p>
            <a:pPr algn="just">
              <a:spcBef>
                <a:spcPct val="0"/>
              </a:spcBef>
              <a:buNone/>
            </a:pPr>
            <a:endParaRPr lang="ru-RU" alt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alt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Изменились требования к качеству подготовки педагогов, но структура, характер основных форм повышения квалификации остались остаются прежними.</a:t>
            </a:r>
          </a:p>
        </p:txBody>
      </p:sp>
      <p:sp>
        <p:nvSpPr>
          <p:cNvPr id="9223" name="Прямоугольник 5"/>
          <p:cNvSpPr>
            <a:spLocks noChangeArrowheads="1"/>
          </p:cNvSpPr>
          <p:nvPr/>
        </p:nvSpPr>
        <p:spPr bwMode="auto">
          <a:xfrm>
            <a:off x="109726" y="3908407"/>
            <a:ext cx="8961122" cy="68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92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Содержание </a:t>
            </a:r>
            <a:r>
              <a:rPr lang="ru-RU" altLang="ru-RU" sz="1292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программ повышения квалификации не в полной мере соотносится с областями профессиональных дефицитов </a:t>
            </a:r>
            <a:r>
              <a:rPr lang="ru-RU" altLang="ru-RU" sz="1292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учителей и с профессиональными потребностями педагогов</a:t>
            </a:r>
            <a:endParaRPr lang="ru-RU" altLang="ru-RU" sz="1292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224" name="Прямоугольник 7"/>
          <p:cNvSpPr>
            <a:spLocks noChangeArrowheads="1"/>
          </p:cNvSpPr>
          <p:nvPr/>
        </p:nvSpPr>
        <p:spPr bwMode="auto">
          <a:xfrm>
            <a:off x="109726" y="4390526"/>
            <a:ext cx="8860535" cy="490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1292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292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Решение проблемы:</a:t>
            </a:r>
            <a:endParaRPr lang="ru-RU" altLang="ru-RU" sz="1292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225" name="Прямоугольник 10"/>
          <p:cNvSpPr>
            <a:spLocks noChangeArrowheads="1"/>
          </p:cNvSpPr>
          <p:nvPr/>
        </p:nvSpPr>
        <p:spPr bwMode="auto">
          <a:xfrm>
            <a:off x="1005840" y="4899751"/>
            <a:ext cx="8065008" cy="183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923"/>
              </a:spcAft>
              <a:buNone/>
            </a:pPr>
            <a:r>
              <a:rPr lang="ru-RU" altLang="ru-R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Сопровождение непрерывного профессионального развития педагога в том числе через систему ПК и профессиональной подготовки.</a:t>
            </a:r>
          </a:p>
          <a:p>
            <a:pPr algn="just">
              <a:spcBef>
                <a:spcPct val="0"/>
              </a:spcBef>
              <a:spcAft>
                <a:spcPts val="923"/>
              </a:spcAft>
              <a:buNone/>
            </a:pPr>
            <a:r>
              <a:rPr lang="ru-RU" altLang="ru-R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Разработка новых программ ПК, направленных на удовлетворение индивидуальных </a:t>
            </a: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</a:t>
            </a:r>
            <a:r>
              <a:rPr lang="ru-RU" altLang="ru-R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рофессиональных потребностей педагога и устранение профессиональных дефицитов.</a:t>
            </a:r>
          </a:p>
          <a:p>
            <a:pPr algn="just">
              <a:spcBef>
                <a:spcPct val="0"/>
              </a:spcBef>
              <a:spcAft>
                <a:spcPts val="923"/>
              </a:spcAft>
              <a:buNone/>
            </a:pPr>
            <a:r>
              <a:rPr lang="ru-RU" altLang="ru-R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Совершенствование технологий и форм подготовки педагога</a:t>
            </a: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в том числе с углубленными практической, предметной и исследовательской </a:t>
            </a:r>
            <a:r>
              <a:rPr lang="ru-RU" altLang="ru-RU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компонентами</a:t>
            </a:r>
            <a:r>
              <a:rPr lang="ru-RU" altLang="ru-RU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21" name="Нашивка 20">
            <a:extLst>
              <a:ext uri="{FF2B5EF4-FFF2-40B4-BE49-F238E27FC236}">
                <a16:creationId xmlns:a16="http://schemas.microsoft.com/office/drawing/2014/main" xmlns="" id="{4AB57EDE-347E-4826-B5F8-46C41EBC6EE7}"/>
              </a:ext>
            </a:extLst>
          </p:cNvPr>
          <p:cNvSpPr/>
          <p:nvPr/>
        </p:nvSpPr>
        <p:spPr>
          <a:xfrm>
            <a:off x="375432" y="5003039"/>
            <a:ext cx="455734" cy="255226"/>
          </a:xfrm>
          <a:prstGeom prst="chevron">
            <a:avLst/>
          </a:prstGeom>
          <a:solidFill>
            <a:srgbClr val="BED6EE"/>
          </a:solidFill>
          <a:ln w="6350">
            <a:solidFill>
              <a:srgbClr val="00A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62">
              <a:solidFill>
                <a:schemeClr val="tx1"/>
              </a:solidFill>
            </a:endParaRPr>
          </a:p>
        </p:txBody>
      </p:sp>
      <p:sp>
        <p:nvSpPr>
          <p:cNvPr id="23" name="Нашивка 22">
            <a:extLst>
              <a:ext uri="{FF2B5EF4-FFF2-40B4-BE49-F238E27FC236}">
                <a16:creationId xmlns:a16="http://schemas.microsoft.com/office/drawing/2014/main" xmlns="" id="{290DA9BA-4024-44B6-8703-82447DE41090}"/>
              </a:ext>
            </a:extLst>
          </p:cNvPr>
          <p:cNvSpPr/>
          <p:nvPr/>
        </p:nvSpPr>
        <p:spPr>
          <a:xfrm>
            <a:off x="375432" y="5614505"/>
            <a:ext cx="455734" cy="354017"/>
          </a:xfrm>
          <a:prstGeom prst="chevron">
            <a:avLst/>
          </a:prstGeom>
          <a:solidFill>
            <a:srgbClr val="BED6EE"/>
          </a:solidFill>
          <a:ln w="6350">
            <a:solidFill>
              <a:srgbClr val="00A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62">
              <a:solidFill>
                <a:schemeClr val="tx1"/>
              </a:solidFill>
            </a:endParaRPr>
          </a:p>
        </p:txBody>
      </p:sp>
      <p:sp>
        <p:nvSpPr>
          <p:cNvPr id="25" name="Нашивка 24">
            <a:extLst>
              <a:ext uri="{FF2B5EF4-FFF2-40B4-BE49-F238E27FC236}">
                <a16:creationId xmlns:a16="http://schemas.microsoft.com/office/drawing/2014/main" xmlns="" id="{FA9AB8CD-54D2-4819-98CB-4A9049339665}"/>
              </a:ext>
            </a:extLst>
          </p:cNvPr>
          <p:cNvSpPr/>
          <p:nvPr/>
        </p:nvSpPr>
        <p:spPr>
          <a:xfrm>
            <a:off x="375432" y="6321876"/>
            <a:ext cx="455734" cy="277206"/>
          </a:xfrm>
          <a:prstGeom prst="chevron">
            <a:avLst/>
          </a:prstGeom>
          <a:solidFill>
            <a:srgbClr val="BED6EE"/>
          </a:solidFill>
          <a:ln w="6350">
            <a:solidFill>
              <a:srgbClr val="00A5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62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86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3896" y="82296"/>
            <a:ext cx="7616952" cy="1235785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Ключевые направления повышения квалификации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93030"/>
              </p:ext>
            </p:extLst>
          </p:nvPr>
        </p:nvGraphicFramePr>
        <p:xfrm>
          <a:off x="137160" y="1508760"/>
          <a:ext cx="8869680" cy="527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6729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2184" y="91440"/>
            <a:ext cx="7607808" cy="1226641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18181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Модель повышения квалификации Костромской области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08" y="1609344"/>
            <a:ext cx="9015984" cy="5157216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/>
              <a:t>Цель реализации модели </a:t>
            </a:r>
            <a:r>
              <a:rPr lang="ru-RU" dirty="0" smtClean="0"/>
              <a:t>– </a:t>
            </a:r>
            <a:r>
              <a:rPr lang="ru-RU" dirty="0"/>
              <a:t>повышение качества образования в образовательных организациях Костромской области, развитие системы повышения квалификации работников образования.</a:t>
            </a:r>
          </a:p>
          <a:p>
            <a:pPr marL="0" indent="0" algn="just">
              <a:buNone/>
            </a:pPr>
            <a:r>
              <a:rPr lang="ru-RU" b="1" dirty="0" smtClean="0"/>
              <a:t>Задачи </a:t>
            </a:r>
            <a:r>
              <a:rPr lang="ru-RU" b="1" dirty="0" smtClean="0"/>
              <a:t>реализации модели:</a:t>
            </a:r>
            <a:endParaRPr lang="ru-RU" b="1" dirty="0"/>
          </a:p>
          <a:p>
            <a:pPr algn="just"/>
            <a:r>
              <a:rPr lang="ru-RU" dirty="0" smtClean="0"/>
              <a:t>обеспечение </a:t>
            </a:r>
            <a:r>
              <a:rPr lang="ru-RU" dirty="0"/>
              <a:t>адресной направленности </a:t>
            </a:r>
            <a:r>
              <a:rPr lang="ru-RU" dirty="0" smtClean="0"/>
              <a:t>ПК с </a:t>
            </a:r>
            <a:r>
              <a:rPr lang="ru-RU" dirty="0"/>
              <a:t>учетом результатов оценочных </a:t>
            </a:r>
            <a:r>
              <a:rPr lang="ru-RU" dirty="0" smtClean="0"/>
              <a:t>процедур (входного оценивания компетенций педагога);</a:t>
            </a:r>
            <a:endParaRPr lang="ru-RU" dirty="0"/>
          </a:p>
          <a:p>
            <a:pPr algn="just"/>
            <a:r>
              <a:rPr lang="ru-RU" dirty="0" smtClean="0"/>
              <a:t>обновление</a:t>
            </a:r>
            <a:r>
              <a:rPr lang="ru-RU" dirty="0"/>
              <a:t>, разработка и внедрение новых ДПП, </a:t>
            </a:r>
            <a:r>
              <a:rPr lang="ru-RU" dirty="0" smtClean="0"/>
              <a:t>актуальных для развития профессиональных компетентностей педагогических работников в </a:t>
            </a:r>
            <a:r>
              <a:rPr lang="ru-RU" dirty="0"/>
              <a:t>соответствии с требованиями профессиональных стандартов и </a:t>
            </a:r>
            <a:r>
              <a:rPr lang="ru-RU" dirty="0" smtClean="0"/>
              <a:t>ФГОС на всех уровнях образовательной системы.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606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18181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Модель повышения квалификации Костромской области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06740780"/>
              </p:ext>
            </p:extLst>
          </p:nvPr>
        </p:nvGraphicFramePr>
        <p:xfrm>
          <a:off x="0" y="2239963"/>
          <a:ext cx="9144000" cy="4370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95534" y="1325563"/>
            <a:ext cx="69768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Участники модели повышения </a:t>
            </a:r>
            <a:r>
              <a:rPr lang="ru-RU" sz="2400" b="1" dirty="0" smtClean="0">
                <a:solidFill>
                  <a:schemeClr val="bg1"/>
                </a:solidFill>
              </a:rPr>
              <a:t>квалификации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Костромской области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7710" y="5462557"/>
            <a:ext cx="7854696" cy="11155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Модель реализуется ОГБОУ ДПО «КОИРО» в рамках государственного </a:t>
            </a:r>
            <a:r>
              <a:rPr lang="ru-RU" sz="2400" b="1" dirty="0" smtClean="0">
                <a:solidFill>
                  <a:srgbClr val="C00000"/>
                </a:solidFill>
              </a:rPr>
              <a:t>задания!!!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 rot="17370394" flipH="1">
            <a:off x="1354067" y="2283497"/>
            <a:ext cx="359705" cy="3377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683256" y="2253459"/>
            <a:ext cx="484632" cy="39766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406640" y="2253459"/>
            <a:ext cx="484632" cy="4415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409943" y="2253459"/>
            <a:ext cx="332241" cy="159616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2880360" y="2253459"/>
            <a:ext cx="301752" cy="159616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184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7048" y="0"/>
            <a:ext cx="7507223" cy="1318081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Этапы реализации модели </a:t>
            </a:r>
            <a:r>
              <a:rPr lang="ru-RU" sz="2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повышения квалификации Костромской области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514933"/>
              </p:ext>
            </p:extLst>
          </p:nvPr>
        </p:nvGraphicFramePr>
        <p:xfrm>
          <a:off x="100584" y="1508760"/>
          <a:ext cx="8933687" cy="5138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03192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755e4d3be8355321f6a7cd2bf2778b63db6697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887C869590CF145B04604D533BED3CE" ma:contentTypeVersion="49" ma:contentTypeDescription="Создание документа." ma:contentTypeScope="" ma:versionID="31eecbec190c9029278c604871568481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AWJJH2MPE6E2-1913524755-1141</_dlc_DocId>
    <_dlc_DocIdUrl xmlns="4a252ca3-5a62-4c1c-90a6-29f4710e47f8">
      <Url>http://edu-sps.koiro.local/Berkut/_layouts/15/DocIdRedir.aspx?ID=AWJJH2MPE6E2-1913524755-1141</Url>
      <Description>AWJJH2MPE6E2-1913524755-1141</Description>
    </_dlc_DocIdUrl>
  </documentManagement>
</p:properties>
</file>

<file path=customXml/itemProps1.xml><?xml version="1.0" encoding="utf-8"?>
<ds:datastoreItem xmlns:ds="http://schemas.openxmlformats.org/officeDocument/2006/customXml" ds:itemID="{FFBB3D9C-8F67-4735-B98E-061A3332BCA0}"/>
</file>

<file path=customXml/itemProps2.xml><?xml version="1.0" encoding="utf-8"?>
<ds:datastoreItem xmlns:ds="http://schemas.openxmlformats.org/officeDocument/2006/customXml" ds:itemID="{0CC72263-9852-4292-8BD5-43F63B4240B3}"/>
</file>

<file path=customXml/itemProps3.xml><?xml version="1.0" encoding="utf-8"?>
<ds:datastoreItem xmlns:ds="http://schemas.openxmlformats.org/officeDocument/2006/customXml" ds:itemID="{8697F1B3-6FC9-4665-9130-9698166D7771}"/>
</file>

<file path=customXml/itemProps4.xml><?xml version="1.0" encoding="utf-8"?>
<ds:datastoreItem xmlns:ds="http://schemas.openxmlformats.org/officeDocument/2006/customXml" ds:itemID="{6D1296EC-191A-43CB-967F-D9A05E2BC8E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2497</TotalTime>
  <Words>877</Words>
  <Application>Microsoft Office PowerPoint</Application>
  <PresentationFormat>Экран (4:3)</PresentationFormat>
  <Paragraphs>119</Paragraphs>
  <Slides>13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Century Gothic</vt:lpstr>
      <vt:lpstr>Garamond</vt:lpstr>
      <vt:lpstr>Times New Roman</vt:lpstr>
      <vt:lpstr>Verdana</vt:lpstr>
      <vt:lpstr>Wingdings</vt:lpstr>
      <vt:lpstr>КОИРО2</vt:lpstr>
      <vt:lpstr>Диаграмма</vt:lpstr>
      <vt:lpstr>Модель профессионального развития педагогических работников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Ключевые направления повышения квалификации</vt:lpstr>
      <vt:lpstr>Модель повышения квалификации Костромской области</vt:lpstr>
      <vt:lpstr>Модель повышения квалификации Костромской области</vt:lpstr>
      <vt:lpstr>Этапы реализации модели повышения квалификации Костромской области</vt:lpstr>
      <vt:lpstr>Презентация PowerPoint</vt:lpstr>
      <vt:lpstr>Презентация PowerPoint</vt:lpstr>
      <vt:lpstr>Модель ПК</vt:lpstr>
      <vt:lpstr>КПК для педагогов дополнительного образования по профилю деятельности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проведения оценки соответствия содержания и качества подготовки обучающихся по образовательным программам требованиям ФГОС</dc:title>
  <dc:creator>USER</dc:creator>
  <cp:lastModifiedBy>Администратор</cp:lastModifiedBy>
  <cp:revision>189</cp:revision>
  <dcterms:created xsi:type="dcterms:W3CDTF">2018-01-15T07:04:23Z</dcterms:created>
  <dcterms:modified xsi:type="dcterms:W3CDTF">2019-04-16T06:40:26Z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0x010100C887C869590CF145B04604D533BED3CE</vt:lpwstr>
  </property>
  <property fmtid="{D5CDD505-2E9C-101B-9397-08002B2CF9AE}" pid="3" name="_dlc_DocIdItemGuid">
    <vt:lpwstr>8fc6f388-d74b-407b-9499-6c7e964c4e5b</vt:lpwstr>
  </property>
</Properties>
</file>