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66" r:id="rId5"/>
    <p:sldId id="271" r:id="rId6"/>
    <p:sldId id="269" r:id="rId7"/>
    <p:sldId id="270" r:id="rId8"/>
    <p:sldId id="259" r:id="rId9"/>
    <p:sldId id="262" r:id="rId10"/>
    <p:sldId id="260" r:id="rId11"/>
    <p:sldId id="267" r:id="rId12"/>
    <p:sldId id="263" r:id="rId13"/>
    <p:sldId id="261" r:id="rId14"/>
    <p:sldId id="264" r:id="rId15"/>
    <p:sldId id="258" r:id="rId16"/>
    <p:sldId id="278" r:id="rId17"/>
    <p:sldId id="268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2" autoAdjust="0"/>
    <p:restoredTop sz="94660"/>
  </p:normalViewPr>
  <p:slideViewPr>
    <p:cSldViewPr>
      <p:cViewPr varScale="1">
        <p:scale>
          <a:sx n="82" d="100"/>
          <a:sy n="82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8EFD3EC-0CA6-41B0-84A8-CD18B032724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53;&#1077;&#1080;&#1079;&#1074;&#1077;&#1089;&#1090;&#1085;&#1099;&#1081;%20&#1089;&#1086;&#1083;&#1076;&#1072;&#1090;\-Zvuk-metronoma(muzofon.com).mp3" TargetMode="Externa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file:///H:\&#1044;.&#1055;%209&#1084;&#1072;&#1103;\9%20&#1084;&#1072;&#1103;2011\9&#1084;&#1072;&#1103;\&#1084;&#1086;&#1097;&#1085;&#1099;&#1081;%20&#1074;&#1079;&#1088;&#1099;&#1074;.mp3" TargetMode="External"/><Relationship Id="rId1" Type="http://schemas.openxmlformats.org/officeDocument/2006/relationships/audio" Target="file:///H:\&#1044;.&#1055;%209&#1084;&#1072;&#1103;\9%20&#1084;&#1072;&#1103;2011\9&#1084;&#1072;&#1103;\wav-library-net_fx33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file:///H:\&#1053;&#1077;&#1080;&#1079;&#1074;&#1077;&#1089;&#1090;&#1085;&#1099;&#1081;%20&#1089;&#1086;&#1083;&#1076;&#1072;&#1090;\3.%20&#1079;&#1076;&#1077;&#1089;&#1100;%20&#1087;&#1090;&#1080;&#1094;&#1099;%20&#1085;&#1077;%20&#1087;&#1086;&#1102;&#1090;.mp3" TargetMode="External"/><Relationship Id="rId1" Type="http://schemas.openxmlformats.org/officeDocument/2006/relationships/audio" Target="file:///H:\&#1044;.&#1055;%209&#1084;&#1072;&#1103;\9%20&#1084;&#1072;&#1103;2011\9&#1084;&#1072;&#1103;\3.%20&#1079;&#1076;&#1077;&#1089;&#1100;%20&#1087;&#1090;&#1080;&#1094;&#1099;%20&#1085;&#1077;%20&#1087;&#1086;&#1102;&#1090;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hyperlink" Target="https://ru.wikipedia.org/wiki/%D0%A4%D0%B0%D0%B9%D0%BB:%D0%A4%D0%BE%D1%82%D0%BE20_Vdovenco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пользователь\Desktop\3376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9"/>
            <a:ext cx="9118483" cy="683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0345" y="3453327"/>
            <a:ext cx="7772400" cy="202883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3 декабря 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День  </a:t>
            </a:r>
            <a:r>
              <a:rPr lang="ru-RU" b="1" dirty="0">
                <a:solidFill>
                  <a:srgbClr val="C00000"/>
                </a:solidFill>
              </a:rPr>
              <a:t>Неизвестного солдата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63" y="2929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образовательное учреждение </a:t>
            </a:r>
          </a:p>
          <a:p>
            <a:pPr algn="ctr"/>
            <a:r>
              <a:rPr lang="ru-RU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детей </a:t>
            </a:r>
            <a:r>
              <a:rPr lang="ru-RU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города Костромы</a:t>
            </a:r>
            <a:endParaRPr lang="ru-RU" b="1" dirty="0" smtClean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внешкольной работы Беркут» </a:t>
            </a:r>
          </a:p>
          <a:p>
            <a:pPr algn="ctr"/>
            <a:r>
              <a:rPr lang="ru-RU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имени Героя Советского Союза </a:t>
            </a:r>
          </a:p>
          <a:p>
            <a:pPr algn="ctr"/>
            <a:r>
              <a:rPr lang="ru-RU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А. Юрасова»</a:t>
            </a:r>
            <a:endParaRPr lang="ru-RU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77723" y="5661116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«Имя твоё неизвестно, подвиг твой бессмертен</a:t>
            </a:r>
            <a:r>
              <a:rPr lang="ru-RU" sz="2400" b="1" dirty="0"/>
              <a:t>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828680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Справа, вдоль Кремлевской стены, поставлены в ряд урны, где хранится священная земля городов-героев и чеканное изображение медали «Золотая Звезда». :</a:t>
            </a:r>
          </a:p>
          <a:p>
            <a:r>
              <a:rPr lang="ru-RU" b="1" dirty="0" smtClean="0"/>
              <a:t>•	«Ленинград» (с Пискарёвского кладбища),</a:t>
            </a:r>
          </a:p>
          <a:p>
            <a:r>
              <a:rPr lang="ru-RU" b="1" dirty="0" smtClean="0"/>
              <a:t>•	«Киев» (от подножия Обелиска участникам обороны города),</a:t>
            </a:r>
          </a:p>
          <a:p>
            <a:r>
              <a:rPr lang="ru-RU" b="1" dirty="0" smtClean="0"/>
              <a:t>•	«Сталинград» (с Мамаева кургана) — </a:t>
            </a:r>
          </a:p>
          <a:p>
            <a:r>
              <a:rPr lang="ru-RU" b="1" dirty="0" smtClean="0"/>
              <a:t>•	«Одесса» (с рубежей обороны),</a:t>
            </a:r>
          </a:p>
          <a:p>
            <a:r>
              <a:rPr lang="ru-RU" b="1" dirty="0" smtClean="0"/>
              <a:t>•	«Севастополь» (с Малахова кургана),</a:t>
            </a:r>
          </a:p>
          <a:p>
            <a:r>
              <a:rPr lang="ru-RU" b="1" dirty="0" smtClean="0"/>
              <a:t>•	«Минск» (с рубежей обороны),</a:t>
            </a:r>
          </a:p>
          <a:p>
            <a:r>
              <a:rPr lang="ru-RU" b="1" dirty="0" smtClean="0"/>
              <a:t>•	«Керчь» (с рубежей обороны),</a:t>
            </a:r>
          </a:p>
          <a:p>
            <a:r>
              <a:rPr lang="ru-RU" b="1" dirty="0" smtClean="0"/>
              <a:t>•	«Новороссийск» (с рубежей обороны),</a:t>
            </a:r>
          </a:p>
          <a:p>
            <a:r>
              <a:rPr lang="ru-RU" b="1" dirty="0" smtClean="0"/>
              <a:t>•	«Брестская крепость» (от подножия стен),</a:t>
            </a:r>
          </a:p>
          <a:p>
            <a:r>
              <a:rPr lang="ru-RU" b="1" dirty="0" smtClean="0"/>
              <a:t>•	«Тула» (с рубежей обороны),</a:t>
            </a:r>
          </a:p>
          <a:p>
            <a:r>
              <a:rPr lang="ru-RU" b="1" dirty="0" smtClean="0"/>
              <a:t>•	«Мурманск» (с рубежей обороны),</a:t>
            </a:r>
          </a:p>
          <a:p>
            <a:r>
              <a:rPr lang="ru-RU" b="1" dirty="0" smtClean="0"/>
              <a:t>•	«Смоленск» (с рубежей оборон</a:t>
            </a:r>
            <a:r>
              <a:rPr lang="ru-RU" sz="2000" b="1" dirty="0" smtClean="0"/>
              <a:t>ы).</a:t>
            </a:r>
          </a:p>
          <a:p>
            <a:endParaRPr lang="ru-RU" b="1" dirty="0" smtClean="0"/>
          </a:p>
          <a:p>
            <a:r>
              <a:rPr lang="ru-RU" b="1" dirty="0"/>
              <a:t> </a:t>
            </a:r>
          </a:p>
          <a:p>
            <a:endParaRPr lang="ru-RU" dirty="0"/>
          </a:p>
        </p:txBody>
      </p:sp>
      <p:pic>
        <p:nvPicPr>
          <p:cNvPr id="17412" name="Picture 4" descr="&amp;mcy;&amp;ocy;&amp;gcy;&amp;icy;&amp;lcy;&amp;acy; &amp;ncy;&amp;iecy;&amp;icy;&amp;zcy;&amp;vcy;&amp;iecy;&amp;scy;&amp;tcy;&amp;ncy;&amp;ocy;&amp;gcy;&amp;ocy; &amp;scy;&amp;ocy;&amp;lcy;&amp;dcy;&amp;acy;&amp;tcy;&amp;acy; &amp;fcy;&amp;ocy;&amp;tcy;&amp;o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921916"/>
            <a:ext cx="4286248" cy="2764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785794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». </a:t>
            </a:r>
            <a:r>
              <a:rPr lang="ru-RU" b="1" dirty="0"/>
              <a:t>С левой стороны</a:t>
            </a:r>
            <a:r>
              <a:rPr lang="ru-RU" dirty="0"/>
              <a:t> — позолоченная надпись «ГОРОДА ВОИНСКОЙ СЛАВЫ», вдоль тумбы — названия 40 городов в порядке присвоения почётного звания, размещенные столбцами по 4 города. Всего на тумбе имеется место для 48 городов, которым может быть присвоено это почётное звание</a:t>
            </a:r>
          </a:p>
        </p:txBody>
      </p:sp>
      <p:pic>
        <p:nvPicPr>
          <p:cNvPr id="24578" name="Picture 2" descr="10 &amp;rcy;&amp;ucy;&amp;bcy; &amp;Gcy;&amp;Vcy;&amp;Scy; &amp;Kcy;&amp;ucy;&amp;rcy;&amp;scy;&amp;kcy; &amp;vcy; &amp;dcy;&amp;acy;&amp;rcy; (&amp;Kcy;&amp;icy;&amp;rcy;&amp;ocy;&amp;vcy; (&amp;Kcy;&amp;icy;&amp;rcy;&amp;ocy;&amp;vcy;&amp;scy;&amp;kcy;&amp;acy;&amp;yacy; &amp;ocy;&amp;bcy;&amp;lcy;.)). &amp;ZHcy;&amp;iecy;&amp;lcy;&amp;acy;&amp;yucy;&amp;shchcy;&amp;icy;&amp;iecy;. &amp;Dcy;&amp;acy;&amp;rcy;&amp;ucy; &amp;dcy;&amp;acy;&amp;r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6697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42844" y="4929198"/>
            <a:ext cx="87154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 С левой стороны — позолоченная надпись «ГОРОДА ВОИНСКОЙ СЛАВЫ», вдоль тумбы — названия 40 городов в порядке присвоения почётного звания, размещенные столбцами по 4 города. Всего на тумбе имеется место для 48 городов, которым может быть присвоено это почётное звание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290"/>
            <a:ext cx="3331625" cy="2498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14282" y="3143248"/>
            <a:ext cx="39290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церемонии  принимают участие государственные деятели, делегации, главы иностранных государств и правительств, ветераны Великой Отечественной войны, воспитанники </a:t>
            </a:r>
            <a:r>
              <a:rPr lang="ru-RU" b="1" dirty="0" err="1" smtClean="0"/>
              <a:t>довузовских</a:t>
            </a:r>
            <a:r>
              <a:rPr lang="ru-RU" b="1" dirty="0" smtClean="0"/>
              <a:t> образовательных учреждений Министерства Обороны.</a:t>
            </a:r>
          </a:p>
          <a:p>
            <a:r>
              <a:rPr lang="ru-RU" b="1" dirty="0" smtClean="0"/>
              <a:t>Традиционно мемориал является местом посещения туристов и молодожёнов</a:t>
            </a:r>
            <a:endParaRPr lang="ru-RU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071810"/>
            <a:ext cx="4837186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143505" y="714356"/>
            <a:ext cx="37147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Ежегодно, в дни памяти, посвящённые Великой Отечественной войне, проходит церемония возложения венков к Могиле Неизвестного Солдата,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3810000" cy="2146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857496"/>
            <a:ext cx="4572032" cy="3429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14876" y="357166"/>
            <a:ext cx="364333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Смена караула у Могилы Неизвестного Солдата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844" y="3357562"/>
            <a:ext cx="37147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 12 декабря 1997 года в соответствии с Указом Президента России пост № 1 почётного караула был перенесён от Мавзолея Ленина к Могиле Неизвестного солдата. Караул осуществляется военнослужащими Президентского полка. Смена караула происходит каждый час.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2"/>
            <a:ext cx="4159723" cy="2784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572000" y="571480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Согласно Указу Президента № 1297[5] от 17 ноября 2009 года памятнику присвоен статус Общенационального мемориала воинской славы.</a:t>
            </a:r>
            <a:endParaRPr lang="ru-RU" b="1" dirty="0"/>
          </a:p>
        </p:txBody>
      </p:sp>
      <p:pic>
        <p:nvPicPr>
          <p:cNvPr id="21508" name="Picture 4" descr="&amp;mcy;&amp;ocy;&amp;gcy;&amp;icy;&amp;lcy;&amp;acy; &amp;ncy;&amp;iecy;&amp;icy;&amp;zcy;&amp;vcy;&amp;iecy;&amp;scy;&amp;tcy;&amp;ncy;&amp;ocy;&amp;gcy;&amp;ocy; &amp;scy;&amp;ocy;&amp;lcy;&amp;dcy;&amp;acy;&amp;tcy;&amp;acy; &amp;vcy; &amp;mcy;&amp;ocy;&amp;scy;&amp;kcy;&amp;vcy;&amp;ie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4254" y="3105739"/>
            <a:ext cx="5619746" cy="3752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3"/>
            <a:ext cx="8665663" cy="6499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00034" y="4286256"/>
            <a:ext cx="807249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 Ветераны: «Во </a:t>
            </a:r>
            <a:r>
              <a:rPr lang="ru-RU" b="1" dirty="0"/>
              <a:t>время Великой Отечественной и Первой мировой войн погибло много солдат, и имена многих из них до сих пор не установлены. Несмотря на то что работают поисковые отряды, 70 лет мы находим не захороненных солдат,  Праздник нужен в память тех, кто не вернулся с войны и про кого мы даже не знаем. Помимо Великой Отечественной было много неизвестных войн. Наши солдаты гибли и во Вьетнаме, и в Анголе, были и другие войны. Целые корпуса солдат пропадали</a:t>
            </a:r>
            <a:r>
              <a:rPr lang="ru-RU" b="1" dirty="0" smtClean="0"/>
              <a:t>.</a:t>
            </a:r>
          </a:p>
          <a:p>
            <a:pPr algn="ctr"/>
            <a:r>
              <a:rPr lang="ru-RU" sz="2400" b="1" dirty="0" smtClean="0"/>
              <a:t> </a:t>
            </a:r>
            <a:r>
              <a:rPr lang="ru-RU" sz="2400" b="1" dirty="0"/>
              <a:t>И надо </a:t>
            </a:r>
            <a:r>
              <a:rPr lang="ru-RU" sz="2400" b="1" dirty="0" smtClean="0"/>
              <a:t>помнить  </a:t>
            </a:r>
            <a:r>
              <a:rPr lang="ru-RU" sz="2400" b="1" dirty="0"/>
              <a:t>о </a:t>
            </a:r>
            <a:r>
              <a:rPr lang="ru-RU" sz="2400" b="1" dirty="0" smtClean="0"/>
              <a:t>них!!!»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772816"/>
            <a:ext cx="3600400" cy="522288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декабря,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Неизвестного Солдата,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жителям области предлагается стать участниками масштабного патриотического проекта и зажечь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Свечу памяти».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4365104"/>
            <a:ext cx="8496944" cy="2232248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 мероприятия – администрация Костромской области, Костромское отделение Общественной Организации «Бессмертный полк», призывают всех жителей области в этот день собраться в семейном кругу и рассказать своим детям и внукам о предках-участниках Великой Отечественной Войны, об их боевых и трудовых подвигах, посмотреть фотографии, награды, документы из семейного архива. А вечером, в память о погибших, зажечь на своем окне любой осветительный прибор - свечу, фонарик или лампу, как символическую «Свечу Памяти».</a:t>
            </a:r>
          </a:p>
        </p:txBody>
      </p:sp>
      <p:pic>
        <p:nvPicPr>
          <p:cNvPr id="1026" name="Picture 2" descr="C:\Users\пользователь\Desktop\zazhgi_svechu_pamyati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" r="329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056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&amp;Zcy;&amp;Acy;&amp;Ocy; &quot;&amp;YUcy;&amp;ncy;&amp;icy;&amp;kcy;&amp;ocy;&amp;ncy;&quot; &quot;&amp;Bcy;&amp;iecy;&amp;lcy;&amp;ocy;&amp;shcy;&amp;vcy;&amp;iecy;&amp;jcy;&amp;kcy;&amp;acy;&quot; &amp;SHcy;&amp;vcy;&amp;iecy;&amp;jcy;&amp;ncy;&amp;ycy;&amp;iecy; &amp;mcy;&amp;acy;&amp;shcy;&amp;icy;&amp;ncy;&amp;ycy;, &amp;ocy;&amp;vcy;&amp;iecy;&amp;rcy;&amp;lcy;&amp;ocy;&amp;kcy;&amp;icy;, &amp;tcy;&amp;ocy;&amp;vcy;&amp;acy;&amp;rcy;&amp;ycy; &amp;dcy;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00042"/>
            <a:ext cx="7889787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-Zvuk-metronom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528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Когда в России отмечается День Неизвестного Солдата?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ru-RU" dirty="0"/>
              <a:t>23 февраля  </a:t>
            </a:r>
            <a:endParaRPr lang="ru-RU" dirty="0" smtClean="0"/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9 </a:t>
            </a:r>
            <a:r>
              <a:rPr lang="ru-RU" dirty="0"/>
              <a:t>мая  </a:t>
            </a:r>
            <a:endParaRPr lang="ru-RU" dirty="0" smtClean="0"/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22 </a:t>
            </a:r>
            <a:r>
              <a:rPr lang="ru-RU" dirty="0"/>
              <a:t>июня </a:t>
            </a:r>
            <a:endParaRPr lang="ru-RU" dirty="0" smtClean="0"/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3 </a:t>
            </a:r>
            <a:r>
              <a:rPr lang="ru-RU" dirty="0"/>
              <a:t>декабря</a:t>
            </a:r>
          </a:p>
        </p:txBody>
      </p:sp>
    </p:spTree>
    <p:extLst>
      <p:ext uri="{BB962C8B-B14F-4D97-AF65-F5344CB8AC3E}">
        <p14:creationId xmlns:p14="http://schemas.microsoft.com/office/powerpoint/2010/main" val="389011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latin typeface="+mn-lt"/>
                <a:cs typeface="Times New Roman" panose="02020603050405020304" pitchFamily="18" charset="0"/>
              </a:rPr>
              <a:t>В который раз будет отмечаться в России День Неизвестного Солдата?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6868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второй 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третий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dirty="0"/>
              <a:t>четвёртый 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пятый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83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143116"/>
            <a:ext cx="878687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Зовёт война неравнодушных, </a:t>
            </a:r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ru-RU" b="1" i="1" dirty="0">
                <a:solidFill>
                  <a:srgbClr val="C00000"/>
                </a:solidFill>
              </a:rPr>
              <a:t>В лесную глушь, земную даль,</a:t>
            </a:r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ru-RU" b="1" i="1" dirty="0">
                <a:solidFill>
                  <a:srgbClr val="C00000"/>
                </a:solidFill>
              </a:rPr>
              <a:t>Не застудивших свои души</a:t>
            </a:r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ru-RU" b="1" i="1" dirty="0">
                <a:solidFill>
                  <a:srgbClr val="C00000"/>
                </a:solidFill>
              </a:rPr>
              <a:t>В столичных тёплых городах.</a:t>
            </a:r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 </a:t>
            </a:r>
          </a:p>
          <a:p>
            <a:pPr algn="ctr"/>
            <a:r>
              <a:rPr lang="ru-RU" b="1" dirty="0"/>
              <a:t>Если открыть любую изданную в нашей стране «Книгу Памяти», то напротив фамилий огромного числа советских солдат, не вернувшихся с Великой Отечественной войны, написано — «пропал без вести». </a:t>
            </a:r>
            <a:endParaRPr lang="ru-RU" b="1" dirty="0" smtClean="0"/>
          </a:p>
          <a:p>
            <a:pPr algn="ctr"/>
            <a:r>
              <a:rPr lang="ru-RU" b="1" dirty="0" smtClean="0"/>
              <a:t>Далеко </a:t>
            </a:r>
            <a:r>
              <a:rPr lang="ru-RU" b="1" dirty="0"/>
              <a:t>не у всех тех, кто числится убитым, указано место захоронения. </a:t>
            </a:r>
            <a:endParaRPr lang="ru-RU" b="1" dirty="0" smtClean="0"/>
          </a:p>
          <a:p>
            <a:pPr algn="ctr"/>
            <a:r>
              <a:rPr lang="ru-RU" b="1" dirty="0" smtClean="0"/>
              <a:t>Эти </a:t>
            </a:r>
            <a:r>
              <a:rPr lang="ru-RU" b="1" dirty="0"/>
              <a:t>бойцы и командиры Красной Армии так и остались лежать там, где их настигла смерть: в обвалившихся блиндажах, в засыпанных окопах или воронках, а порой и под открытым небом. В полях, лесах и болотах России до сих пор лежат безвестные останки воинов, погибших на той войне. Сейчас лишь очень немногим воинам, чьи останки находят поисковики, удается вернуть имена. </a:t>
            </a:r>
            <a:endParaRPr lang="ru-RU" b="1" dirty="0" smtClean="0"/>
          </a:p>
          <a:p>
            <a:pPr algn="ctr"/>
            <a:r>
              <a:rPr lang="ru-RU" b="1" dirty="0" smtClean="0"/>
              <a:t>Остальные </a:t>
            </a:r>
            <a:r>
              <a:rPr lang="ru-RU" b="1" dirty="0"/>
              <a:t>так и остаются «Неизвестными солдатами</a:t>
            </a:r>
            <a:r>
              <a:rPr lang="ru-RU" b="1" dirty="0" smtClean="0"/>
              <a:t>»</a:t>
            </a:r>
          </a:p>
          <a:p>
            <a:pPr algn="ctr"/>
            <a:r>
              <a:rPr lang="ru-RU" b="1" dirty="0" smtClean="0"/>
              <a:t> той </a:t>
            </a:r>
            <a:r>
              <a:rPr lang="ru-RU" b="1" dirty="0"/>
              <a:t>далёкой и страшной войны</a:t>
            </a:r>
            <a:r>
              <a:rPr lang="ru-RU" dirty="0"/>
              <a:t>.</a:t>
            </a:r>
          </a:p>
          <a:p>
            <a:pPr algn="ctr"/>
            <a:endParaRPr lang="ru-RU" b="1" dirty="0"/>
          </a:p>
        </p:txBody>
      </p:sp>
      <p:pic>
        <p:nvPicPr>
          <p:cNvPr id="3" name="Picture 10" descr="vzryv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000728" y="0"/>
            <a:ext cx="3143272" cy="3144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слайд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0"/>
            <a:ext cx="3071802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wav-library-net_fx3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643966" y="6553200"/>
            <a:ext cx="304800" cy="304800"/>
          </a:xfrm>
          <a:prstGeom prst="rect">
            <a:avLst/>
          </a:prstGeom>
        </p:spPr>
      </p:pic>
      <p:pic>
        <p:nvPicPr>
          <p:cNvPr id="6" name="мощный взрыв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8572528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showWhenStopped="0"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политическая организация разрабатывала и принимала документ о праздновании Дня Неизвестного Солдата?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44824"/>
            <a:ext cx="86868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Информбюро 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Лига </a:t>
            </a:r>
            <a:r>
              <a:rPr lang="ru-RU" dirty="0"/>
              <a:t>Наций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Государственная </a:t>
            </a:r>
            <a:r>
              <a:rPr lang="ru-RU" dirty="0"/>
              <a:t>Дума РФ 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Коминтерн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41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/>
              <a:t>Откуда привезли в Москву прах неизвестного солдата?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6868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из Ялты 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из </a:t>
            </a:r>
            <a:r>
              <a:rPr lang="ru-RU" dirty="0"/>
              <a:t>Коломны 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из </a:t>
            </a:r>
            <a:r>
              <a:rPr lang="ru-RU" dirty="0"/>
              <a:t>Берлина 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из </a:t>
            </a:r>
            <a:r>
              <a:rPr lang="ru-RU" dirty="0"/>
              <a:t>Зеленограда</a:t>
            </a:r>
          </a:p>
        </p:txBody>
      </p:sp>
    </p:spTree>
    <p:extLst>
      <p:ext uri="{BB962C8B-B14F-4D97-AF65-F5344CB8AC3E}">
        <p14:creationId xmlns:p14="http://schemas.microsoft.com/office/powerpoint/2010/main" val="45862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Какие слова высечены на мемориале, кто их автор?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А. Н. Сергеев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С. В. </a:t>
            </a:r>
            <a:r>
              <a:rPr lang="ru-RU" dirty="0" smtClean="0"/>
              <a:t>Михалков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Н.Н. Городов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С.Н. Семенов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0300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013176"/>
            <a:ext cx="5400600" cy="522288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Когда у Могилы Неизвестного солдата появился пост № 1?</a:t>
            </a:r>
          </a:p>
        </p:txBody>
      </p:sp>
      <p:pic>
        <p:nvPicPr>
          <p:cNvPr id="1026" name="Picture 2" descr="C:\Users\пользователь\Desktop\db47e2s-96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4167"/>
          <a:stretch>
            <a:fillRect/>
          </a:stretch>
        </p:blipFill>
        <p:spPr bwMode="auto">
          <a:xfrm>
            <a:off x="3491880" y="548680"/>
            <a:ext cx="5029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87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154" y="-36115"/>
            <a:ext cx="9192154" cy="6894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4642009"/>
            <a:ext cx="9144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Законопроект вносит поправки в ФЗ 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«</a:t>
            </a:r>
            <a:r>
              <a:rPr lang="ru-RU" sz="2000" b="1" dirty="0">
                <a:solidFill>
                  <a:srgbClr val="C00000"/>
                </a:solidFill>
              </a:rPr>
              <a:t>О днях воинской славы и памятных датах России</a:t>
            </a:r>
            <a:r>
              <a:rPr lang="ru-RU" sz="2000" b="1" dirty="0" smtClean="0">
                <a:solidFill>
                  <a:srgbClr val="C00000"/>
                </a:solidFill>
              </a:rPr>
              <a:t>»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и устанавливает новую памятную дату </a:t>
            </a:r>
            <a:r>
              <a:rPr lang="ru-RU" sz="2000" b="1" dirty="0" smtClean="0">
                <a:solidFill>
                  <a:srgbClr val="C00000"/>
                </a:solidFill>
              </a:rPr>
              <a:t>—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>
                <a:solidFill>
                  <a:srgbClr val="C00000"/>
                </a:solidFill>
              </a:rPr>
              <a:t>3 декабря — День Неизвестного </a:t>
            </a:r>
            <a:r>
              <a:rPr lang="ru-RU" sz="3200" b="1" dirty="0" smtClean="0">
                <a:solidFill>
                  <a:srgbClr val="C00000"/>
                </a:solidFill>
              </a:rPr>
              <a:t>солдата</a:t>
            </a:r>
            <a:endParaRPr lang="ru-RU" sz="32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upload.wikimedia.org/wikipedia/ru/thumb/d/dd/%D0%A4%D0%BE%D1%82%D0%BE20_Vdovenco.jpg/300px-%D0%A4%D0%BE%D1%82%D0%BE20_Vdovenco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2071678"/>
            <a:ext cx="5786478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85720" y="714356"/>
            <a:ext cx="8572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менно 3 декабря 1966 года в ознаменование 25-летней годовщины разгрома немецких войск под Москвой прах неизвестного солдата был перенесен из братской могилы на 41-м км Ленинградского шоссе (г. Зеленоград) и торжественно захоронен в Александровском саду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3. здесь птицы не пою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5" name="3. здесь птицы не поют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numSld="12" showWhenStopped="0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g11.nnm.ru/4/0/2/e/6/a5182d19f9f2271dccf78cdf9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5770" y="1412776"/>
            <a:ext cx="6118229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42844" y="142852"/>
            <a:ext cx="88583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7 мая 1967 года в Ленинграде от Вечного огня на Марсовом поле зажгли факел, который по эстафете доставили в Москву. </a:t>
            </a:r>
          </a:p>
          <a:p>
            <a:r>
              <a:rPr lang="ru-RU" b="1" dirty="0" smtClean="0"/>
              <a:t>Рассказывают, что на всем пути </a:t>
            </a:r>
          </a:p>
          <a:p>
            <a:r>
              <a:rPr lang="ru-RU" b="1" dirty="0" smtClean="0"/>
              <a:t>от Ленинграда до Москвы </a:t>
            </a:r>
          </a:p>
          <a:p>
            <a:r>
              <a:rPr lang="ru-RU" b="1" dirty="0" smtClean="0"/>
              <a:t>стоял живой коридор</a:t>
            </a:r>
          </a:p>
          <a:p>
            <a:r>
              <a:rPr lang="ru-RU" b="1" dirty="0" smtClean="0"/>
              <a:t> — люди хотели видеть то,</a:t>
            </a:r>
          </a:p>
          <a:p>
            <a:r>
              <a:rPr lang="ru-RU" b="1" dirty="0" smtClean="0"/>
              <a:t> что было для них свято. </a:t>
            </a:r>
          </a:p>
          <a:p>
            <a:r>
              <a:rPr lang="ru-RU" b="1" dirty="0" smtClean="0"/>
              <a:t>Ранним утром 8 мая </a:t>
            </a:r>
          </a:p>
          <a:p>
            <a:r>
              <a:rPr lang="ru-RU" b="1" dirty="0" smtClean="0"/>
              <a:t>кортеж достиг Москвы. </a:t>
            </a:r>
          </a:p>
          <a:p>
            <a:r>
              <a:rPr lang="ru-RU" b="1" dirty="0" smtClean="0"/>
              <a:t>Улицы также были </a:t>
            </a:r>
          </a:p>
          <a:p>
            <a:r>
              <a:rPr lang="ru-RU" b="1" dirty="0" smtClean="0"/>
              <a:t>до отказа заполнены </a:t>
            </a:r>
          </a:p>
          <a:p>
            <a:r>
              <a:rPr lang="ru-RU" b="1" dirty="0" smtClean="0"/>
              <a:t>людьми.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5" y="142852"/>
            <a:ext cx="82153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 Манежной площади факел принял Герой Советского Союза, легендарный летчик Алексей </a:t>
            </a:r>
            <a:r>
              <a:rPr lang="ru-RU" b="1" dirty="0" err="1" smtClean="0"/>
              <a:t>Маресьев</a:t>
            </a:r>
            <a:r>
              <a:rPr lang="ru-RU" b="1" dirty="0" smtClean="0"/>
              <a:t>. Сохранились уникальные хроникальные кадры, запечатлевшие этот миг. </a:t>
            </a:r>
            <a:endParaRPr lang="en-US" b="1" dirty="0" smtClean="0"/>
          </a:p>
          <a:p>
            <a:r>
              <a:rPr lang="ru-RU" b="1" dirty="0" smtClean="0"/>
              <a:t>Можно было увидеть плачущих мужчин и молящихся женщин. </a:t>
            </a:r>
            <a:endParaRPr lang="en-US" b="1" dirty="0" smtClean="0"/>
          </a:p>
          <a:p>
            <a:r>
              <a:rPr lang="ru-RU" b="1" dirty="0" smtClean="0"/>
              <a:t>Люди замерли, </a:t>
            </a:r>
            <a:endParaRPr lang="en-US" b="1" dirty="0" smtClean="0"/>
          </a:p>
          <a:p>
            <a:r>
              <a:rPr lang="ru-RU" b="1" dirty="0" smtClean="0"/>
              <a:t>стараясь не пропустить </a:t>
            </a:r>
            <a:endParaRPr lang="en-US" b="1" dirty="0" smtClean="0"/>
          </a:p>
          <a:p>
            <a:r>
              <a:rPr lang="ru-RU" b="1" dirty="0" smtClean="0"/>
              <a:t>самого важного мига — </a:t>
            </a:r>
            <a:endParaRPr lang="en-US" b="1" dirty="0" smtClean="0"/>
          </a:p>
          <a:p>
            <a:r>
              <a:rPr lang="ru-RU" b="1" dirty="0" smtClean="0"/>
              <a:t>зажжения Вечного огня.</a:t>
            </a:r>
          </a:p>
          <a:p>
            <a:r>
              <a:rPr lang="ru-RU" b="1" dirty="0" smtClean="0"/>
              <a:t>Открывал мемориал</a:t>
            </a:r>
            <a:endParaRPr lang="en-US" b="1" dirty="0" smtClean="0"/>
          </a:p>
          <a:p>
            <a:r>
              <a:rPr lang="ru-RU" b="1" dirty="0" smtClean="0"/>
              <a:t> </a:t>
            </a:r>
            <a:r>
              <a:rPr lang="ru-RU" b="1" dirty="0" err="1" smtClean="0"/>
              <a:t>Hиколай</a:t>
            </a:r>
            <a:r>
              <a:rPr lang="ru-RU" b="1" dirty="0" smtClean="0"/>
              <a:t> Егорычев. </a:t>
            </a:r>
            <a:endParaRPr lang="en-US" b="1" dirty="0" smtClean="0"/>
          </a:p>
          <a:p>
            <a:r>
              <a:rPr lang="ru-RU" b="1" dirty="0" smtClean="0"/>
              <a:t>А зажигать Вечный огонь</a:t>
            </a:r>
            <a:endParaRPr lang="en-US" b="1" dirty="0" smtClean="0"/>
          </a:p>
          <a:p>
            <a:r>
              <a:rPr lang="ru-RU" b="1" dirty="0" smtClean="0"/>
              <a:t> должен был Брежнев.</a:t>
            </a:r>
          </a:p>
          <a:p>
            <a:endParaRPr lang="ru-RU" dirty="0"/>
          </a:p>
        </p:txBody>
      </p:sp>
      <p:pic>
        <p:nvPicPr>
          <p:cNvPr id="1026" name="Picture 2" descr="&quot;&amp;Icy;&amp;mcy;&amp;yacy; &amp;tcy;&amp;vcy;&amp;ocy;&amp;iecy; &amp;ncy;&amp;iecy;&amp;icy;&amp;zcy;&amp;vcy;&amp;iecy;&amp;scy;&amp;tcy;&amp;ncy;&amp;ocy;, &amp;pcy;&amp;ocy;&amp;dcy;&amp;vcy;&amp;icy;&amp;gcy; &amp;tcy;&amp;vcy;&amp;ocy;&amp;jcy; &amp;bcy;&amp;iecy;&amp;scy;&amp;scy;&amp;mcy;&amp;iecy;&amp;rcy;&amp;tcy;&amp;iecy;&amp;ncy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5754" y="1571612"/>
            <a:ext cx="6348246" cy="435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500694" y="5143512"/>
            <a:ext cx="32861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http://feldgrau.info/index.php/other/7533-podlinnaya-istoriya-sozdaniya-memoriala-mogily-heizvestnogo-soldata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&quot;&amp;Icy;&amp;mcy;&amp;yacy; &amp;tcy;&amp;vcy;&amp;ocy;&amp;iecy; &amp;ncy;&amp;iecy;&amp;icy;&amp;zcy;&amp;vcy;&amp;iecy;&amp;scy;&amp;tcy;&amp;ncy;&amp;ocy;, &amp;pcy;&amp;ocy;&amp;dcy;&amp;vcy;&amp;icy;&amp;gcy; &amp;tcy;&amp;vcy;&amp;ocy;&amp;jcy; &amp;bcy;&amp;iecy;&amp;scy;&amp;scy;&amp;mcy;&amp;iecy;&amp;rcy;&amp;tcy;&amp;iecy;&amp;ncy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912" y="1214421"/>
            <a:ext cx="7959054" cy="5368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00100" y="357166"/>
            <a:ext cx="750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Практически у всех людей, причастных к созданию этого памятника, </a:t>
            </a:r>
          </a:p>
          <a:p>
            <a:pPr algn="ctr"/>
            <a:r>
              <a:rPr lang="ru-RU" b="1" dirty="0" smtClean="0"/>
              <a:t>было ощущение, что это главное дело их жизни</a:t>
            </a:r>
          </a:p>
          <a:p>
            <a:pPr algn="ctr"/>
            <a:r>
              <a:rPr lang="ru-RU" b="1" dirty="0" smtClean="0"/>
              <a:t> и оно — HАВСЕГДА, HАВЕЧHО.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8 мая 1967 года открыт мемориальный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архитектурный </a:t>
            </a:r>
            <a:r>
              <a:rPr lang="ru-RU" sz="2400" b="1" dirty="0"/>
              <a:t>ансамбль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«</a:t>
            </a:r>
            <a:r>
              <a:rPr lang="ru-RU" sz="2400" b="1" dirty="0"/>
              <a:t>Могила Неизвестного солдата</a:t>
            </a:r>
            <a:r>
              <a:rPr lang="ru-RU" sz="2400" b="1" dirty="0" smtClean="0"/>
              <a:t>», </a:t>
            </a:r>
          </a:p>
          <a:p>
            <a:pPr algn="ctr"/>
            <a:r>
              <a:rPr lang="ru-RU" sz="2400" b="1" dirty="0" smtClean="0"/>
              <a:t>созданный по проекту архитекторов Д. И. </a:t>
            </a:r>
            <a:r>
              <a:rPr lang="ru-RU" sz="2400" b="1" dirty="0" err="1" smtClean="0"/>
              <a:t>Бурдина</a:t>
            </a:r>
            <a:r>
              <a:rPr lang="ru-RU" sz="2400" b="1" dirty="0" smtClean="0"/>
              <a:t>, В. А. Климова, Ю. Р. </a:t>
            </a:r>
            <a:r>
              <a:rPr lang="ru-RU" sz="2400" b="1" dirty="0" err="1" smtClean="0"/>
              <a:t>Рабаева</a:t>
            </a:r>
            <a:r>
              <a:rPr lang="ru-RU" sz="2400" b="1" dirty="0" smtClean="0"/>
              <a:t> и скульптора Н. В. Томского. Зажжён Вечный огонь Л. И. Брежневым, принявшим факел от Героя Советского Союза А. П. Маресьева. </a:t>
            </a:r>
          </a:p>
          <a:p>
            <a:pPr algn="ctr"/>
            <a:r>
              <a:rPr lang="ru-RU" sz="2400" b="1" dirty="0" smtClean="0"/>
              <a:t>Вечный огонь на Могиле Неизвестного Солдата был зажжён от огня на Марсовом поле.</a:t>
            </a:r>
          </a:p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357538"/>
            <a:ext cx="6248759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71480"/>
            <a:ext cx="85011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 надгробной плите установлена бронзовая композиция — солдатская каска и лавровая ветвь, лежащие на боевом знамени.</a:t>
            </a:r>
          </a:p>
          <a:p>
            <a:pPr algn="ctr"/>
            <a:r>
              <a:rPr lang="ru-RU" b="1" dirty="0" smtClean="0"/>
              <a:t>В центре мемориала — ниша с надписью </a:t>
            </a:r>
          </a:p>
          <a:p>
            <a:pPr algn="ctr"/>
            <a:r>
              <a:rPr lang="ru-RU" sz="2400" b="1" dirty="0" smtClean="0"/>
              <a:t>«Имя твоё неизвестно, подвиг твой бессмертен» </a:t>
            </a:r>
          </a:p>
          <a:p>
            <a:pPr algn="ctr"/>
            <a:r>
              <a:rPr lang="ru-RU" b="1" dirty="0" smtClean="0"/>
              <a:t>(предложена С. В. Михалковым, по другой версии — результат совместного творчества поэтов и писателей М. К. Луконина, С. В. Михалкова, К. М. Симонова и С. С. Смирнова</a:t>
            </a:r>
            <a:r>
              <a:rPr lang="en-US" b="1" dirty="0" smtClean="0"/>
              <a:t>)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18436" name="Picture 4" descr="&amp;ucy; &amp;mcy;&amp;ocy;&amp;gcy;&amp;icy;&amp;lcy;&amp;ycy; &amp;ncy;&amp;iecy;&amp;icy;&amp;zcy;&amp;vcy;&amp;iecy;&amp;scy;&amp;tcy;&amp;ncy;&amp;ocy;&amp;gcy;&amp;ocy; &amp;scy;&amp;ocy;&amp;lcy;&amp;dcy;&amp;acy;&amp;t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643182"/>
            <a:ext cx="5000660" cy="3750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887C869590CF145B04604D533BED3CE" ma:contentTypeVersion="49" ma:contentTypeDescription="Создание документа." ma:contentTypeScope="" ma:versionID="31eecbec190c9029278c604871568481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AWJJH2MPE6E2-1913524755-173</_dlc_DocId>
    <_dlc_DocIdUrl xmlns="4a252ca3-5a62-4c1c-90a6-29f4710e47f8">
      <Url>http://edu-sps.koiro.local/Berkut/_layouts/15/DocIdRedir.aspx?ID=AWJJH2MPE6E2-1913524755-173</Url>
      <Description>AWJJH2MPE6E2-1913524755-173</Description>
    </_dlc_DocIdUrl>
  </documentManagement>
</p:properties>
</file>

<file path=customXml/itemProps1.xml><?xml version="1.0" encoding="utf-8"?>
<ds:datastoreItem xmlns:ds="http://schemas.openxmlformats.org/officeDocument/2006/customXml" ds:itemID="{BE2C7BDF-2AD3-4EA8-AEEC-2467410C8A8F}"/>
</file>

<file path=customXml/itemProps2.xml><?xml version="1.0" encoding="utf-8"?>
<ds:datastoreItem xmlns:ds="http://schemas.openxmlformats.org/officeDocument/2006/customXml" ds:itemID="{CB33A28E-90B3-4DF1-B69B-A32D4F70C48C}"/>
</file>

<file path=customXml/itemProps3.xml><?xml version="1.0" encoding="utf-8"?>
<ds:datastoreItem xmlns:ds="http://schemas.openxmlformats.org/officeDocument/2006/customXml" ds:itemID="{9D32F141-C041-4681-BB03-0A8EB0F80F1E}"/>
</file>

<file path=customXml/itemProps4.xml><?xml version="1.0" encoding="utf-8"?>
<ds:datastoreItem xmlns:ds="http://schemas.openxmlformats.org/officeDocument/2006/customXml" ds:itemID="{43E2BEA0-7704-48EA-B164-C190450705B5}"/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492</TotalTime>
  <Words>717</Words>
  <Application>Microsoft Office PowerPoint</Application>
  <PresentationFormat>Экран (4:3)</PresentationFormat>
  <Paragraphs>109</Paragraphs>
  <Slides>23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3 декабря   День  Неизвестного солдата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 декабря,  в День Неизвестного Солдата,  всем жителям области предлагается стать участниками масштабного патриотического проекта и зажечь  «Свечу памяти».</vt:lpstr>
      <vt:lpstr>Презентация PowerPoint</vt:lpstr>
      <vt:lpstr> Когда в России отмечается День Неизвестного Солдата?  </vt:lpstr>
      <vt:lpstr>В который раз будет отмечаться в России День Неизвестного Солдата?   </vt:lpstr>
      <vt:lpstr>Какая политическая организация разрабатывала и принимала документ о праздновании Дня Неизвестного Солдата?  </vt:lpstr>
      <vt:lpstr>Откуда привезли в Москву прах неизвестного солдата?   </vt:lpstr>
      <vt:lpstr>Какие слова высечены на мемориале, кто их автор?</vt:lpstr>
      <vt:lpstr>Когда у Могилы Неизвестного солдата появился пост № 1?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декабря станет Днем Неизвестного солдата</dc:title>
  <dc:creator>Admin</dc:creator>
  <cp:lastModifiedBy>Клуб</cp:lastModifiedBy>
  <cp:revision>28</cp:revision>
  <dcterms:created xsi:type="dcterms:W3CDTF">2014-12-02T17:01:09Z</dcterms:created>
  <dcterms:modified xsi:type="dcterms:W3CDTF">2016-02-12T11:22:10Z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0x010100C887C869590CF145B04604D533BED3CE</vt:lpwstr>
  </property>
  <property fmtid="{D5CDD505-2E9C-101B-9397-08002B2CF9AE}" pid="3" name="_dlc_DocIdItemGuid">
    <vt:lpwstr>6d7097d9-bbd3-4748-a3de-2da8ccc67a7e</vt:lpwstr>
  </property>
</Properties>
</file>